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96" r:id="rId5"/>
    <p:sldId id="297" r:id="rId6"/>
    <p:sldId id="310" r:id="rId7"/>
    <p:sldId id="298" r:id="rId8"/>
    <p:sldId id="308" r:id="rId9"/>
    <p:sldId id="305" r:id="rId10"/>
    <p:sldId id="307" r:id="rId11"/>
    <p:sldId id="306" r:id="rId12"/>
    <p:sldId id="309" r:id="rId13"/>
    <p:sldId id="314" r:id="rId14"/>
    <p:sldId id="312" r:id="rId15"/>
    <p:sldId id="311" r:id="rId16"/>
    <p:sldId id="313" r:id="rId17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47C"/>
    <a:srgbClr val="36BB73"/>
    <a:srgbClr val="2A6DD0"/>
    <a:srgbClr val="9CDCF0"/>
    <a:srgbClr val="F7F16F"/>
    <a:srgbClr val="B17BAC"/>
    <a:srgbClr val="1D2026"/>
    <a:srgbClr val="D4C174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3333" autoAdjust="0"/>
  </p:normalViewPr>
  <p:slideViewPr>
    <p:cSldViewPr>
      <p:cViewPr varScale="1">
        <p:scale>
          <a:sx n="111" d="100"/>
          <a:sy n="111" d="100"/>
        </p:scale>
        <p:origin x="185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5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27/04/2019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1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677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1993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-Carlos e maria personagens principais</a:t>
            </a:r>
          </a:p>
          <a:p>
            <a:r>
              <a:rPr lang="pt-PT" dirty="0"/>
              <a:t>-Toda a gente tem interações com o Carlos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3390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="1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09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216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525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6656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666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8563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8151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6311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629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NetworkX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34000" y="5717724"/>
            <a:ext cx="2743200" cy="68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55706" y="422401"/>
            <a:ext cx="4453855" cy="666208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lang="pt-PT"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300" b="0" spc="-7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  <a:r>
              <a:rPr lang="pt-PT" sz="130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Processamento de Linguagem Natural</a:t>
            </a:r>
            <a:endParaRPr lang="pt-PT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81000"/>
            <a:ext cx="1568488" cy="81223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026" name="Picture 2" descr="Resultado de imagem para networkx logo">
            <a:extLst>
              <a:ext uri="{FF2B5EF4-FFF2-40B4-BE49-F238E27FC236}">
                <a16:creationId xmlns:a16="http://schemas.microsoft.com/office/drawing/2014/main" id="{78F6F917-42B7-4AC4-B381-264C8FE09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00"/>
          <a:stretch/>
        </p:blipFill>
        <p:spPr bwMode="auto">
          <a:xfrm>
            <a:off x="685800" y="3094190"/>
            <a:ext cx="2197099" cy="11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etworkX logo">
            <a:extLst>
              <a:ext uri="{FF2B5EF4-FFF2-40B4-BE49-F238E27FC236}">
                <a16:creationId xmlns:a16="http://schemas.microsoft.com/office/drawing/2014/main" id="{E860BDCE-8E2F-455F-BFCC-10E04A6E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9" y="1752600"/>
            <a:ext cx="2928253" cy="98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3" y="190893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1A55E-DFAD-4B4F-A1C3-66764517F708}"/>
              </a:ext>
            </a:extLst>
          </p:cNvPr>
          <p:cNvGrpSpPr/>
          <p:nvPr/>
        </p:nvGrpSpPr>
        <p:grpSpPr>
          <a:xfrm>
            <a:off x="1909161" y="1832389"/>
            <a:ext cx="2601722" cy="1878539"/>
            <a:chOff x="1143000" y="1371600"/>
            <a:chExt cx="2601722" cy="187853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1D7D628-4021-440F-B5EE-1837B4EDF8E4}"/>
                </a:ext>
              </a:extLst>
            </p:cNvPr>
            <p:cNvSpPr/>
            <p:nvPr/>
          </p:nvSpPr>
          <p:spPr>
            <a:xfrm>
              <a:off x="1143000" y="1371600"/>
              <a:ext cx="2601722" cy="18785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9311B19-F1ED-4998-8DDF-AE6908E07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363" y="1514359"/>
              <a:ext cx="2416996" cy="159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13E966-6A85-4BD0-89E8-4B75267F4DB3}"/>
              </a:ext>
            </a:extLst>
          </p:cNvPr>
          <p:cNvSpPr txBox="1"/>
          <p:nvPr/>
        </p:nvSpPr>
        <p:spPr>
          <a:xfrm>
            <a:off x="4510883" y="2507717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20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1AF344-A99A-4C5C-88F9-5FC5171368A1}"/>
              </a:ext>
            </a:extLst>
          </p:cNvPr>
          <p:cNvSpPr txBox="1"/>
          <p:nvPr/>
        </p:nvSpPr>
        <p:spPr>
          <a:xfrm>
            <a:off x="5594703" y="3337335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X = 30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5A1AD46-3665-4312-BDBF-AEE444108A68}"/>
              </a:ext>
            </a:extLst>
          </p:cNvPr>
          <p:cNvSpPr/>
          <p:nvPr/>
        </p:nvSpPr>
        <p:spPr>
          <a:xfrm>
            <a:off x="2851966" y="2557520"/>
            <a:ext cx="2601722" cy="18785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DD9E37A-6607-488E-ADA0-DA0CBA3A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 t="3728" r="3741" b="9116"/>
          <a:stretch/>
        </p:blipFill>
        <p:spPr bwMode="auto">
          <a:xfrm>
            <a:off x="2992981" y="2700279"/>
            <a:ext cx="23712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0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3" y="190893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1A55E-DFAD-4B4F-A1C3-66764517F708}"/>
              </a:ext>
            </a:extLst>
          </p:cNvPr>
          <p:cNvGrpSpPr/>
          <p:nvPr/>
        </p:nvGrpSpPr>
        <p:grpSpPr>
          <a:xfrm>
            <a:off x="1909161" y="1832389"/>
            <a:ext cx="2601722" cy="1878539"/>
            <a:chOff x="1143000" y="1371600"/>
            <a:chExt cx="2601722" cy="187853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1D7D628-4021-440F-B5EE-1837B4EDF8E4}"/>
                </a:ext>
              </a:extLst>
            </p:cNvPr>
            <p:cNvSpPr/>
            <p:nvPr/>
          </p:nvSpPr>
          <p:spPr>
            <a:xfrm>
              <a:off x="1143000" y="1371600"/>
              <a:ext cx="2601722" cy="18785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9311B19-F1ED-4998-8DDF-AE6908E07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363" y="1514359"/>
              <a:ext cx="2416996" cy="159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13E966-6A85-4BD0-89E8-4B75267F4DB3}"/>
              </a:ext>
            </a:extLst>
          </p:cNvPr>
          <p:cNvSpPr txBox="1"/>
          <p:nvPr/>
        </p:nvSpPr>
        <p:spPr>
          <a:xfrm>
            <a:off x="4510883" y="2507717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20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1AF344-A99A-4C5C-88F9-5FC5171368A1}"/>
              </a:ext>
            </a:extLst>
          </p:cNvPr>
          <p:cNvSpPr txBox="1"/>
          <p:nvPr/>
        </p:nvSpPr>
        <p:spPr>
          <a:xfrm>
            <a:off x="5594703" y="3337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30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5A1AD46-3665-4312-BDBF-AEE444108A68}"/>
              </a:ext>
            </a:extLst>
          </p:cNvPr>
          <p:cNvSpPr/>
          <p:nvPr/>
        </p:nvSpPr>
        <p:spPr>
          <a:xfrm>
            <a:off x="2851966" y="2557520"/>
            <a:ext cx="2601722" cy="18785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DD9E37A-6607-488E-ADA0-DA0CBA3A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 t="3728" r="3741" b="9116"/>
          <a:stretch/>
        </p:blipFill>
        <p:spPr bwMode="auto">
          <a:xfrm>
            <a:off x="2992981" y="2700279"/>
            <a:ext cx="23712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9DBF0A-D44D-4CFA-AC4C-5917FA1D33E2}"/>
              </a:ext>
            </a:extLst>
          </p:cNvPr>
          <p:cNvSpPr txBox="1"/>
          <p:nvPr/>
        </p:nvSpPr>
        <p:spPr>
          <a:xfrm>
            <a:off x="6629400" y="4069646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X = 40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D6FA076-7B30-4313-8AF2-1DB3C9B5EF1F}"/>
              </a:ext>
            </a:extLst>
          </p:cNvPr>
          <p:cNvSpPr/>
          <p:nvPr/>
        </p:nvSpPr>
        <p:spPr>
          <a:xfrm>
            <a:off x="3916686" y="3277543"/>
            <a:ext cx="2601722" cy="18785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B59032C3-F8A6-47DA-8E92-E1C18CCC2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7" t="3897" r="3856" b="9754"/>
          <a:stretch/>
        </p:blipFill>
        <p:spPr bwMode="auto">
          <a:xfrm>
            <a:off x="4038600" y="3429000"/>
            <a:ext cx="2357893" cy="157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64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F0730CB-7564-49D9-9E3D-721F27D4F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4947" y="203235"/>
            <a:ext cx="231279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rgbClr val="2C647C"/>
                </a:solidFill>
              </a:rPr>
              <a:t>Exemplo NLP</a:t>
            </a:r>
            <a:endParaRPr spc="-185" dirty="0">
              <a:solidFill>
                <a:srgbClr val="2C647C"/>
              </a:solidFill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C409C3D-A195-4E80-9BD8-14E9CC32EBA7}"/>
              </a:ext>
            </a:extLst>
          </p:cNvPr>
          <p:cNvGrpSpPr/>
          <p:nvPr/>
        </p:nvGrpSpPr>
        <p:grpSpPr>
          <a:xfrm>
            <a:off x="990600" y="1524000"/>
            <a:ext cx="6602098" cy="3203256"/>
            <a:chOff x="1015409" y="1636806"/>
            <a:chExt cx="6602098" cy="3203256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67799B5E-F5CB-4194-8069-DC5F3E4FC05F}"/>
                </a:ext>
              </a:extLst>
            </p:cNvPr>
            <p:cNvSpPr/>
            <p:nvPr/>
          </p:nvSpPr>
          <p:spPr>
            <a:xfrm>
              <a:off x="4419600" y="2995483"/>
              <a:ext cx="1225234" cy="4335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700" dirty="0" err="1">
                  <a:solidFill>
                    <a:srgbClr val="24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Taggers</a:t>
              </a:r>
              <a:endParaRPr lang="pt-PT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7317BA18-E65D-4908-B05E-FE9D13B4EFC5}"/>
                </a:ext>
              </a:extLst>
            </p:cNvPr>
            <p:cNvSpPr/>
            <p:nvPr/>
          </p:nvSpPr>
          <p:spPr>
            <a:xfrm>
              <a:off x="1015409" y="1636806"/>
              <a:ext cx="3657600" cy="4535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700" dirty="0">
                  <a:solidFill>
                    <a:srgbClr val="24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CETEMPublicoAnotado2019.txt</a:t>
              </a:r>
              <a:endParaRPr lang="pt-PT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90242432-F64E-4D2D-9918-B3A85814DE48}"/>
                </a:ext>
              </a:extLst>
            </p:cNvPr>
            <p:cNvSpPr/>
            <p:nvPr/>
          </p:nvSpPr>
          <p:spPr>
            <a:xfrm>
              <a:off x="5450991" y="3714236"/>
              <a:ext cx="1225234" cy="4335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700" dirty="0">
                  <a:solidFill>
                    <a:srgbClr val="24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NLTK</a:t>
              </a:r>
              <a:endParaRPr lang="pt-PT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97549BDB-8C8C-482F-8B13-2258E5A14951}"/>
                </a:ext>
              </a:extLst>
            </p:cNvPr>
            <p:cNvSpPr/>
            <p:nvPr/>
          </p:nvSpPr>
          <p:spPr>
            <a:xfrm>
              <a:off x="3193885" y="3747224"/>
              <a:ext cx="1225234" cy="4335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89CB29B0-E542-45BD-9284-D598C05B6642}"/>
                </a:ext>
              </a:extLst>
            </p:cNvPr>
            <p:cNvSpPr/>
            <p:nvPr/>
          </p:nvSpPr>
          <p:spPr>
            <a:xfrm>
              <a:off x="6544673" y="4406545"/>
              <a:ext cx="1072834" cy="4335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7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Tagged</a:t>
              </a:r>
              <a:endParaRPr lang="pt-PT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Seta: Em Ângulo 10">
              <a:extLst>
                <a:ext uri="{FF2B5EF4-FFF2-40B4-BE49-F238E27FC236}">
                  <a16:creationId xmlns:a16="http://schemas.microsoft.com/office/drawing/2014/main" id="{8A7D409D-0D7A-4598-B063-8F6FD74EE9D6}"/>
                </a:ext>
              </a:extLst>
            </p:cNvPr>
            <p:cNvSpPr/>
            <p:nvPr/>
          </p:nvSpPr>
          <p:spPr>
            <a:xfrm rot="10800000" flipH="1">
              <a:off x="2844209" y="2098772"/>
              <a:ext cx="451129" cy="606419"/>
            </a:xfrm>
            <a:prstGeom prst="ben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43" name="Seta: Em Ângulo 42">
              <a:extLst>
                <a:ext uri="{FF2B5EF4-FFF2-40B4-BE49-F238E27FC236}">
                  <a16:creationId xmlns:a16="http://schemas.microsoft.com/office/drawing/2014/main" id="{2C110059-EE68-454D-B6E0-0E4B182E5C2B}"/>
                </a:ext>
              </a:extLst>
            </p:cNvPr>
            <p:cNvSpPr/>
            <p:nvPr/>
          </p:nvSpPr>
          <p:spPr>
            <a:xfrm rot="10800000" flipH="1">
              <a:off x="3934221" y="2743292"/>
              <a:ext cx="451129" cy="606419"/>
            </a:xfrm>
            <a:prstGeom prst="ben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44" name="Seta: Em Ângulo 43">
              <a:extLst>
                <a:ext uri="{FF2B5EF4-FFF2-40B4-BE49-F238E27FC236}">
                  <a16:creationId xmlns:a16="http://schemas.microsoft.com/office/drawing/2014/main" id="{B736B8C0-C624-424B-A780-C24B47311D4F}"/>
                </a:ext>
              </a:extLst>
            </p:cNvPr>
            <p:cNvSpPr/>
            <p:nvPr/>
          </p:nvSpPr>
          <p:spPr>
            <a:xfrm rot="10800000" flipH="1">
              <a:off x="4969715" y="3444014"/>
              <a:ext cx="451129" cy="606419"/>
            </a:xfrm>
            <a:prstGeom prst="ben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45" name="Seta: Para a Direita 44">
              <a:extLst>
                <a:ext uri="{FF2B5EF4-FFF2-40B4-BE49-F238E27FC236}">
                  <a16:creationId xmlns:a16="http://schemas.microsoft.com/office/drawing/2014/main" id="{70698016-70BD-41DE-88BA-F70C759D6294}"/>
                </a:ext>
              </a:extLst>
            </p:cNvPr>
            <p:cNvSpPr/>
            <p:nvPr/>
          </p:nvSpPr>
          <p:spPr>
            <a:xfrm rot="10800000" flipH="1">
              <a:off x="4437442" y="3832900"/>
              <a:ext cx="983401" cy="2113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1DBD10D-3474-4B89-9BED-63BF04C532FE}"/>
                </a:ext>
              </a:extLst>
            </p:cNvPr>
            <p:cNvSpPr txBox="1"/>
            <p:nvPr/>
          </p:nvSpPr>
          <p:spPr>
            <a:xfrm rot="5400000">
              <a:off x="4895757" y="3744019"/>
              <a:ext cx="261138" cy="13716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pt-PT" dirty="0"/>
            </a:p>
          </p:txBody>
        </p:sp>
        <p:sp>
          <p:nvSpPr>
            <p:cNvPr id="47" name="Seta: Em Ângulo 46">
              <a:extLst>
                <a:ext uri="{FF2B5EF4-FFF2-40B4-BE49-F238E27FC236}">
                  <a16:creationId xmlns:a16="http://schemas.microsoft.com/office/drawing/2014/main" id="{861F6532-75F3-4D5E-9F89-8062585B90B8}"/>
                </a:ext>
              </a:extLst>
            </p:cNvPr>
            <p:cNvSpPr/>
            <p:nvPr/>
          </p:nvSpPr>
          <p:spPr>
            <a:xfrm rot="10800000" flipH="1">
              <a:off x="6063608" y="4156379"/>
              <a:ext cx="451129" cy="606419"/>
            </a:xfrm>
            <a:prstGeom prst="ben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37355C73-FA68-4D50-BCC2-A78BB26E73B1}"/>
                </a:ext>
              </a:extLst>
            </p:cNvPr>
            <p:cNvSpPr/>
            <p:nvPr/>
          </p:nvSpPr>
          <p:spPr>
            <a:xfrm>
              <a:off x="3321604" y="2403117"/>
              <a:ext cx="1225234" cy="3865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700" dirty="0">
                  <a:solidFill>
                    <a:srgbClr val="24292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Pickle</a:t>
              </a:r>
              <a:endParaRPr lang="pt-PT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88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F0730CB-7564-49D9-9E3D-721F27D4F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5605" y="228600"/>
            <a:ext cx="231279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NLP</a:t>
            </a:r>
            <a:endParaRPr spc="-185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C89B2B3-881A-4822-99EA-82D19F886AEE}"/>
              </a:ext>
            </a:extLst>
          </p:cNvPr>
          <p:cNvSpPr/>
          <p:nvPr/>
        </p:nvSpPr>
        <p:spPr>
          <a:xfrm>
            <a:off x="2976594" y="894770"/>
            <a:ext cx="3190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dirty="0">
                <a:solidFill>
                  <a:srgbClr val="24292E"/>
                </a:solidFill>
                <a:latin typeface="-apple-system"/>
              </a:rPr>
              <a:t>CETEMPublicoAnotado2019.txt</a:t>
            </a:r>
            <a:endParaRPr lang="pt-PT" b="0" i="0" dirty="0">
              <a:solidFill>
                <a:srgbClr val="586069"/>
              </a:solidFill>
              <a:effectLst/>
              <a:latin typeface="-apple-system"/>
            </a:endParaRPr>
          </a:p>
        </p:txBody>
      </p:sp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4AD549B4-B06A-4F62-9D1F-3980ECC702E2}"/>
              </a:ext>
            </a:extLst>
          </p:cNvPr>
          <p:cNvSpPr/>
          <p:nvPr/>
        </p:nvSpPr>
        <p:spPr>
          <a:xfrm>
            <a:off x="3371643" y="1362478"/>
            <a:ext cx="2405065" cy="620402"/>
          </a:xfrm>
          <a:prstGeom prst="downArrow">
            <a:avLst>
              <a:gd name="adj1" fmla="val 74410"/>
              <a:gd name="adj2" fmla="val 62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Cetem_to_tag.py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FF0FF57-1B70-424E-B9E4-A96D6BCB33CE}"/>
              </a:ext>
            </a:extLst>
          </p:cNvPr>
          <p:cNvSpPr txBox="1"/>
          <p:nvPr/>
        </p:nvSpPr>
        <p:spPr>
          <a:xfrm>
            <a:off x="3753424" y="2090277"/>
            <a:ext cx="16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>
                <a:solidFill>
                  <a:srgbClr val="24292E"/>
                </a:solidFill>
                <a:latin typeface="-apple-system"/>
              </a:rPr>
              <a:t>Tagged.tagged</a:t>
            </a:r>
            <a:endParaRPr lang="pt-PT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159578ED-B452-48DC-BB88-111246261D19}"/>
              </a:ext>
            </a:extLst>
          </p:cNvPr>
          <p:cNvSpPr/>
          <p:nvPr/>
        </p:nvSpPr>
        <p:spPr>
          <a:xfrm>
            <a:off x="3882672" y="2582870"/>
            <a:ext cx="1385971" cy="4444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build</a:t>
            </a:r>
            <a:endParaRPr lang="pt-PT" dirty="0"/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28AD30F9-45BC-446E-979E-FF9F640FB2E6}"/>
              </a:ext>
            </a:extLst>
          </p:cNvPr>
          <p:cNvSpPr/>
          <p:nvPr/>
        </p:nvSpPr>
        <p:spPr>
          <a:xfrm rot="5400000">
            <a:off x="2479426" y="4818708"/>
            <a:ext cx="1619830" cy="939882"/>
          </a:xfrm>
          <a:prstGeom prst="downArrow">
            <a:avLst>
              <a:gd name="adj1" fmla="val 6826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Processar </a:t>
            </a:r>
            <a:r>
              <a:rPr lang="pt-PT" dirty="0" err="1"/>
              <a:t>Info</a:t>
            </a:r>
            <a:endParaRPr lang="pt-PT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6ABBCDC-CFF6-4C73-8129-1106E2345FFF}"/>
              </a:ext>
            </a:extLst>
          </p:cNvPr>
          <p:cNvSpPr txBox="1"/>
          <p:nvPr/>
        </p:nvSpPr>
        <p:spPr>
          <a:xfrm>
            <a:off x="1883676" y="6179757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highlight>
                  <a:srgbClr val="FFFF00"/>
                </a:highlight>
              </a:rPr>
              <a:t>Selecionar </a:t>
            </a:r>
            <a:r>
              <a:rPr lang="pt-PT" sz="1600" dirty="0" err="1">
                <a:highlight>
                  <a:srgbClr val="FFFF00"/>
                </a:highlight>
              </a:rPr>
              <a:t>NPros</a:t>
            </a:r>
            <a:r>
              <a:rPr lang="pt-PT" sz="1600" dirty="0">
                <a:highlight>
                  <a:srgbClr val="FFFF00"/>
                </a:highlight>
              </a:rPr>
              <a:t> -&gt; Gerar Duplos -&gt;</a:t>
            </a:r>
          </a:p>
          <a:p>
            <a:r>
              <a:rPr lang="pt-PT" sz="1600" dirty="0">
                <a:highlight>
                  <a:srgbClr val="FFFF00"/>
                </a:highlight>
              </a:rPr>
              <a:t>Gerar triplos (adicionar </a:t>
            </a:r>
            <a:r>
              <a:rPr lang="pt-PT" sz="1600" dirty="0" err="1">
                <a:highlight>
                  <a:srgbClr val="FFFF00"/>
                </a:highlight>
              </a:rPr>
              <a:t>Noccur</a:t>
            </a:r>
            <a:r>
              <a:rPr lang="pt-PT" sz="1600" dirty="0">
                <a:highlight>
                  <a:srgbClr val="FFFF00"/>
                </a:highlight>
              </a:rPr>
              <a:t> aos duplos)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BBDB3E9-6ECC-478F-86C3-908814F521C3}"/>
              </a:ext>
            </a:extLst>
          </p:cNvPr>
          <p:cNvSpPr txBox="1"/>
          <p:nvPr/>
        </p:nvSpPr>
        <p:spPr>
          <a:xfrm>
            <a:off x="3878359" y="3084537"/>
            <a:ext cx="138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>
                <a:solidFill>
                  <a:srgbClr val="24292E"/>
                </a:solidFill>
                <a:latin typeface="-apple-system"/>
              </a:rPr>
              <a:t>Tagged.pkl</a:t>
            </a:r>
            <a:endParaRPr lang="pt-PT" b="1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224F4AA-C062-4679-A5AF-AC89BA7BE717}"/>
              </a:ext>
            </a:extLst>
          </p:cNvPr>
          <p:cNvSpPr/>
          <p:nvPr/>
        </p:nvSpPr>
        <p:spPr>
          <a:xfrm>
            <a:off x="5964502" y="2946037"/>
            <a:ext cx="28394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highlight>
                  <a:srgbClr val="FFFF00"/>
                </a:highlight>
              </a:rPr>
              <a:t>O ficheiro que vai ser lido é passado como argumento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B49FDB-033C-4C9E-AFF4-994536B71DEB}"/>
              </a:ext>
            </a:extLst>
          </p:cNvPr>
          <p:cNvSpPr txBox="1"/>
          <p:nvPr/>
        </p:nvSpPr>
        <p:spPr>
          <a:xfrm>
            <a:off x="5964502" y="3637737"/>
            <a:ext cx="131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rgbClr val="24292E"/>
                </a:solidFill>
                <a:latin typeface="-apple-system"/>
              </a:rPr>
              <a:t>Input File</a:t>
            </a:r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808C9531-BAAE-4BF7-B920-2AAF3B3B7407}"/>
              </a:ext>
            </a:extLst>
          </p:cNvPr>
          <p:cNvSpPr/>
          <p:nvPr/>
        </p:nvSpPr>
        <p:spPr>
          <a:xfrm>
            <a:off x="3979176" y="4177584"/>
            <a:ext cx="1184337" cy="755883"/>
          </a:xfrm>
          <a:prstGeom prst="downArrow">
            <a:avLst>
              <a:gd name="adj1" fmla="val 71972"/>
              <a:gd name="adj2" fmla="val 39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Tagger</a:t>
            </a:r>
            <a:endParaRPr lang="pt-PT" dirty="0"/>
          </a:p>
          <a:p>
            <a:pPr algn="ctr"/>
            <a:r>
              <a:rPr lang="pt-PT" dirty="0"/>
              <a:t>(NLTK)</a:t>
            </a:r>
          </a:p>
        </p:txBody>
      </p:sp>
      <p:cxnSp>
        <p:nvCxnSpPr>
          <p:cNvPr id="5" name="Conexão: Ângulo Reto 4">
            <a:extLst>
              <a:ext uri="{FF2B5EF4-FFF2-40B4-BE49-F238E27FC236}">
                <a16:creationId xmlns:a16="http://schemas.microsoft.com/office/drawing/2014/main" id="{0B892ECB-7337-498D-9E6A-16752557048F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rot="10800000" flipV="1">
            <a:off x="4571346" y="3822402"/>
            <a:ext cx="1393157" cy="355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: Ângulo Reto 6">
            <a:extLst>
              <a:ext uri="{FF2B5EF4-FFF2-40B4-BE49-F238E27FC236}">
                <a16:creationId xmlns:a16="http://schemas.microsoft.com/office/drawing/2014/main" id="{F8E5F2F7-A630-413E-AA0E-F2FB892EC6CB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4209487" y="3815725"/>
            <a:ext cx="72371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9DE6F56-E316-4390-8DF1-3825B878A5FB}"/>
              </a:ext>
            </a:extLst>
          </p:cNvPr>
          <p:cNvSpPr txBox="1"/>
          <p:nvPr/>
        </p:nvSpPr>
        <p:spPr>
          <a:xfrm>
            <a:off x="3938277" y="5103983"/>
            <a:ext cx="126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/>
              <a:t>Tagged</a:t>
            </a:r>
            <a:r>
              <a:rPr lang="pt-PT" b="1" dirty="0"/>
              <a:t> File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14BC43E-4680-49F6-BD93-BAFB089FC678}"/>
              </a:ext>
            </a:extLst>
          </p:cNvPr>
          <p:cNvSpPr txBox="1"/>
          <p:nvPr/>
        </p:nvSpPr>
        <p:spPr>
          <a:xfrm>
            <a:off x="1098322" y="3393706"/>
            <a:ext cx="114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Grafo.png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85BBBED-B9B6-4A34-B9F8-896B15C1FCE9}"/>
              </a:ext>
            </a:extLst>
          </p:cNvPr>
          <p:cNvSpPr txBox="1"/>
          <p:nvPr/>
        </p:nvSpPr>
        <p:spPr>
          <a:xfrm>
            <a:off x="685800" y="47244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Lista de triplos, com par </a:t>
            </a:r>
            <a:r>
              <a:rPr lang="pt-PT" dirty="0" err="1"/>
              <a:t>NProps</a:t>
            </a:r>
            <a:r>
              <a:rPr lang="pt-PT" dirty="0"/>
              <a:t> e nº </a:t>
            </a:r>
            <a:r>
              <a:rPr lang="pt-PT" dirty="0" err="1"/>
              <a:t>occorrencias</a:t>
            </a:r>
            <a:r>
              <a:rPr lang="pt-PT" dirty="0"/>
              <a:t> na mesma frase</a:t>
            </a:r>
          </a:p>
        </p:txBody>
      </p:sp>
      <p:sp>
        <p:nvSpPr>
          <p:cNvPr id="25" name="Seta: Para Cima 24">
            <a:extLst>
              <a:ext uri="{FF2B5EF4-FFF2-40B4-BE49-F238E27FC236}">
                <a16:creationId xmlns:a16="http://schemas.microsoft.com/office/drawing/2014/main" id="{F80C6E8E-0068-43D2-8ECE-D0D987B3DFBA}"/>
              </a:ext>
            </a:extLst>
          </p:cNvPr>
          <p:cNvSpPr/>
          <p:nvPr/>
        </p:nvSpPr>
        <p:spPr>
          <a:xfrm>
            <a:off x="961000" y="3902577"/>
            <a:ext cx="1416170" cy="830270"/>
          </a:xfrm>
          <a:prstGeom prst="upArrow">
            <a:avLst>
              <a:gd name="adj1" fmla="val 66995"/>
              <a:gd name="adj2" fmla="val 48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Gerar grafo</a:t>
            </a:r>
          </a:p>
        </p:txBody>
      </p:sp>
    </p:spTree>
    <p:extLst>
      <p:ext uri="{BB962C8B-B14F-4D97-AF65-F5344CB8AC3E}">
        <p14:creationId xmlns:p14="http://schemas.microsoft.com/office/powerpoint/2010/main" val="131087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F0730CB-7564-49D9-9E3D-721F27D4F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5605" y="186296"/>
            <a:ext cx="231279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NLP</a:t>
            </a:r>
            <a:endParaRPr spc="-185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E8B535E-C11B-42CC-8AF0-817625F9A7B6}"/>
              </a:ext>
            </a:extLst>
          </p:cNvPr>
          <p:cNvSpPr/>
          <p:nvPr/>
        </p:nvSpPr>
        <p:spPr>
          <a:xfrm>
            <a:off x="992700" y="1678879"/>
            <a:ext cx="7290308" cy="10040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3EAE69-1D1D-44BF-B81D-EC70B6F51F35}"/>
              </a:ext>
            </a:extLst>
          </p:cNvPr>
          <p:cNvSpPr txBox="1"/>
          <p:nvPr/>
        </p:nvSpPr>
        <p:spPr>
          <a:xfrm>
            <a:off x="1210721" y="1817063"/>
            <a:ext cx="6960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&gt;&gt;&gt; Maria Eduarda! Era a primeira vez que Carlos ouvia o nome dela; e pareceu-lhe perfeito, condizendo bem com a sua beleza serena. </a:t>
            </a:r>
          </a:p>
          <a:p>
            <a:pPr algn="just"/>
            <a:endParaRPr lang="pt-PT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EE43542-8821-4182-8016-21D622533AF4}"/>
              </a:ext>
            </a:extLst>
          </p:cNvPr>
          <p:cNvGrpSpPr/>
          <p:nvPr/>
        </p:nvGrpSpPr>
        <p:grpSpPr>
          <a:xfrm>
            <a:off x="3193006" y="3084697"/>
            <a:ext cx="2757987" cy="688606"/>
            <a:chOff x="1834341" y="2727787"/>
            <a:chExt cx="1722407" cy="440724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938B0F6A-DDBE-4DC0-AD3C-72BC36043CB2}"/>
                </a:ext>
              </a:extLst>
            </p:cNvPr>
            <p:cNvGrpSpPr/>
            <p:nvPr/>
          </p:nvGrpSpPr>
          <p:grpSpPr>
            <a:xfrm>
              <a:off x="1834341" y="2727787"/>
              <a:ext cx="1722407" cy="440724"/>
              <a:chOff x="1834341" y="2727787"/>
              <a:chExt cx="1722407" cy="440724"/>
            </a:xfrm>
          </p:grpSpPr>
          <p:cxnSp>
            <p:nvCxnSpPr>
              <p:cNvPr id="18" name="Conexão reta 17">
                <a:extLst>
                  <a:ext uri="{FF2B5EF4-FFF2-40B4-BE49-F238E27FC236}">
                    <a16:creationId xmlns:a16="http://schemas.microsoft.com/office/drawing/2014/main" id="{2E312C3C-EFB8-417C-855B-532652CC12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588" y="2948148"/>
                <a:ext cx="11510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9208F5EE-FEA0-4660-B61B-2373D0098C9B}"/>
                  </a:ext>
                </a:extLst>
              </p:cNvPr>
              <p:cNvGrpSpPr/>
              <p:nvPr/>
            </p:nvGrpSpPr>
            <p:grpSpPr>
              <a:xfrm>
                <a:off x="1834341" y="2727787"/>
                <a:ext cx="506051" cy="440724"/>
                <a:chOff x="1752600" y="2834936"/>
                <a:chExt cx="506051" cy="440724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316422C-98AA-46E3-94B1-B42F7A75D84F}"/>
                    </a:ext>
                  </a:extLst>
                </p:cNvPr>
                <p:cNvSpPr/>
                <p:nvPr/>
              </p:nvSpPr>
              <p:spPr>
                <a:xfrm>
                  <a:off x="1752600" y="2834936"/>
                  <a:ext cx="450755" cy="44072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A39B8345-B2E1-4975-A74F-C0FB350B2342}"/>
                    </a:ext>
                  </a:extLst>
                </p:cNvPr>
                <p:cNvSpPr txBox="1"/>
                <p:nvPr/>
              </p:nvSpPr>
              <p:spPr>
                <a:xfrm>
                  <a:off x="1773088" y="2951880"/>
                  <a:ext cx="485563" cy="206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500" dirty="0"/>
                    <a:t>Maria</a:t>
                  </a:r>
                </a:p>
              </p:txBody>
            </p:sp>
          </p:grpSp>
          <p:grpSp>
            <p:nvGrpSpPr>
              <p:cNvPr id="8" name="Agrupar 7">
                <a:extLst>
                  <a:ext uri="{FF2B5EF4-FFF2-40B4-BE49-F238E27FC236}">
                    <a16:creationId xmlns:a16="http://schemas.microsoft.com/office/drawing/2014/main" id="{F35BD86B-BC7C-4A10-B94F-79EA46887324}"/>
                  </a:ext>
                </a:extLst>
              </p:cNvPr>
              <p:cNvGrpSpPr/>
              <p:nvPr/>
            </p:nvGrpSpPr>
            <p:grpSpPr>
              <a:xfrm>
                <a:off x="3085566" y="2727787"/>
                <a:ext cx="471182" cy="440724"/>
                <a:chOff x="2958361" y="2866287"/>
                <a:chExt cx="471182" cy="440724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2810F44-4950-47EC-8177-1892900640E9}"/>
                    </a:ext>
                  </a:extLst>
                </p:cNvPr>
                <p:cNvSpPr/>
                <p:nvPr/>
              </p:nvSpPr>
              <p:spPr>
                <a:xfrm>
                  <a:off x="2958361" y="2866287"/>
                  <a:ext cx="450755" cy="440724"/>
                </a:xfrm>
                <a:prstGeom prst="ellipse">
                  <a:avLst/>
                </a:prstGeom>
                <a:solidFill>
                  <a:srgbClr val="00FF00"/>
                </a:solidFill>
                <a:ln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1671860F-D4B5-4D21-BBB3-AC210FA666F0}"/>
                    </a:ext>
                  </a:extLst>
                </p:cNvPr>
                <p:cNvSpPr txBox="1"/>
                <p:nvPr/>
              </p:nvSpPr>
              <p:spPr>
                <a:xfrm>
                  <a:off x="2978788" y="2983230"/>
                  <a:ext cx="450755" cy="206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500" dirty="0"/>
                    <a:t>Carlos</a:t>
                  </a:r>
                </a:p>
              </p:txBody>
            </p:sp>
          </p:grp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359EEEA-1F5A-4141-8CDA-948224F7F75D}"/>
                </a:ext>
              </a:extLst>
            </p:cNvPr>
            <p:cNvSpPr txBox="1"/>
            <p:nvPr/>
          </p:nvSpPr>
          <p:spPr>
            <a:xfrm>
              <a:off x="2600452" y="2757176"/>
              <a:ext cx="169757" cy="19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/>
                <a:t>1</a:t>
              </a:r>
            </a:p>
          </p:txBody>
        </p:sp>
      </p:grpSp>
      <p:pic>
        <p:nvPicPr>
          <p:cNvPr id="6146" name="Picture 2" descr="Resultado de imagem para os maias">
            <a:extLst>
              <a:ext uri="{FF2B5EF4-FFF2-40B4-BE49-F238E27FC236}">
                <a16:creationId xmlns:a16="http://schemas.microsoft.com/office/drawing/2014/main" id="{BC7CDF10-F2C6-4FE0-B7EA-47427D658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147700"/>
            <a:ext cx="1913095" cy="320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855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6F0730CB-7564-49D9-9E3D-721F27D4FB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65202" y="214777"/>
            <a:ext cx="176599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Resultado</a:t>
            </a:r>
            <a:endParaRPr spc="-185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5E2CA7A-4B65-49C3-94A7-9E271A840331}"/>
              </a:ext>
            </a:extLst>
          </p:cNvPr>
          <p:cNvSpPr/>
          <p:nvPr/>
        </p:nvSpPr>
        <p:spPr>
          <a:xfrm>
            <a:off x="685800" y="990600"/>
            <a:ext cx="7924800" cy="5410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D7C343-2EA4-4076-ADFB-1BA400AF9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66" y="1295400"/>
            <a:ext cx="6336667" cy="47525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33035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NetworkX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34000" y="5717724"/>
            <a:ext cx="2743200" cy="68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55706" y="422401"/>
            <a:ext cx="4453855" cy="666208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lang="pt-PT"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300" b="0" spc="-7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  <a:r>
              <a:rPr lang="pt-PT" sz="130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Processamento de Linguagem Natural</a:t>
            </a:r>
            <a:endParaRPr lang="pt-PT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81000"/>
            <a:ext cx="1568488" cy="81223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026" name="Picture 2" descr="Resultado de imagem para networkx logo">
            <a:extLst>
              <a:ext uri="{FF2B5EF4-FFF2-40B4-BE49-F238E27FC236}">
                <a16:creationId xmlns:a16="http://schemas.microsoft.com/office/drawing/2014/main" id="{78F6F917-42B7-4AC4-B381-264C8FE09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00"/>
          <a:stretch/>
        </p:blipFill>
        <p:spPr bwMode="auto">
          <a:xfrm>
            <a:off x="685800" y="3094190"/>
            <a:ext cx="2197099" cy="11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etworkX logo">
            <a:extLst>
              <a:ext uri="{FF2B5EF4-FFF2-40B4-BE49-F238E27FC236}">
                <a16:creationId xmlns:a16="http://schemas.microsoft.com/office/drawing/2014/main" id="{E860BDCE-8E2F-455F-BFCC-10E04A6E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9" y="1752600"/>
            <a:ext cx="2928253" cy="98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22656"/>
            <a:ext cx="152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spc="-185" dirty="0"/>
              <a:t>E</a:t>
            </a:r>
            <a:r>
              <a:rPr lang="pt-PT" spc="-185" dirty="0" err="1"/>
              <a:t>strutura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533400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3351" y="1624917"/>
            <a:ext cx="2561590" cy="76623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Funcionalidades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Exemplos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400" y="1243916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Descrição da Ferramenta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7914192-4622-4E99-BE7D-D7E0A984DCAD}"/>
              </a:ext>
            </a:extLst>
          </p:cNvPr>
          <p:cNvGrpSpPr/>
          <p:nvPr/>
        </p:nvGrpSpPr>
        <p:grpSpPr>
          <a:xfrm rot="20583521">
            <a:off x="3945203" y="2007538"/>
            <a:ext cx="810905" cy="1098552"/>
            <a:chOff x="1390003" y="2749739"/>
            <a:chExt cx="810905" cy="1098552"/>
          </a:xfrm>
        </p:grpSpPr>
        <p:sp>
          <p:nvSpPr>
            <p:cNvPr id="6" name="object 6"/>
            <p:cNvSpPr/>
            <p:nvPr/>
          </p:nvSpPr>
          <p:spPr>
            <a:xfrm>
              <a:off x="1390013" y="2749741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126945" y="0"/>
                  </a:moveTo>
                  <a:lnTo>
                    <a:pt x="0" y="90042"/>
                  </a:lnTo>
                  <a:lnTo>
                    <a:pt x="593771" y="927176"/>
                  </a:lnTo>
                  <a:lnTo>
                    <a:pt x="530297" y="972197"/>
                  </a:lnTo>
                  <a:lnTo>
                    <a:pt x="810637" y="1098435"/>
                  </a:lnTo>
                  <a:lnTo>
                    <a:pt x="788070" y="837133"/>
                  </a:lnTo>
                  <a:lnTo>
                    <a:pt x="720708" y="837133"/>
                  </a:lnTo>
                  <a:lnTo>
                    <a:pt x="126945" y="0"/>
                  </a:lnTo>
                  <a:close/>
                </a:path>
                <a:path w="810894" h="1098550">
                  <a:moveTo>
                    <a:pt x="784183" y="792124"/>
                  </a:moveTo>
                  <a:lnTo>
                    <a:pt x="720708" y="837133"/>
                  </a:lnTo>
                  <a:lnTo>
                    <a:pt x="788070" y="837133"/>
                  </a:lnTo>
                  <a:lnTo>
                    <a:pt x="784183" y="792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0003" y="2749739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784182" y="792120"/>
                  </a:moveTo>
                  <a:lnTo>
                    <a:pt x="810642" y="1098432"/>
                  </a:lnTo>
                  <a:lnTo>
                    <a:pt x="530302" y="972194"/>
                  </a:lnTo>
                  <a:lnTo>
                    <a:pt x="593772" y="927176"/>
                  </a:lnTo>
                  <a:lnTo>
                    <a:pt x="0" y="90037"/>
                  </a:lnTo>
                  <a:lnTo>
                    <a:pt x="126940" y="0"/>
                  </a:lnTo>
                  <a:lnTo>
                    <a:pt x="720712" y="837138"/>
                  </a:lnTo>
                  <a:lnTo>
                    <a:pt x="784182" y="792120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/>
          <p:nvPr/>
        </p:nvSpPr>
        <p:spPr>
          <a:xfrm>
            <a:off x="859968" y="4740051"/>
            <a:ext cx="2994660" cy="1355949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87445" y="4839450"/>
            <a:ext cx="2254885" cy="9560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endParaRPr lang="pt-PT" sz="1650" b="1" spc="3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Implementação de um exemplo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7A43B3B-AB29-4B4C-A021-40EC6D06A61A}"/>
              </a:ext>
            </a:extLst>
          </p:cNvPr>
          <p:cNvGrpSpPr/>
          <p:nvPr/>
        </p:nvGrpSpPr>
        <p:grpSpPr>
          <a:xfrm rot="5174462">
            <a:off x="3980187" y="3845508"/>
            <a:ext cx="952818" cy="1021796"/>
            <a:chOff x="6019946" y="3237325"/>
            <a:chExt cx="838836" cy="883922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9755254F-EACD-4873-B221-43FACC15A5E6}"/>
                </a:ext>
              </a:extLst>
            </p:cNvPr>
            <p:cNvSpPr/>
            <p:nvPr/>
          </p:nvSpPr>
          <p:spPr>
            <a:xfrm rot="5906716">
              <a:off x="5997404" y="3259867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883500" y="0"/>
                  </a:moveTo>
                  <a:lnTo>
                    <a:pt x="583755" y="68452"/>
                  </a:lnTo>
                  <a:lnTo>
                    <a:pt x="637095" y="125107"/>
                  </a:lnTo>
                  <a:lnTo>
                    <a:pt x="0" y="724928"/>
                  </a:lnTo>
                  <a:lnTo>
                    <a:pt x="106680" y="838238"/>
                  </a:lnTo>
                  <a:lnTo>
                    <a:pt x="743775" y="238417"/>
                  </a:lnTo>
                  <a:lnTo>
                    <a:pt x="813712" y="238417"/>
                  </a:lnTo>
                  <a:lnTo>
                    <a:pt x="883500" y="0"/>
                  </a:lnTo>
                  <a:close/>
                </a:path>
                <a:path w="883920" h="838835">
                  <a:moveTo>
                    <a:pt x="813712" y="238417"/>
                  </a:moveTo>
                  <a:lnTo>
                    <a:pt x="743775" y="238417"/>
                  </a:lnTo>
                  <a:lnTo>
                    <a:pt x="797128" y="295071"/>
                  </a:lnTo>
                  <a:lnTo>
                    <a:pt x="813712" y="23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D9FD9DD6-DC67-4D92-9D46-28D846E4015C}"/>
                </a:ext>
              </a:extLst>
            </p:cNvPr>
            <p:cNvSpPr/>
            <p:nvPr/>
          </p:nvSpPr>
          <p:spPr>
            <a:xfrm rot="5906716">
              <a:off x="5997405" y="3259870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583764" y="68446"/>
                  </a:moveTo>
                  <a:lnTo>
                    <a:pt x="883501" y="0"/>
                  </a:lnTo>
                  <a:lnTo>
                    <a:pt x="797126" y="295070"/>
                  </a:lnTo>
                  <a:lnTo>
                    <a:pt x="743785" y="238414"/>
                  </a:lnTo>
                  <a:lnTo>
                    <a:pt x="106680" y="838235"/>
                  </a:lnTo>
                  <a:lnTo>
                    <a:pt x="0" y="724924"/>
                  </a:lnTo>
                  <a:lnTo>
                    <a:pt x="637104" y="125102"/>
                  </a:lnTo>
                  <a:lnTo>
                    <a:pt x="583764" y="68446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5">
            <a:extLst>
              <a:ext uri="{FF2B5EF4-FFF2-40B4-BE49-F238E27FC236}">
                <a16:creationId xmlns:a16="http://schemas.microsoft.com/office/drawing/2014/main" id="{058F113C-3271-4083-B970-99511BAF0C70}"/>
              </a:ext>
            </a:extLst>
          </p:cNvPr>
          <p:cNvSpPr txBox="1"/>
          <p:nvPr/>
        </p:nvSpPr>
        <p:spPr>
          <a:xfrm>
            <a:off x="859968" y="4867557"/>
            <a:ext cx="299466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Contexto NLP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84601550-76E9-4F26-B827-E5481D02ED32}"/>
              </a:ext>
            </a:extLst>
          </p:cNvPr>
          <p:cNvSpPr/>
          <p:nvPr/>
        </p:nvSpPr>
        <p:spPr>
          <a:xfrm>
            <a:off x="5194739" y="2680652"/>
            <a:ext cx="3437629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7E5CF0B0-9757-4DA9-B774-8F6738018AC2}"/>
              </a:ext>
            </a:extLst>
          </p:cNvPr>
          <p:cNvSpPr txBox="1"/>
          <p:nvPr/>
        </p:nvSpPr>
        <p:spPr>
          <a:xfrm>
            <a:off x="5302705" y="3200396"/>
            <a:ext cx="3033502" cy="63799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Testar as funcionalidades da ferramenta</a:t>
            </a: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EE9C0D2D-81FA-42A1-8BC7-43BBA7B5CC14}"/>
              </a:ext>
            </a:extLst>
          </p:cNvPr>
          <p:cNvSpPr txBox="1"/>
          <p:nvPr/>
        </p:nvSpPr>
        <p:spPr>
          <a:xfrm>
            <a:off x="5302715" y="2820241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Exemplo de utilização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36042" y="304800"/>
            <a:ext cx="3871913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Descrição da Ferramenta</a:t>
            </a:r>
            <a:endParaRPr spc="-185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17A99ADF-65DC-43ED-832A-5F45033831F5}"/>
              </a:ext>
            </a:extLst>
          </p:cNvPr>
          <p:cNvSpPr/>
          <p:nvPr/>
        </p:nvSpPr>
        <p:spPr>
          <a:xfrm>
            <a:off x="761999" y="1524000"/>
            <a:ext cx="7620000" cy="3352800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965B9A2B-EC3E-4853-8276-15658C8F2517}"/>
              </a:ext>
            </a:extLst>
          </p:cNvPr>
          <p:cNvSpPr txBox="1"/>
          <p:nvPr/>
        </p:nvSpPr>
        <p:spPr>
          <a:xfrm>
            <a:off x="1523999" y="1904999"/>
            <a:ext cx="6400800" cy="2881302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Estrutura de dados para grafos, </a:t>
            </a:r>
            <a:r>
              <a:rPr lang="pt-PT" sz="1650" b="1" spc="40" dirty="0" err="1">
                <a:solidFill>
                  <a:srgbClr val="FFFFFF"/>
                </a:solidFill>
                <a:latin typeface="Arial"/>
                <a:cs typeface="Arial"/>
              </a:rPr>
              <a:t>bigrafos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 e </a:t>
            </a:r>
            <a:r>
              <a:rPr lang="pt-PT" sz="1650" b="1" spc="40" dirty="0" err="1">
                <a:solidFill>
                  <a:srgbClr val="FFFFFF"/>
                </a:solidFill>
                <a:latin typeface="Arial"/>
                <a:cs typeface="Arial"/>
              </a:rPr>
              <a:t>multigrafos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Contém vários algoritmos conhecidos;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Geradores de grafos clássicos e aleatórios;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Liberdade no tipo dos vértices (texto, imagens…);</a:t>
            </a:r>
          </a:p>
          <a:p>
            <a:pPr marL="298450" indent="-285750">
              <a:lnSpc>
                <a:spcPct val="15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Múltipla informação contida nas arestas;</a:t>
            </a:r>
            <a:br>
              <a:rPr lang="en-US" sz="1600" dirty="0"/>
            </a:br>
            <a:endParaRPr lang="pt-PT" sz="1650" b="1" spc="4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978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F10EDF65-39E3-48E7-A80E-5B8AB8884736}"/>
              </a:ext>
            </a:extLst>
          </p:cNvPr>
          <p:cNvSpPr/>
          <p:nvPr/>
        </p:nvSpPr>
        <p:spPr>
          <a:xfrm>
            <a:off x="6768647" y="3018705"/>
            <a:ext cx="1518309" cy="13948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1EA11FC-8717-47A4-BF1C-4312EA658E04}"/>
              </a:ext>
            </a:extLst>
          </p:cNvPr>
          <p:cNvSpPr/>
          <p:nvPr/>
        </p:nvSpPr>
        <p:spPr>
          <a:xfrm>
            <a:off x="3539448" y="3013540"/>
            <a:ext cx="1611923" cy="13948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C03EBA3F-5B84-4BC3-859D-531E1BD5AE4B}"/>
              </a:ext>
            </a:extLst>
          </p:cNvPr>
          <p:cNvSpPr/>
          <p:nvPr/>
        </p:nvSpPr>
        <p:spPr>
          <a:xfrm>
            <a:off x="599092" y="3011492"/>
            <a:ext cx="1518310" cy="13948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9CAFFB3-D53A-436D-B50F-4374F8EA0BB0}"/>
              </a:ext>
            </a:extLst>
          </p:cNvPr>
          <p:cNvCxnSpPr>
            <a:cxnSpLocks/>
          </p:cNvCxnSpPr>
          <p:nvPr/>
        </p:nvCxnSpPr>
        <p:spPr>
          <a:xfrm>
            <a:off x="7251011" y="3404264"/>
            <a:ext cx="542927" cy="172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DDA3C24-187C-496E-86EF-52662A0EAAD1}"/>
              </a:ext>
            </a:extLst>
          </p:cNvPr>
          <p:cNvSpPr/>
          <p:nvPr/>
        </p:nvSpPr>
        <p:spPr>
          <a:xfrm>
            <a:off x="3094382" y="1969627"/>
            <a:ext cx="2696817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96035ED-2CB9-4E2F-85E5-E1474F00001C}"/>
              </a:ext>
            </a:extLst>
          </p:cNvPr>
          <p:cNvSpPr txBox="1"/>
          <p:nvPr/>
        </p:nvSpPr>
        <p:spPr>
          <a:xfrm>
            <a:off x="3048000" y="2133600"/>
            <a:ext cx="274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G.add_nodes_from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([2,3])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CCA48A0-3C6B-4449-B894-751B7EE5E8D5}"/>
              </a:ext>
            </a:extLst>
          </p:cNvPr>
          <p:cNvSpPr/>
          <p:nvPr/>
        </p:nvSpPr>
        <p:spPr>
          <a:xfrm>
            <a:off x="6537202" y="1969627"/>
            <a:ext cx="19812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2A8B05-50A9-4CFC-89BC-16EEFD620B73}"/>
              </a:ext>
            </a:extLst>
          </p:cNvPr>
          <p:cNvSpPr txBox="1"/>
          <p:nvPr/>
        </p:nvSpPr>
        <p:spPr>
          <a:xfrm>
            <a:off x="6537202" y="2122027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G.add_edge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(1,2)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1F9B06-CF28-47E5-A5E9-D77124087254}"/>
              </a:ext>
            </a:extLst>
          </p:cNvPr>
          <p:cNvSpPr/>
          <p:nvPr/>
        </p:nvSpPr>
        <p:spPr>
          <a:xfrm>
            <a:off x="522893" y="1969627"/>
            <a:ext cx="17526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081225-BA0C-4FD7-94C3-E36722EACB92}"/>
              </a:ext>
            </a:extLst>
          </p:cNvPr>
          <p:cNvSpPr txBox="1"/>
          <p:nvPr/>
        </p:nvSpPr>
        <p:spPr>
          <a:xfrm>
            <a:off x="599092" y="2133600"/>
            <a:ext cx="1646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G.add_node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1149D6-FBF7-4740-B963-827157B2B558}"/>
              </a:ext>
            </a:extLst>
          </p:cNvPr>
          <p:cNvSpPr/>
          <p:nvPr/>
        </p:nvSpPr>
        <p:spPr>
          <a:xfrm>
            <a:off x="1149445" y="3521676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0ED37D-F9E8-45ED-A95F-732D1B7CD678}"/>
              </a:ext>
            </a:extLst>
          </p:cNvPr>
          <p:cNvSpPr txBox="1"/>
          <p:nvPr/>
        </p:nvSpPr>
        <p:spPr>
          <a:xfrm>
            <a:off x="1141494" y="349078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0E5620-8A68-46C7-8DEA-62F6991F8D2E}"/>
              </a:ext>
            </a:extLst>
          </p:cNvPr>
          <p:cNvSpPr/>
          <p:nvPr/>
        </p:nvSpPr>
        <p:spPr>
          <a:xfrm>
            <a:off x="3883643" y="3265027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37B64C2-759E-47A6-BD7F-3AA1A4C6ACD0}"/>
              </a:ext>
            </a:extLst>
          </p:cNvPr>
          <p:cNvSpPr txBox="1"/>
          <p:nvPr/>
        </p:nvSpPr>
        <p:spPr>
          <a:xfrm>
            <a:off x="3875692" y="323414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30C663-3D85-4F70-89E7-7BEF23258899}"/>
              </a:ext>
            </a:extLst>
          </p:cNvPr>
          <p:cNvSpPr/>
          <p:nvPr/>
        </p:nvSpPr>
        <p:spPr>
          <a:xfrm>
            <a:off x="3883643" y="3888002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875C530-AEBB-4527-86F4-68946DE8C6A5}"/>
              </a:ext>
            </a:extLst>
          </p:cNvPr>
          <p:cNvSpPr txBox="1"/>
          <p:nvPr/>
        </p:nvSpPr>
        <p:spPr>
          <a:xfrm>
            <a:off x="3875692" y="3857115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3DF206-AEB8-4272-BA36-111E7EEE3A2A}"/>
              </a:ext>
            </a:extLst>
          </p:cNvPr>
          <p:cNvSpPr/>
          <p:nvPr/>
        </p:nvSpPr>
        <p:spPr>
          <a:xfrm>
            <a:off x="4731370" y="3553089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92C607E-7716-43B9-8930-70C6F605FE5E}"/>
              </a:ext>
            </a:extLst>
          </p:cNvPr>
          <p:cNvSpPr txBox="1"/>
          <p:nvPr/>
        </p:nvSpPr>
        <p:spPr>
          <a:xfrm>
            <a:off x="4723419" y="3522202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EDDA65-5EA6-4845-91ED-D41B1CF82264}"/>
              </a:ext>
            </a:extLst>
          </p:cNvPr>
          <p:cNvSpPr/>
          <p:nvPr/>
        </p:nvSpPr>
        <p:spPr>
          <a:xfrm>
            <a:off x="7022411" y="3254948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B51F461-A629-46DE-A968-D4FD9CBDF9E6}"/>
              </a:ext>
            </a:extLst>
          </p:cNvPr>
          <p:cNvSpPr txBox="1"/>
          <p:nvPr/>
        </p:nvSpPr>
        <p:spPr>
          <a:xfrm>
            <a:off x="7014460" y="3224061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3D5AC1-F0D5-46E2-936C-2689D848A091}"/>
              </a:ext>
            </a:extLst>
          </p:cNvPr>
          <p:cNvSpPr/>
          <p:nvPr/>
        </p:nvSpPr>
        <p:spPr>
          <a:xfrm>
            <a:off x="7022411" y="3877923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E9E3D91-14B6-4C4D-9E5F-9F4F12A2842D}"/>
              </a:ext>
            </a:extLst>
          </p:cNvPr>
          <p:cNvSpPr txBox="1"/>
          <p:nvPr/>
        </p:nvSpPr>
        <p:spPr>
          <a:xfrm>
            <a:off x="7014460" y="3847036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1F7D05-F153-42FC-87EF-326069BBA848}"/>
              </a:ext>
            </a:extLst>
          </p:cNvPr>
          <p:cNvSpPr/>
          <p:nvPr/>
        </p:nvSpPr>
        <p:spPr>
          <a:xfrm>
            <a:off x="7801889" y="3487543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E4C0ABB-769E-4AD6-8D5F-2BA913425240}"/>
              </a:ext>
            </a:extLst>
          </p:cNvPr>
          <p:cNvSpPr txBox="1"/>
          <p:nvPr/>
        </p:nvSpPr>
        <p:spPr>
          <a:xfrm>
            <a:off x="7793938" y="3456656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1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00FA8150-3C8B-444C-A969-B27432F06C34}"/>
              </a:ext>
            </a:extLst>
          </p:cNvPr>
          <p:cNvSpPr/>
          <p:nvPr/>
        </p:nvSpPr>
        <p:spPr>
          <a:xfrm>
            <a:off x="6230003" y="10592625"/>
            <a:ext cx="2098140" cy="578713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793EF91-072E-4A4A-9BC5-736D129DB627}"/>
              </a:ext>
            </a:extLst>
          </p:cNvPr>
          <p:cNvSpPr txBox="1"/>
          <p:nvPr/>
        </p:nvSpPr>
        <p:spPr>
          <a:xfrm>
            <a:off x="6270743" y="10712704"/>
            <a:ext cx="2119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NodeView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((1,2,3))</a:t>
            </a:r>
          </a:p>
        </p:txBody>
      </p:sp>
    </p:spTree>
    <p:extLst>
      <p:ext uri="{BB962C8B-B14F-4D97-AF65-F5344CB8AC3E}">
        <p14:creationId xmlns:p14="http://schemas.microsoft.com/office/powerpoint/2010/main" val="57389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6" grpId="0" animBg="1"/>
      <p:bldP spid="9" grpId="0"/>
      <p:bldP spid="10" grpId="0" animBg="1"/>
      <p:bldP spid="11" grpId="0"/>
      <p:bldP spid="15" grpId="0" animBg="1"/>
      <p:bldP spid="17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500F18E-9FB3-4CA0-9414-4DA9A301B886}"/>
              </a:ext>
            </a:extLst>
          </p:cNvPr>
          <p:cNvSpPr/>
          <p:nvPr/>
        </p:nvSpPr>
        <p:spPr>
          <a:xfrm>
            <a:off x="703127" y="2497418"/>
            <a:ext cx="2971800" cy="22174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1F9B06-CF28-47E5-A5E9-D77124087254}"/>
              </a:ext>
            </a:extLst>
          </p:cNvPr>
          <p:cNvSpPr/>
          <p:nvPr/>
        </p:nvSpPr>
        <p:spPr>
          <a:xfrm>
            <a:off x="686002" y="1659561"/>
            <a:ext cx="2971800" cy="5121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081225-BA0C-4FD7-94C3-E36722EACB92}"/>
              </a:ext>
            </a:extLst>
          </p:cNvPr>
          <p:cNvSpPr txBox="1"/>
          <p:nvPr/>
        </p:nvSpPr>
        <p:spPr>
          <a:xfrm>
            <a:off x="731702" y="1746372"/>
            <a:ext cx="292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G1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nx.Peterson_graph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055F41-0245-4079-922D-B40A2E399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2" y="2806416"/>
            <a:ext cx="2694154" cy="175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500F18E-9FB3-4CA0-9414-4DA9A301B886}"/>
              </a:ext>
            </a:extLst>
          </p:cNvPr>
          <p:cNvSpPr/>
          <p:nvPr/>
        </p:nvSpPr>
        <p:spPr>
          <a:xfrm>
            <a:off x="686002" y="2499323"/>
            <a:ext cx="2971800" cy="22174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3020" y="304800"/>
            <a:ext cx="2697957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Funcionalidades</a:t>
            </a:r>
            <a:endParaRPr spc="-185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DDA3C24-187C-496E-86EF-52662A0EAAD1}"/>
              </a:ext>
            </a:extLst>
          </p:cNvPr>
          <p:cNvSpPr/>
          <p:nvPr/>
        </p:nvSpPr>
        <p:spPr>
          <a:xfrm>
            <a:off x="4724400" y="1659561"/>
            <a:ext cx="4105209" cy="5121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A1F9B06-CF28-47E5-A5E9-D77124087254}"/>
              </a:ext>
            </a:extLst>
          </p:cNvPr>
          <p:cNvSpPr/>
          <p:nvPr/>
        </p:nvSpPr>
        <p:spPr>
          <a:xfrm>
            <a:off x="686002" y="1659561"/>
            <a:ext cx="2971800" cy="5121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081225-BA0C-4FD7-94C3-E36722EACB92}"/>
              </a:ext>
            </a:extLst>
          </p:cNvPr>
          <p:cNvSpPr txBox="1"/>
          <p:nvPr/>
        </p:nvSpPr>
        <p:spPr>
          <a:xfrm>
            <a:off x="731702" y="1746372"/>
            <a:ext cx="292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G1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nx.Peterson_graph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8827B96-B37C-4F6C-BDA4-4618F17CD3EE}"/>
              </a:ext>
            </a:extLst>
          </p:cNvPr>
          <p:cNvSpPr/>
          <p:nvPr/>
        </p:nvSpPr>
        <p:spPr>
          <a:xfrm>
            <a:off x="4835816" y="1746373"/>
            <a:ext cx="3887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G2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nx.erdos_renyi_graph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(10,0.4)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055F41-0245-4079-922D-B40A2E399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2" y="2806416"/>
            <a:ext cx="2694154" cy="1758290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F86B989-CC52-42E4-A42B-34D64F679B26}"/>
              </a:ext>
            </a:extLst>
          </p:cNvPr>
          <p:cNvGrpSpPr/>
          <p:nvPr/>
        </p:nvGrpSpPr>
        <p:grpSpPr>
          <a:xfrm>
            <a:off x="5029200" y="2506943"/>
            <a:ext cx="3166960" cy="2209800"/>
            <a:chOff x="5291038" y="2453565"/>
            <a:chExt cx="3166960" cy="2209800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A9446F17-7307-473D-B840-E0D0522B3C64}"/>
                </a:ext>
              </a:extLst>
            </p:cNvPr>
            <p:cNvSpPr/>
            <p:nvPr/>
          </p:nvSpPr>
          <p:spPr>
            <a:xfrm>
              <a:off x="5291038" y="2453565"/>
              <a:ext cx="3166960" cy="2209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6DC642C4-BA94-473D-977E-58920F71D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438" y="2650419"/>
              <a:ext cx="2763824" cy="1803759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266011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A155CB5-D81B-41CC-BE5B-36B05B169A2A}"/>
              </a:ext>
            </a:extLst>
          </p:cNvPr>
          <p:cNvSpPr/>
          <p:nvPr/>
        </p:nvSpPr>
        <p:spPr>
          <a:xfrm>
            <a:off x="457200" y="1066800"/>
            <a:ext cx="8458200" cy="44575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989D150-DEFC-4AD6-A86E-A991D131A93D}"/>
              </a:ext>
            </a:extLst>
          </p:cNvPr>
          <p:cNvSpPr/>
          <p:nvPr/>
        </p:nvSpPr>
        <p:spPr>
          <a:xfrm>
            <a:off x="685800" y="1409582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 err="1">
                <a:solidFill>
                  <a:srgbClr val="2A6DD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create_tree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600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lista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):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(lista)-1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600" dirty="0">
                <a:solidFill>
                  <a:srgbClr val="B17BA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i </a:t>
            </a:r>
            <a:r>
              <a:rPr lang="pt-PT" sz="1600" dirty="0">
                <a:solidFill>
                  <a:srgbClr val="2A6DD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range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):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600" dirty="0" err="1">
                <a:solidFill>
                  <a:srgbClr val="B17BA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2*i+1 &lt;=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   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G.add_edge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(lista[i],lista[2*i+1])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600" dirty="0" err="1">
                <a:solidFill>
                  <a:srgbClr val="B17BA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2*i+2 &lt;=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tam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          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G.add_edge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(lista[i],lista[2*i+2])</a:t>
            </a: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G =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nx.Graph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lista = 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range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(X)</a:t>
            </a:r>
          </a:p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G.add_nodes_from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(lista)</a:t>
            </a:r>
          </a:p>
          <a:p>
            <a:r>
              <a:rPr lang="pt-PT" sz="1600" dirty="0" err="1">
                <a:solidFill>
                  <a:srgbClr val="36BB73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create_tree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(lista)</a:t>
            </a:r>
          </a:p>
          <a:p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nx.draw_kamada_kawai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G,</a:t>
            </a:r>
            <a:r>
              <a:rPr lang="pt-PT" sz="1600" dirty="0" err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node_color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pt-P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'lime',</a:t>
            </a:r>
            <a:r>
              <a:rPr lang="pt-PT" sz="1600" dirty="0" err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node_size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=500,</a:t>
            </a:r>
            <a:r>
              <a:rPr lang="pt-PT" sz="1600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with_labels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57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2" y="1908933"/>
            <a:ext cx="1279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BD6D9DB-2E83-4F23-A979-DB0D1E506279}"/>
              </a:ext>
            </a:extLst>
          </p:cNvPr>
          <p:cNvSpPr txBox="1"/>
          <p:nvPr/>
        </p:nvSpPr>
        <p:spPr>
          <a:xfrm>
            <a:off x="3597573" y="190893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X = 10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F34A504-7FDE-476F-8A62-4B7949468928}"/>
              </a:ext>
            </a:extLst>
          </p:cNvPr>
          <p:cNvSpPr/>
          <p:nvPr/>
        </p:nvSpPr>
        <p:spPr>
          <a:xfrm>
            <a:off x="918561" y="1276605"/>
            <a:ext cx="2537405" cy="1850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8810" y="228600"/>
            <a:ext cx="340638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Exemplo de utilização</a:t>
            </a:r>
            <a:endParaRPr spc="-185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8432A3F-9940-4384-95BC-356F5351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48" y="1530385"/>
            <a:ext cx="2269430" cy="14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6321A55E-DFAD-4B4F-A1C3-66764517F708}"/>
              </a:ext>
            </a:extLst>
          </p:cNvPr>
          <p:cNvGrpSpPr/>
          <p:nvPr/>
        </p:nvGrpSpPr>
        <p:grpSpPr>
          <a:xfrm>
            <a:off x="1909161" y="1832389"/>
            <a:ext cx="2601722" cy="1878539"/>
            <a:chOff x="1143000" y="1371600"/>
            <a:chExt cx="2601722" cy="187853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91D7D628-4021-440F-B5EE-1837B4EDF8E4}"/>
                </a:ext>
              </a:extLst>
            </p:cNvPr>
            <p:cNvSpPr/>
            <p:nvPr/>
          </p:nvSpPr>
          <p:spPr>
            <a:xfrm>
              <a:off x="1143000" y="1371600"/>
              <a:ext cx="2601722" cy="18785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9311B19-F1ED-4998-8DDF-AE6908E07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363" y="1514359"/>
              <a:ext cx="2416996" cy="159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13E966-6A85-4BD0-89E8-4B75267F4DB3}"/>
              </a:ext>
            </a:extLst>
          </p:cNvPr>
          <p:cNvSpPr txBox="1"/>
          <p:nvPr/>
        </p:nvSpPr>
        <p:spPr>
          <a:xfrm>
            <a:off x="4724400" y="2540825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X = 20</a:t>
            </a:r>
          </a:p>
        </p:txBody>
      </p:sp>
    </p:spTree>
    <p:extLst>
      <p:ext uri="{BB962C8B-B14F-4D97-AF65-F5344CB8AC3E}">
        <p14:creationId xmlns:p14="http://schemas.microsoft.com/office/powerpoint/2010/main" val="13477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2008</TotalTime>
  <Words>488</Words>
  <Application>Microsoft Office PowerPoint</Application>
  <PresentationFormat>Apresentação no Ecrã (4:3)</PresentationFormat>
  <Paragraphs>114</Paragraphs>
  <Slides>16</Slides>
  <Notes>13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Consolas</vt:lpstr>
      <vt:lpstr>Office Theme</vt:lpstr>
      <vt:lpstr>Universidade do  Minho Scripting no Processamento de Linguagem Natural</vt:lpstr>
      <vt:lpstr>Estrutura</vt:lpstr>
      <vt:lpstr>Descrição da Ferramenta</vt:lpstr>
      <vt:lpstr>Funcionalidades</vt:lpstr>
      <vt:lpstr>Funcionalidades</vt:lpstr>
      <vt:lpstr>Funcionalidades</vt:lpstr>
      <vt:lpstr>Exemplo de utilização</vt:lpstr>
      <vt:lpstr>Exemplo de utilização</vt:lpstr>
      <vt:lpstr>Exemplo de utilização</vt:lpstr>
      <vt:lpstr>Exemplo de utilização</vt:lpstr>
      <vt:lpstr>Exemplo de utilização</vt:lpstr>
      <vt:lpstr>Exemplo NLP</vt:lpstr>
      <vt:lpstr>Exemplo NLP</vt:lpstr>
      <vt:lpstr>Exemplo NLP</vt:lpstr>
      <vt:lpstr>Resultado</vt:lpstr>
      <vt:lpstr>Universidade do  Minho Scripting no Processamento de Linguagem Natural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Raul Boas</cp:lastModifiedBy>
  <cp:revision>169</cp:revision>
  <dcterms:created xsi:type="dcterms:W3CDTF">2019-01-12T14:07:05Z</dcterms:created>
  <dcterms:modified xsi:type="dcterms:W3CDTF">2019-04-27T14:21:01Z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