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96" r:id="rId4"/>
    <p:sldId id="266" r:id="rId5"/>
    <p:sldId id="301" r:id="rId6"/>
    <p:sldId id="303" r:id="rId7"/>
    <p:sldId id="304" r:id="rId8"/>
    <p:sldId id="308" r:id="rId9"/>
    <p:sldId id="307" r:id="rId10"/>
    <p:sldId id="310" r:id="rId11"/>
    <p:sldId id="312" r:id="rId12"/>
    <p:sldId id="313" r:id="rId13"/>
    <p:sldId id="314" r:id="rId14"/>
    <p:sldId id="316" r:id="rId15"/>
    <p:sldId id="317" r:id="rId16"/>
    <p:sldId id="318" r:id="rId17"/>
    <p:sldId id="319" r:id="rId18"/>
    <p:sldId id="298" r:id="rId19"/>
    <p:sldId id="295" r:id="rId20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5C57"/>
    <a:srgbClr val="488ED4"/>
    <a:srgbClr val="FFFF8F"/>
    <a:srgbClr val="BC7BA0"/>
    <a:srgbClr val="FF3300"/>
    <a:srgbClr val="F2F660"/>
    <a:srgbClr val="F67338"/>
    <a:srgbClr val="FF6600"/>
    <a:srgbClr val="D4AC4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4085" autoAdjust="0"/>
  </p:normalViewPr>
  <p:slideViewPr>
    <p:cSldViewPr>
      <p:cViewPr varScale="1">
        <p:scale>
          <a:sx n="68" d="100"/>
          <a:sy n="68" d="100"/>
        </p:scale>
        <p:origin x="138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26/05/2019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r>
              <a:rPr lang="pt-PT" b="1" u="sng" dirty="0"/>
              <a:t>Bom dia!!!</a:t>
            </a:r>
          </a:p>
          <a:p>
            <a:r>
              <a:rPr lang="pt-PT" dirty="0"/>
              <a:t>Eu sou o Francisco, este é o Raul, e esta é a Diana e vamos começar a nossa apresentação do </a:t>
            </a:r>
            <a:r>
              <a:rPr lang="pt-PT" u="sng" dirty="0"/>
              <a:t>projeto de Laboratórios de Engenharia Informática</a:t>
            </a:r>
            <a:r>
              <a:rPr lang="pt-PT" dirty="0"/>
              <a:t>.</a:t>
            </a:r>
          </a:p>
          <a:p>
            <a:r>
              <a:rPr lang="pt-PT" dirty="0"/>
              <a:t>O tema do projeto é uma </a:t>
            </a:r>
            <a:r>
              <a:rPr lang="pt-PT" b="1" u="sng" dirty="0"/>
              <a:t>“DSL para geração de </a:t>
            </a:r>
            <a:r>
              <a:rPr lang="pt-PT" b="1" u="sng" dirty="0" err="1"/>
              <a:t>ChatBots</a:t>
            </a:r>
            <a:r>
              <a:rPr lang="pt-PT" b="1" u="sng" dirty="0"/>
              <a:t>”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3325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819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5260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5960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8257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0777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4044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1229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7562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447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2160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113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4834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9616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784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1323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9297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339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</a:t>
            </a: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410200" y="5638800"/>
            <a:ext cx="274320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1945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em Engenharia Informática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6B588C0-2E66-481F-9319-3A719D27569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8" t="5400" b="12017"/>
          <a:stretch/>
        </p:blipFill>
        <p:spPr>
          <a:xfrm>
            <a:off x="935940" y="1981200"/>
            <a:ext cx="1856212" cy="2438400"/>
          </a:xfrm>
          <a:prstGeom prst="rect">
            <a:avLst/>
          </a:prstGeom>
        </p:spPr>
      </p:pic>
      <p:sp>
        <p:nvSpPr>
          <p:cNvPr id="16" name="object 6">
            <a:extLst>
              <a:ext uri="{FF2B5EF4-FFF2-40B4-BE49-F238E27FC236}">
                <a16:creationId xmlns:a16="http://schemas.microsoft.com/office/drawing/2014/main" id="{55768048-FC68-4E4D-8D20-2FA55FDC5EF5}"/>
              </a:ext>
            </a:extLst>
          </p:cNvPr>
          <p:cNvSpPr txBox="1"/>
          <p:nvPr/>
        </p:nvSpPr>
        <p:spPr>
          <a:xfrm>
            <a:off x="523875" y="5486400"/>
            <a:ext cx="2743200" cy="1043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b="1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Orientadores</a:t>
            </a: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João Almeida</a:t>
            </a:r>
          </a:p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Pedro Rangel Henriques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458536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219200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080112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01436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5488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4632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784730"/>
            <a:ext cx="164342" cy="4343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352801"/>
            <a:ext cx="176284" cy="12192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27331D7-D155-485C-BF8E-E852ED1FAF72}"/>
              </a:ext>
            </a:extLst>
          </p:cNvPr>
          <p:cNvSpPr/>
          <p:nvPr/>
        </p:nvSpPr>
        <p:spPr>
          <a:xfrm>
            <a:off x="4228295" y="4742111"/>
            <a:ext cx="2211414" cy="10772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Qual → Objeto 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Em que → Objeto 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Quais → Objeto 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 que → Objeto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EFDBA69-EB38-4D1A-9E9F-D9CABC66FF15}"/>
              </a:ext>
            </a:extLst>
          </p:cNvPr>
          <p:cNvSpPr/>
          <p:nvPr/>
        </p:nvSpPr>
        <p:spPr>
          <a:xfrm>
            <a:off x="1598585" y="4724400"/>
            <a:ext cx="2211415" cy="10772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Quem → Pessoal 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Quando → Temporal 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Onde → Local 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Quantos → Numeral </a:t>
            </a:r>
          </a:p>
        </p:txBody>
      </p:sp>
    </p:spTree>
    <p:extLst>
      <p:ext uri="{BB962C8B-B14F-4D97-AF65-F5344CB8AC3E}">
        <p14:creationId xmlns:p14="http://schemas.microsoft.com/office/powerpoint/2010/main" val="3568784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458536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219200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080112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01436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5488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4632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784730"/>
            <a:ext cx="164342" cy="4343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4038600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352801"/>
            <a:ext cx="176284" cy="12192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27331D7-D155-485C-BF8E-E852ED1FAF72}"/>
              </a:ext>
            </a:extLst>
          </p:cNvPr>
          <p:cNvSpPr/>
          <p:nvPr/>
        </p:nvSpPr>
        <p:spPr>
          <a:xfrm>
            <a:off x="4228295" y="4742111"/>
            <a:ext cx="2211414" cy="10772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Qual → Objeto 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Em que → Objeto 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Quais → Objeto 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 que → Objeto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EFDBA69-EB38-4D1A-9E9F-D9CABC66FF15}"/>
              </a:ext>
            </a:extLst>
          </p:cNvPr>
          <p:cNvSpPr/>
          <p:nvPr/>
        </p:nvSpPr>
        <p:spPr>
          <a:xfrm>
            <a:off x="1598585" y="4724400"/>
            <a:ext cx="2211415" cy="10772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Quem → Pessoal </a:t>
            </a:r>
          </a:p>
          <a:p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Quando → Temporal</a:t>
            </a:r>
            <a:r>
              <a:rPr lang="pt-PT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Onde → Local 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Quantos → Numeral </a:t>
            </a:r>
          </a:p>
        </p:txBody>
      </p:sp>
    </p:spTree>
    <p:extLst>
      <p:ext uri="{BB962C8B-B14F-4D97-AF65-F5344CB8AC3E}">
        <p14:creationId xmlns:p14="http://schemas.microsoft.com/office/powerpoint/2010/main" val="429375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458536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sessão de abertura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219200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080112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01436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5488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4632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784730"/>
            <a:ext cx="164342" cy="4343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352801"/>
            <a:ext cx="176284" cy="12192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27331D7-D155-485C-BF8E-E852ED1FAF72}"/>
              </a:ext>
            </a:extLst>
          </p:cNvPr>
          <p:cNvSpPr/>
          <p:nvPr/>
        </p:nvSpPr>
        <p:spPr>
          <a:xfrm>
            <a:off x="5829302" y="5013805"/>
            <a:ext cx="1373214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Descrição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Oradores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Requisitos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EFDBA69-EB38-4D1A-9E9F-D9CABC66FF15}"/>
              </a:ext>
            </a:extLst>
          </p:cNvPr>
          <p:cNvSpPr/>
          <p:nvPr/>
        </p:nvSpPr>
        <p:spPr>
          <a:xfrm>
            <a:off x="3274986" y="5013805"/>
            <a:ext cx="1373214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Atividade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Tipo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Local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E974A14-33B7-4266-A5FC-3AADAC5C5C0E}"/>
              </a:ext>
            </a:extLst>
          </p:cNvPr>
          <p:cNvSpPr/>
          <p:nvPr/>
        </p:nvSpPr>
        <p:spPr>
          <a:xfrm>
            <a:off x="4724400" y="5029200"/>
            <a:ext cx="990600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Dia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Início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Fim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C190B6-581F-4A99-B98F-41A6A0969016}"/>
              </a:ext>
            </a:extLst>
          </p:cNvPr>
          <p:cNvSpPr txBox="1"/>
          <p:nvPr/>
        </p:nvSpPr>
        <p:spPr>
          <a:xfrm>
            <a:off x="1461575" y="4038600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</p:spTree>
    <p:extLst>
      <p:ext uri="{BB962C8B-B14F-4D97-AF65-F5344CB8AC3E}">
        <p14:creationId xmlns:p14="http://schemas.microsoft.com/office/powerpoint/2010/main" val="3271280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458536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sessão de abertura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219200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080112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01436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5488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4632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784730"/>
            <a:ext cx="164342" cy="4343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352801"/>
            <a:ext cx="176284" cy="12192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27331D7-D155-485C-BF8E-E852ED1FAF72}"/>
              </a:ext>
            </a:extLst>
          </p:cNvPr>
          <p:cNvSpPr/>
          <p:nvPr/>
        </p:nvSpPr>
        <p:spPr>
          <a:xfrm>
            <a:off x="5829302" y="5013805"/>
            <a:ext cx="1373214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Descrição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Oradores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Requisitos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EFDBA69-EB38-4D1A-9E9F-D9CABC66FF15}"/>
              </a:ext>
            </a:extLst>
          </p:cNvPr>
          <p:cNvSpPr/>
          <p:nvPr/>
        </p:nvSpPr>
        <p:spPr>
          <a:xfrm>
            <a:off x="3274986" y="5013805"/>
            <a:ext cx="1373214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Atividade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Tipo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Local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E974A14-33B7-4266-A5FC-3AADAC5C5C0E}"/>
              </a:ext>
            </a:extLst>
          </p:cNvPr>
          <p:cNvSpPr/>
          <p:nvPr/>
        </p:nvSpPr>
        <p:spPr>
          <a:xfrm>
            <a:off x="4724400" y="5029200"/>
            <a:ext cx="990600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Dia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Início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Fim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C190B6-581F-4A99-B98F-41A6A0969016}"/>
              </a:ext>
            </a:extLst>
          </p:cNvPr>
          <p:cNvSpPr txBox="1"/>
          <p:nvPr/>
        </p:nvSpPr>
        <p:spPr>
          <a:xfrm>
            <a:off x="1461575" y="4038600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3E81145-A781-40D9-8EBB-3217935445FC}"/>
              </a:ext>
            </a:extLst>
          </p:cNvPr>
          <p:cNvSpPr txBox="1"/>
          <p:nvPr/>
        </p:nvSpPr>
        <p:spPr>
          <a:xfrm>
            <a:off x="4267200" y="4038600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173258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458536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sessão de abertura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219200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080112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01436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5488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4632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784730"/>
            <a:ext cx="164342" cy="4343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4038600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F4BAC7C-8EC6-4204-ADE4-4DDAD723047E}"/>
              </a:ext>
            </a:extLst>
          </p:cNvPr>
          <p:cNvSpPr txBox="1"/>
          <p:nvPr/>
        </p:nvSpPr>
        <p:spPr>
          <a:xfrm>
            <a:off x="4267200" y="4038600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352801"/>
            <a:ext cx="176284" cy="12192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E322D8A5-3C85-49FE-B3A0-571830DBC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135261"/>
              </p:ext>
            </p:extLst>
          </p:nvPr>
        </p:nvGraphicFramePr>
        <p:xfrm>
          <a:off x="1066803" y="4800600"/>
          <a:ext cx="7086597" cy="1196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371">
                  <a:extLst>
                    <a:ext uri="{9D8B030D-6E8A-4147-A177-3AD203B41FA5}">
                      <a16:colId xmlns:a16="http://schemas.microsoft.com/office/drawing/2014/main" val="2117842805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1628280586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409313304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3820768846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1933039728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401947791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3521564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Atividade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Local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Dia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Início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Fim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381698"/>
                  </a:ext>
                </a:extLst>
              </a:tr>
              <a:tr h="800243">
                <a:tc>
                  <a:txBody>
                    <a:bodyPr/>
                    <a:lstStyle/>
                    <a:p>
                      <a:pPr algn="ctr"/>
                      <a:r>
                        <a:rPr lang="pt-PT" sz="105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Sessão de Abertura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Social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CP2-B1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4 de fevereiro segunda-feira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10:00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10:30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3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223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458536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219200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080112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01436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5488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4632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784730"/>
            <a:ext cx="164342" cy="4343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4038600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F4BAC7C-8EC6-4204-ADE4-4DDAD723047E}"/>
              </a:ext>
            </a:extLst>
          </p:cNvPr>
          <p:cNvSpPr txBox="1"/>
          <p:nvPr/>
        </p:nvSpPr>
        <p:spPr>
          <a:xfrm>
            <a:off x="4267200" y="4038600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352801"/>
            <a:ext cx="176284" cy="12192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E322D8A5-3C85-49FE-B3A0-571830DBC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496681"/>
              </p:ext>
            </p:extLst>
          </p:nvPr>
        </p:nvGraphicFramePr>
        <p:xfrm>
          <a:off x="1066803" y="4800600"/>
          <a:ext cx="7086597" cy="1196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371">
                  <a:extLst>
                    <a:ext uri="{9D8B030D-6E8A-4147-A177-3AD203B41FA5}">
                      <a16:colId xmlns:a16="http://schemas.microsoft.com/office/drawing/2014/main" val="2117842805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1628280586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409313304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3820768846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1933039728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401947791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3521564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Atividade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Local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Dia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Início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Fim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381698"/>
                  </a:ext>
                </a:extLst>
              </a:tr>
              <a:tr h="800243">
                <a:tc>
                  <a:txBody>
                    <a:bodyPr/>
                    <a:lstStyle/>
                    <a:p>
                      <a:pPr algn="ctr"/>
                      <a:r>
                        <a:rPr lang="pt-PT" sz="105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Sessão de Abertura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Social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CP2-B1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4 de fevereiro segunda-feira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10:00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10:30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3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264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419100" y="1160116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286A672-3167-4BB9-9483-80F3EA1D7F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285692" y="4114319"/>
            <a:ext cx="752227" cy="89554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B2FBA61-9EFE-4376-A055-516A3A3D1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4282261" y="4100897"/>
            <a:ext cx="752227" cy="89554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CAA3F38-05A7-40E0-B05A-FCE5AB471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5780545" y="4114319"/>
            <a:ext cx="752227" cy="89554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A232D0D-509D-49BF-B92E-C27D22FB24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7278829" y="4114319"/>
            <a:ext cx="752227" cy="89554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ED4BDB-E83E-4E1D-828C-75C3C91C6147}"/>
              </a:ext>
            </a:extLst>
          </p:cNvPr>
          <p:cNvSpPr txBox="1"/>
          <p:nvPr/>
        </p:nvSpPr>
        <p:spPr>
          <a:xfrm>
            <a:off x="3848100" y="2983468"/>
            <a:ext cx="14859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Diretor</a:t>
            </a:r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2768FD6D-DF29-44B7-AFDC-5AC44A3BDF1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695468" y="3352800"/>
            <a:ext cx="2895582" cy="660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18DDD1B6-FAA3-4E34-ADF9-761AC8ACACC1}"/>
              </a:ext>
            </a:extLst>
          </p:cNvPr>
          <p:cNvCxnSpPr>
            <a:cxnSpLocks/>
          </p:cNvCxnSpPr>
          <p:nvPr/>
        </p:nvCxnSpPr>
        <p:spPr>
          <a:xfrm flipV="1">
            <a:off x="3181350" y="3366222"/>
            <a:ext cx="1390650" cy="6606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FCD7A61A-3408-4766-A2DC-A49306BFFD7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591050" y="3352800"/>
            <a:ext cx="38100" cy="660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5B605E3C-0F7F-4367-9696-48F9F563AF50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591050" y="3352800"/>
            <a:ext cx="1470358" cy="660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228844AE-982C-44A5-B9C4-28353259009C}"/>
              </a:ext>
            </a:extLst>
          </p:cNvPr>
          <p:cNvCxnSpPr>
            <a:cxnSpLocks/>
          </p:cNvCxnSpPr>
          <p:nvPr/>
        </p:nvCxnSpPr>
        <p:spPr>
          <a:xfrm>
            <a:off x="4572000" y="3352800"/>
            <a:ext cx="2914632" cy="748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6E4BDFF-67BC-489A-BEFE-A283DE95D790}"/>
              </a:ext>
            </a:extLst>
          </p:cNvPr>
          <p:cNvSpPr txBox="1"/>
          <p:nvPr/>
        </p:nvSpPr>
        <p:spPr>
          <a:xfrm>
            <a:off x="918855" y="4996442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Bot1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FAQ SEI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2362200" y="500986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AE36BD9-4037-41C1-BA3C-06F97EBD2EC4}"/>
              </a:ext>
            </a:extLst>
          </p:cNvPr>
          <p:cNvSpPr txBox="1"/>
          <p:nvPr/>
        </p:nvSpPr>
        <p:spPr>
          <a:xfrm>
            <a:off x="3924300" y="5011630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B88BDE4-C1BF-4F82-A432-76FAF46D6DBA}"/>
              </a:ext>
            </a:extLst>
          </p:cNvPr>
          <p:cNvSpPr txBox="1"/>
          <p:nvPr/>
        </p:nvSpPr>
        <p:spPr>
          <a:xfrm>
            <a:off x="5448300" y="4996441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Bot4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Saudações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4D3069B-19F1-4AF9-B001-FD80FABBCA1D}"/>
              </a:ext>
            </a:extLst>
          </p:cNvPr>
          <p:cNvSpPr txBox="1"/>
          <p:nvPr/>
        </p:nvSpPr>
        <p:spPr>
          <a:xfrm>
            <a:off x="6937307" y="4993978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4168904" y="1957483"/>
            <a:ext cx="1088896" cy="105377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B024980-0F0F-47E8-850E-875C0FEEAE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662" y="4087629"/>
            <a:ext cx="867738" cy="9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73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2209800" y="3043535"/>
            <a:ext cx="72009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990600" y="3886200"/>
            <a:ext cx="1088896" cy="105377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7CAB9FC-F857-48BA-A8C5-4D1B6F538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2743200"/>
            <a:ext cx="966547" cy="96836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2CB41E99-9368-4D67-8F0B-C3FBCB9A51E7}"/>
              </a:ext>
            </a:extLst>
          </p:cNvPr>
          <p:cNvSpPr txBox="1"/>
          <p:nvPr/>
        </p:nvSpPr>
        <p:spPr>
          <a:xfrm>
            <a:off x="2209800" y="4108847"/>
            <a:ext cx="61722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“É quarta-feira 4 de setembro, das 10:00 às 10:30.”</a:t>
            </a:r>
          </a:p>
        </p:txBody>
      </p:sp>
    </p:spTree>
    <p:extLst>
      <p:ext uri="{BB962C8B-B14F-4D97-AF65-F5344CB8AC3E}">
        <p14:creationId xmlns:p14="http://schemas.microsoft.com/office/powerpoint/2010/main" val="3081679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24777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 err="1"/>
              <a:t>dummy</a:t>
            </a:r>
            <a:endParaRPr spc="-135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08BDC70-7C18-4922-ADB8-130022C17DF3}"/>
              </a:ext>
            </a:extLst>
          </p:cNvPr>
          <p:cNvSpPr/>
          <p:nvPr/>
        </p:nvSpPr>
        <p:spPr>
          <a:xfrm>
            <a:off x="323088" y="932296"/>
            <a:ext cx="8496300" cy="5747900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399288" y="834646"/>
            <a:ext cx="8858251" cy="58546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/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[continuação da conversa da SEI mas já a fazer menos sentido.</a:t>
            </a:r>
          </a:p>
          <a:p>
            <a:pPr marL="182563"/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não deu para tentar criar uma no meu </a:t>
            </a:r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pc</a:t>
            </a:r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porque n funciona]</a:t>
            </a:r>
            <a:endParaRPr lang="pt-PT" sz="17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7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6205" y="186331"/>
            <a:ext cx="2705101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Trabalho Futuro</a:t>
            </a:r>
            <a:endParaRPr spc="-135" dirty="0"/>
          </a:p>
        </p:txBody>
      </p:sp>
      <p:pic>
        <p:nvPicPr>
          <p:cNvPr id="2052" name="Picture 4" descr="Resultado de imagem para ponto interrogaÃ§ao png">
            <a:extLst>
              <a:ext uri="{FF2B5EF4-FFF2-40B4-BE49-F238E27FC236}">
                <a16:creationId xmlns:a16="http://schemas.microsoft.com/office/drawing/2014/main" id="{DF3841DC-8498-4036-87DF-9A0D93C1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68653"/>
            <a:ext cx="1819969" cy="181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trabalho futuro png">
            <a:extLst>
              <a:ext uri="{FF2B5EF4-FFF2-40B4-BE49-F238E27FC236}">
                <a16:creationId xmlns:a16="http://schemas.microsoft.com/office/drawing/2014/main" id="{7BACF2A3-A54A-444A-A532-AB064B3B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474" l="10000" r="90000">
                        <a14:foregroundMark x1="29035" y1="83947" x2="29035" y2="83947"/>
                        <a14:foregroundMark x1="28860" y1="85000" x2="28070" y2="94211"/>
                        <a14:foregroundMark x1="27544" y1="80658" x2="26842" y2="92895"/>
                        <a14:foregroundMark x1="27018" y1="95263" x2="26754" y2="99211"/>
                        <a14:foregroundMark x1="31228" y1="94474" x2="30351" y2="99474"/>
                        <a14:foregroundMark x1="30526" y1="79605" x2="30877" y2="98026"/>
                        <a14:backgroundMark x1="30175" y1="38026" x2="30175" y2="38026"/>
                        <a14:backgroundMark x1="38158" y1="41053" x2="38158" y2="41053"/>
                        <a14:backgroundMark x1="34211" y1="72763" x2="34649" y2="78026"/>
                        <a14:backgroundMark x1="33509" y1="65263" x2="34386" y2="69737"/>
                        <a14:backgroundMark x1="32018" y1="56447" x2="32018" y2="56447"/>
                        <a14:backgroundMark x1="32018" y1="56053" x2="32018" y2="56053"/>
                        <a14:backgroundMark x1="33333" y1="64079" x2="33333" y2="64079"/>
                        <a14:backgroundMark x1="33070" y1="62237" x2="33070" y2="62237"/>
                        <a14:backgroundMark x1="42632" y1="43421" x2="42632" y2="43421"/>
                        <a14:backgroundMark x1="42895" y1="43158" x2="42895" y2="43158"/>
                        <a14:backgroundMark x1="42105" y1="46974" x2="42105" y2="46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52400"/>
            <a:ext cx="468630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78AF0DB-B655-457A-AB34-6DE2F0DD9317}"/>
              </a:ext>
            </a:extLst>
          </p:cNvPr>
          <p:cNvSpPr/>
          <p:nvPr/>
        </p:nvSpPr>
        <p:spPr>
          <a:xfrm>
            <a:off x="1295400" y="2057399"/>
            <a:ext cx="6743699" cy="3261479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5CFF42-7D2E-4CD5-BF8A-19AEEE23089F}"/>
              </a:ext>
            </a:extLst>
          </p:cNvPr>
          <p:cNvSpPr txBox="1"/>
          <p:nvPr/>
        </p:nvSpPr>
        <p:spPr>
          <a:xfrm>
            <a:off x="1447800" y="2250281"/>
            <a:ext cx="63917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Aprendizagem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Criação de perfis de utilizador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Aprender através dos diálogos (utilizador, filmes,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Guardar estados para dar melhor seguimento à conversa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Resultado de imagem para bot png">
            <a:extLst>
              <a:ext uri="{FF2B5EF4-FFF2-40B4-BE49-F238E27FC236}">
                <a16:creationId xmlns:a16="http://schemas.microsoft.com/office/drawing/2014/main" id="{790224CB-C97F-4DAB-8626-1491B3C9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885" y="4350172"/>
            <a:ext cx="1974428" cy="197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9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8">
            <a:extLst>
              <a:ext uri="{FF2B5EF4-FFF2-40B4-BE49-F238E27FC236}">
                <a16:creationId xmlns:a16="http://schemas.microsoft.com/office/drawing/2014/main" id="{C59BCDF8-0AFC-4DE2-AD55-D4BCD879B8A9}"/>
              </a:ext>
            </a:extLst>
          </p:cNvPr>
          <p:cNvSpPr/>
          <p:nvPr/>
        </p:nvSpPr>
        <p:spPr>
          <a:xfrm>
            <a:off x="4963815" y="2401120"/>
            <a:ext cx="3478013" cy="1866079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222656"/>
            <a:ext cx="152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spc="-185" dirty="0"/>
              <a:t>E</a:t>
            </a:r>
            <a:r>
              <a:rPr lang="pt-PT" spc="-185" dirty="0" err="1"/>
              <a:t>strutura</a:t>
            </a:r>
            <a:endParaRPr spc="-185" dirty="0"/>
          </a:p>
        </p:txBody>
      </p:sp>
      <p:sp>
        <p:nvSpPr>
          <p:cNvPr id="3" name="object 3"/>
          <p:cNvSpPr/>
          <p:nvPr/>
        </p:nvSpPr>
        <p:spPr>
          <a:xfrm>
            <a:off x="435432" y="1104327"/>
            <a:ext cx="3181350" cy="1496695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5383" y="1595965"/>
            <a:ext cx="2561590" cy="76623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5" dirty="0">
                <a:solidFill>
                  <a:srgbClr val="FFFFFF"/>
                </a:solidFill>
                <a:latin typeface="Arial"/>
                <a:cs typeface="Arial"/>
              </a:rPr>
              <a:t>DSL</a:t>
            </a:r>
          </a:p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endParaRPr sz="1650" dirty="0">
              <a:latin typeface="Arial"/>
              <a:cs typeface="Arial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7914192-4622-4E99-BE7D-D7E0A984DCAD}"/>
              </a:ext>
            </a:extLst>
          </p:cNvPr>
          <p:cNvGrpSpPr/>
          <p:nvPr/>
        </p:nvGrpSpPr>
        <p:grpSpPr>
          <a:xfrm rot="20583521">
            <a:off x="3893999" y="1946984"/>
            <a:ext cx="810905" cy="1098552"/>
            <a:chOff x="1390003" y="2749739"/>
            <a:chExt cx="810905" cy="1098552"/>
          </a:xfrm>
        </p:grpSpPr>
        <p:sp>
          <p:nvSpPr>
            <p:cNvPr id="6" name="object 6"/>
            <p:cNvSpPr/>
            <p:nvPr/>
          </p:nvSpPr>
          <p:spPr>
            <a:xfrm>
              <a:off x="1390013" y="2749741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126945" y="0"/>
                  </a:moveTo>
                  <a:lnTo>
                    <a:pt x="0" y="90042"/>
                  </a:lnTo>
                  <a:lnTo>
                    <a:pt x="593771" y="927176"/>
                  </a:lnTo>
                  <a:lnTo>
                    <a:pt x="530297" y="972197"/>
                  </a:lnTo>
                  <a:lnTo>
                    <a:pt x="810637" y="1098435"/>
                  </a:lnTo>
                  <a:lnTo>
                    <a:pt x="788070" y="837133"/>
                  </a:lnTo>
                  <a:lnTo>
                    <a:pt x="720708" y="837133"/>
                  </a:lnTo>
                  <a:lnTo>
                    <a:pt x="126945" y="0"/>
                  </a:lnTo>
                  <a:close/>
                </a:path>
                <a:path w="810894" h="1098550">
                  <a:moveTo>
                    <a:pt x="784183" y="792124"/>
                  </a:moveTo>
                  <a:lnTo>
                    <a:pt x="720708" y="837133"/>
                  </a:lnTo>
                  <a:lnTo>
                    <a:pt x="788070" y="837133"/>
                  </a:lnTo>
                  <a:lnTo>
                    <a:pt x="784183" y="792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0003" y="2749739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784182" y="792120"/>
                  </a:moveTo>
                  <a:lnTo>
                    <a:pt x="810642" y="1098432"/>
                  </a:lnTo>
                  <a:lnTo>
                    <a:pt x="530302" y="972194"/>
                  </a:lnTo>
                  <a:lnTo>
                    <a:pt x="593772" y="927176"/>
                  </a:lnTo>
                  <a:lnTo>
                    <a:pt x="0" y="90037"/>
                  </a:lnTo>
                  <a:lnTo>
                    <a:pt x="126940" y="0"/>
                  </a:lnTo>
                  <a:lnTo>
                    <a:pt x="720712" y="837138"/>
                  </a:lnTo>
                  <a:lnTo>
                    <a:pt x="784182" y="792120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63815" y="2601022"/>
            <a:ext cx="3478013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-15" dirty="0">
                <a:solidFill>
                  <a:srgbClr val="FAB200"/>
                </a:solidFill>
                <a:latin typeface="Arial"/>
                <a:cs typeface="Arial"/>
              </a:rPr>
              <a:t>Casos de estudo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5340" y="4550124"/>
            <a:ext cx="2994660" cy="1428750"/>
          </a:xfrm>
          <a:custGeom>
            <a:avLst/>
            <a:gdLst/>
            <a:ahLst/>
            <a:cxnLst/>
            <a:rect l="l" t="t" r="r" b="b"/>
            <a:pathLst>
              <a:path w="2994659" h="1428750">
                <a:moveTo>
                  <a:pt x="2756344" y="0"/>
                </a:moveTo>
                <a:lnTo>
                  <a:pt x="238112" y="0"/>
                </a:lnTo>
                <a:lnTo>
                  <a:pt x="190123" y="4837"/>
                </a:lnTo>
                <a:lnTo>
                  <a:pt x="145427" y="18711"/>
                </a:lnTo>
                <a:lnTo>
                  <a:pt x="104980" y="40664"/>
                </a:lnTo>
                <a:lnTo>
                  <a:pt x="69740" y="69738"/>
                </a:lnTo>
                <a:lnTo>
                  <a:pt x="40665" y="104977"/>
                </a:lnTo>
                <a:lnTo>
                  <a:pt x="18711" y="145421"/>
                </a:lnTo>
                <a:lnTo>
                  <a:pt x="4837" y="190115"/>
                </a:lnTo>
                <a:lnTo>
                  <a:pt x="0" y="238099"/>
                </a:lnTo>
                <a:lnTo>
                  <a:pt x="0" y="1190522"/>
                </a:lnTo>
                <a:lnTo>
                  <a:pt x="4837" y="1238509"/>
                </a:lnTo>
                <a:lnTo>
                  <a:pt x="18711" y="1283204"/>
                </a:lnTo>
                <a:lnTo>
                  <a:pt x="40665" y="1323650"/>
                </a:lnTo>
                <a:lnTo>
                  <a:pt x="69740" y="1358890"/>
                </a:lnTo>
                <a:lnTo>
                  <a:pt x="104980" y="1387965"/>
                </a:lnTo>
                <a:lnTo>
                  <a:pt x="145427" y="1409918"/>
                </a:lnTo>
                <a:lnTo>
                  <a:pt x="190123" y="1423793"/>
                </a:lnTo>
                <a:lnTo>
                  <a:pt x="238112" y="1428630"/>
                </a:lnTo>
                <a:lnTo>
                  <a:pt x="2756344" y="1428630"/>
                </a:lnTo>
                <a:lnTo>
                  <a:pt x="2804333" y="1423793"/>
                </a:lnTo>
                <a:lnTo>
                  <a:pt x="2849029" y="1409918"/>
                </a:lnTo>
                <a:lnTo>
                  <a:pt x="2889476" y="1387965"/>
                </a:lnTo>
                <a:lnTo>
                  <a:pt x="2924716" y="1358890"/>
                </a:lnTo>
                <a:lnTo>
                  <a:pt x="2953791" y="1323650"/>
                </a:lnTo>
                <a:lnTo>
                  <a:pt x="2975745" y="1283204"/>
                </a:lnTo>
                <a:lnTo>
                  <a:pt x="2989619" y="1238509"/>
                </a:lnTo>
                <a:lnTo>
                  <a:pt x="2994456" y="1190522"/>
                </a:lnTo>
                <a:lnTo>
                  <a:pt x="2994456" y="238099"/>
                </a:lnTo>
                <a:lnTo>
                  <a:pt x="2989619" y="190115"/>
                </a:lnTo>
                <a:lnTo>
                  <a:pt x="2975745" y="145421"/>
                </a:lnTo>
                <a:lnTo>
                  <a:pt x="2953791" y="104977"/>
                </a:lnTo>
                <a:lnTo>
                  <a:pt x="2924716" y="69738"/>
                </a:lnTo>
                <a:lnTo>
                  <a:pt x="2889476" y="40664"/>
                </a:lnTo>
                <a:lnTo>
                  <a:pt x="2849029" y="18711"/>
                </a:lnTo>
                <a:lnTo>
                  <a:pt x="2804333" y="4837"/>
                </a:lnTo>
                <a:lnTo>
                  <a:pt x="2756344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2817" y="5141538"/>
            <a:ext cx="2254885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Trabalho Futuro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7A43B3B-AB29-4B4C-A021-40EC6D06A61A}"/>
              </a:ext>
            </a:extLst>
          </p:cNvPr>
          <p:cNvGrpSpPr/>
          <p:nvPr/>
        </p:nvGrpSpPr>
        <p:grpSpPr>
          <a:xfrm rot="5174462">
            <a:off x="3874624" y="3632937"/>
            <a:ext cx="952818" cy="1021796"/>
            <a:chOff x="6019946" y="3237325"/>
            <a:chExt cx="838836" cy="883922"/>
          </a:xfrm>
        </p:grpSpPr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9755254F-EACD-4873-B221-43FACC15A5E6}"/>
                </a:ext>
              </a:extLst>
            </p:cNvPr>
            <p:cNvSpPr/>
            <p:nvPr/>
          </p:nvSpPr>
          <p:spPr>
            <a:xfrm rot="5906716">
              <a:off x="5997404" y="3259867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883500" y="0"/>
                  </a:moveTo>
                  <a:lnTo>
                    <a:pt x="583755" y="68452"/>
                  </a:lnTo>
                  <a:lnTo>
                    <a:pt x="637095" y="125107"/>
                  </a:lnTo>
                  <a:lnTo>
                    <a:pt x="0" y="724928"/>
                  </a:lnTo>
                  <a:lnTo>
                    <a:pt x="106680" y="838238"/>
                  </a:lnTo>
                  <a:lnTo>
                    <a:pt x="743775" y="238417"/>
                  </a:lnTo>
                  <a:lnTo>
                    <a:pt x="813712" y="238417"/>
                  </a:lnTo>
                  <a:lnTo>
                    <a:pt x="883500" y="0"/>
                  </a:lnTo>
                  <a:close/>
                </a:path>
                <a:path w="883920" h="838835">
                  <a:moveTo>
                    <a:pt x="813712" y="238417"/>
                  </a:moveTo>
                  <a:lnTo>
                    <a:pt x="743775" y="238417"/>
                  </a:lnTo>
                  <a:lnTo>
                    <a:pt x="797128" y="295071"/>
                  </a:lnTo>
                  <a:lnTo>
                    <a:pt x="813712" y="238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D9FD9DD6-DC67-4D92-9D46-28D846E4015C}"/>
                </a:ext>
              </a:extLst>
            </p:cNvPr>
            <p:cNvSpPr/>
            <p:nvPr/>
          </p:nvSpPr>
          <p:spPr>
            <a:xfrm rot="5906716">
              <a:off x="5997405" y="3259870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583764" y="68446"/>
                  </a:moveTo>
                  <a:lnTo>
                    <a:pt x="883501" y="0"/>
                  </a:lnTo>
                  <a:lnTo>
                    <a:pt x="797126" y="295070"/>
                  </a:lnTo>
                  <a:lnTo>
                    <a:pt x="743785" y="238414"/>
                  </a:lnTo>
                  <a:lnTo>
                    <a:pt x="106680" y="838235"/>
                  </a:lnTo>
                  <a:lnTo>
                    <a:pt x="0" y="724924"/>
                  </a:lnTo>
                  <a:lnTo>
                    <a:pt x="637104" y="125102"/>
                  </a:lnTo>
                  <a:lnTo>
                    <a:pt x="583764" y="68446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105400" y="2970005"/>
            <a:ext cx="2996302" cy="38408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10" dirty="0">
                <a:solidFill>
                  <a:schemeClr val="bg1"/>
                </a:solidFill>
                <a:latin typeface="Arial"/>
                <a:cs typeface="Arial"/>
              </a:rPr>
              <a:t>SEI</a:t>
            </a: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E00ED50-D422-4AF4-956A-FE3646713E3E}"/>
              </a:ext>
            </a:extLst>
          </p:cNvPr>
          <p:cNvSpPr txBox="1"/>
          <p:nvPr/>
        </p:nvSpPr>
        <p:spPr>
          <a:xfrm>
            <a:off x="408188" y="1255338"/>
            <a:ext cx="318135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-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Objetivos</a:t>
            </a:r>
            <a:endParaRPr sz="1650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20B05C8-AAAA-4BAC-A8B1-19C112E1F63C}"/>
              </a:ext>
            </a:extLst>
          </p:cNvPr>
          <p:cNvSpPr/>
          <p:nvPr/>
        </p:nvSpPr>
        <p:spPr>
          <a:xfrm>
            <a:off x="419100" y="1143000"/>
            <a:ext cx="8420100" cy="2590798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B955FD-7921-4FB7-86AA-B608964B7375}"/>
              </a:ext>
            </a:extLst>
          </p:cNvPr>
          <p:cNvSpPr txBox="1"/>
          <p:nvPr/>
        </p:nvSpPr>
        <p:spPr>
          <a:xfrm>
            <a:off x="723900" y="1143000"/>
            <a:ext cx="8115300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9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b1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bot_FAQ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FAQ_SEI.json</a:t>
            </a:r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b2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  <a:p>
            <a:endParaRPr lang="pt-PT" sz="9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b3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bot_lista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proverbios.txt</a:t>
            </a:r>
          </a:p>
          <a:p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b4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bot_exp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saudacoes.json</a:t>
            </a:r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b5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bot_wiki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wiki.json</a:t>
            </a:r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pt-PT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STATES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Chateado Informativo</a:t>
            </a:r>
          </a:p>
          <a:p>
            <a:endParaRPr lang="pt-PT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JOIN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b1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4 + b2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4 + b3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2 + b4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5 + b5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DSL</a:t>
            </a:r>
            <a:endParaRPr spc="-185" dirty="0">
              <a:solidFill>
                <a:schemeClr val="bg1"/>
              </a:solidFill>
            </a:endParaRPr>
          </a:p>
        </p:txBody>
      </p:sp>
      <p:pic>
        <p:nvPicPr>
          <p:cNvPr id="1042" name="Picture 18" descr="Resultado de imagem para puzzle png">
            <a:extLst>
              <a:ext uri="{FF2B5EF4-FFF2-40B4-BE49-F238E27FC236}">
                <a16:creationId xmlns:a16="http://schemas.microsoft.com/office/drawing/2014/main" id="{4DF2A7EA-8BE1-4DC0-A7E5-78BCC3AED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t="10568" r="46810" b="10182"/>
          <a:stretch/>
        </p:blipFill>
        <p:spPr bwMode="auto">
          <a:xfrm rot="16200000">
            <a:off x="3067050" y="1924049"/>
            <a:ext cx="2819399" cy="674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06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24777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SEI</a:t>
            </a:r>
            <a:endParaRPr spc="-135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08BDC70-7C18-4922-ADB8-130022C17DF3}"/>
              </a:ext>
            </a:extLst>
          </p:cNvPr>
          <p:cNvSpPr/>
          <p:nvPr/>
        </p:nvSpPr>
        <p:spPr>
          <a:xfrm>
            <a:off x="323088" y="932296"/>
            <a:ext cx="8496300" cy="5747900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399288" y="932296"/>
            <a:ext cx="8858251" cy="57570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Olá, bom dia!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Boas parceiro!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Preciso de </a:t>
            </a:r>
            <a:r>
              <a:rPr lang="pt-PT" b="1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informações sobre a SEI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, achas que me podes ajudar?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Estou aqui para isso! De que precisas?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Quando é que </a:t>
            </a:r>
            <a:r>
              <a:rPr lang="pt-PT" b="1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começa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a SEI?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SEI realiza-se no início do segundo semestre.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E </a:t>
            </a:r>
            <a:r>
              <a:rPr lang="pt-PT" b="1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onde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é a SEI?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SEI realiza-se no campus de Gualtar da Universidade do Minho.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Tenho que pagar para me </a:t>
            </a:r>
            <a:r>
              <a:rPr lang="pt-PT" b="1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inscrever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SEI é gratuita, n tens que pagar.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Quando é a </a:t>
            </a:r>
            <a:r>
              <a:rPr lang="pt-PT" b="1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sessão de abertura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É quarta-feira 4 de setembro das 10:00 às 10:30.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Acho que está tudo.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Espero ter sido útil.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Adeus.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Adeus companheiro!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933157" y="321058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D7AB0F-1A33-4A26-916C-ABE219124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71800"/>
            <a:ext cx="966547" cy="96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419100" y="1160116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286A672-3167-4BB9-9483-80F3EA1D7F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285692" y="4114319"/>
            <a:ext cx="752227" cy="8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783976" y="4114319"/>
            <a:ext cx="752227" cy="89554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B2FBA61-9EFE-4376-A055-516A3A3D1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4282261" y="4100897"/>
            <a:ext cx="752227" cy="89554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CAA3F38-05A7-40E0-B05A-FCE5AB471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5780545" y="4114319"/>
            <a:ext cx="752227" cy="89554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A232D0D-509D-49BF-B92E-C27D22FB24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7278829" y="4114319"/>
            <a:ext cx="752227" cy="89554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ED4BDB-E83E-4E1D-828C-75C3C91C6147}"/>
              </a:ext>
            </a:extLst>
          </p:cNvPr>
          <p:cNvSpPr txBox="1"/>
          <p:nvPr/>
        </p:nvSpPr>
        <p:spPr>
          <a:xfrm>
            <a:off x="3848100" y="2983468"/>
            <a:ext cx="14859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Diretor</a:t>
            </a:r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2768FD6D-DF29-44B7-AFDC-5AC44A3BDF1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695468" y="3352800"/>
            <a:ext cx="2895582" cy="660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18DDD1B6-FAA3-4E34-ADF9-761AC8ACACC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210584" y="3352800"/>
            <a:ext cx="1380466" cy="660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FCD7A61A-3408-4766-A2DC-A49306BFFD7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591050" y="3352800"/>
            <a:ext cx="38100" cy="660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5B605E3C-0F7F-4367-9696-48F9F563AF50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591050" y="3352800"/>
            <a:ext cx="1470358" cy="660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228844AE-982C-44A5-B9C4-28353259009C}"/>
              </a:ext>
            </a:extLst>
          </p:cNvPr>
          <p:cNvCxnSpPr>
            <a:cxnSpLocks/>
          </p:cNvCxnSpPr>
          <p:nvPr/>
        </p:nvCxnSpPr>
        <p:spPr>
          <a:xfrm>
            <a:off x="4572000" y="3352800"/>
            <a:ext cx="2914632" cy="748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6E4BDFF-67BC-489A-BEFE-A283DE95D790}"/>
              </a:ext>
            </a:extLst>
          </p:cNvPr>
          <p:cNvSpPr txBox="1"/>
          <p:nvPr/>
        </p:nvSpPr>
        <p:spPr>
          <a:xfrm>
            <a:off x="918855" y="4996442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Bot1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FAQ SEI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2362200" y="500986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AE36BD9-4037-41C1-BA3C-06F97EBD2EC4}"/>
              </a:ext>
            </a:extLst>
          </p:cNvPr>
          <p:cNvSpPr txBox="1"/>
          <p:nvPr/>
        </p:nvSpPr>
        <p:spPr>
          <a:xfrm>
            <a:off x="3924300" y="5011630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B88BDE4-C1BF-4F82-A432-76FAF46D6DBA}"/>
              </a:ext>
            </a:extLst>
          </p:cNvPr>
          <p:cNvSpPr txBox="1"/>
          <p:nvPr/>
        </p:nvSpPr>
        <p:spPr>
          <a:xfrm>
            <a:off x="5448300" y="4996441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Bot4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Saudações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4D3069B-19F1-4AF9-B001-FD80FABBCA1D}"/>
              </a:ext>
            </a:extLst>
          </p:cNvPr>
          <p:cNvSpPr txBox="1"/>
          <p:nvPr/>
        </p:nvSpPr>
        <p:spPr>
          <a:xfrm>
            <a:off x="6937307" y="4993978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4168904" y="1957483"/>
            <a:ext cx="1088896" cy="105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60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228600" y="892041"/>
            <a:ext cx="8763000" cy="5675942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502715" y="2403418"/>
            <a:ext cx="1086622" cy="1293651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212078" y="3697069"/>
            <a:ext cx="168352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520552" y="2927478"/>
            <a:ext cx="4152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307263" y="2750181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51F0EEA5-6ED6-4722-AE65-D00167039CE2}"/>
              </a:ext>
            </a:extLst>
          </p:cNvPr>
          <p:cNvCxnSpPr>
            <a:cxnSpLocks/>
          </p:cNvCxnSpPr>
          <p:nvPr/>
        </p:nvCxnSpPr>
        <p:spPr>
          <a:xfrm>
            <a:off x="3307263" y="4121781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63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228600" y="892041"/>
            <a:ext cx="8763000" cy="5675942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502715" y="955618"/>
            <a:ext cx="1086622" cy="1293651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212078" y="2249269"/>
            <a:ext cx="168352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520552" y="1479678"/>
            <a:ext cx="4152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307263" y="1302381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51F0EEA5-6ED6-4722-AE65-D00167039CE2}"/>
              </a:ext>
            </a:extLst>
          </p:cNvPr>
          <p:cNvCxnSpPr>
            <a:cxnSpLocks/>
          </p:cNvCxnSpPr>
          <p:nvPr/>
        </p:nvCxnSpPr>
        <p:spPr>
          <a:xfrm>
            <a:off x="3307263" y="2673981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4C1E9549-A393-4877-ABBC-9A3C88BFB8A2}"/>
              </a:ext>
            </a:extLst>
          </p:cNvPr>
          <p:cNvSpPr/>
          <p:nvPr/>
        </p:nvSpPr>
        <p:spPr>
          <a:xfrm>
            <a:off x="685800" y="3429000"/>
            <a:ext cx="2095185" cy="286232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Atividade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Tipo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Local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Dia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Início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Fim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Descrição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Oradores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Requisitos</a:t>
            </a:r>
          </a:p>
          <a:p>
            <a:pPr algn="ctr">
              <a:buClr>
                <a:schemeClr val="accent6"/>
              </a:buClr>
            </a:pPr>
            <a:endParaRPr lang="pt-PT" dirty="0">
              <a:latin typeface="Consolas" panose="020B0609020204030204" pitchFamily="49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E2DDDA5-C84E-4D1D-BA69-08FA23FEE9BE}"/>
              </a:ext>
            </a:extLst>
          </p:cNvPr>
          <p:cNvSpPr/>
          <p:nvPr/>
        </p:nvSpPr>
        <p:spPr>
          <a:xfrm>
            <a:off x="3238185" y="3463050"/>
            <a:ext cx="583538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Atividade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":{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</a:rPr>
              <a:t>Tipo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 "Objeto",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Sinonimos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 ["</a:t>
            </a:r>
            <a:r>
              <a:rPr lang="pt-PT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Conferência","Convenção","Reunião","sessões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},</a:t>
            </a:r>
          </a:p>
          <a:p>
            <a:endParaRPr lang="pt-PT" sz="1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Local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 {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</a:rPr>
              <a:t>Tipo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 "Local",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Sinonimos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 ["</a:t>
            </a:r>
            <a:r>
              <a:rPr lang="pt-PT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zona","complexo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6393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458536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219200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080112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01436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5488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4632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784730"/>
            <a:ext cx="164342" cy="4343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352801"/>
            <a:ext cx="176284" cy="12192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563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2442</TotalTime>
  <Words>905</Words>
  <Application>Microsoft Office PowerPoint</Application>
  <PresentationFormat>Apresentação no Ecrã (4:3)</PresentationFormat>
  <Paragraphs>257</Paragraphs>
  <Slides>19</Slides>
  <Notes>19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Wingdings</vt:lpstr>
      <vt:lpstr>Office Theme</vt:lpstr>
      <vt:lpstr>Universidade do  Minho Laboratório em Engenharia Informática</vt:lpstr>
      <vt:lpstr>Estrutura</vt:lpstr>
      <vt:lpstr>DSL</vt:lpstr>
      <vt:lpstr>SEI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dummy</vt:lpstr>
      <vt:lpstr>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dc:creator>Diana Barbosa</dc:creator>
  <cp:lastModifiedBy>Diana Barbosa</cp:lastModifiedBy>
  <cp:revision>173</cp:revision>
  <dcterms:created xsi:type="dcterms:W3CDTF">2019-01-12T14:07:05Z</dcterms:created>
  <dcterms:modified xsi:type="dcterms:W3CDTF">2019-05-26T02:34:26Z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