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336" r:id="rId4"/>
    <p:sldId id="335" r:id="rId5"/>
    <p:sldId id="334" r:id="rId6"/>
    <p:sldId id="337" r:id="rId7"/>
    <p:sldId id="338" r:id="rId8"/>
    <p:sldId id="341" r:id="rId9"/>
    <p:sldId id="339" r:id="rId10"/>
    <p:sldId id="340" r:id="rId11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FFFFF"/>
    <a:srgbClr val="EA884A"/>
    <a:srgbClr val="5A5ACA"/>
    <a:srgbClr val="488ED4"/>
    <a:srgbClr val="7F7F7F"/>
    <a:srgbClr val="DDDDDD"/>
    <a:srgbClr val="C00000"/>
    <a:srgbClr val="254061"/>
    <a:srgbClr val="C5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6374" autoAdjust="0"/>
  </p:normalViewPr>
  <p:slideViewPr>
    <p:cSldViewPr>
      <p:cViewPr varScale="1">
        <p:scale>
          <a:sx n="111" d="100"/>
          <a:sy n="111" d="100"/>
        </p:scale>
        <p:origin x="205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27/06/2019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80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835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pPr algn="l"/>
            <a:r>
              <a:rPr lang="pt-PT" dirty="0"/>
              <a:t>Portanto nesta segunda apresentação, relembro que o nosso </a:t>
            </a:r>
            <a:r>
              <a:rPr lang="pt-PT" b="1" dirty="0"/>
              <a:t>objetivo</a:t>
            </a:r>
            <a:r>
              <a:rPr lang="pt-PT" b="0" dirty="0"/>
              <a:t> é:</a:t>
            </a:r>
          </a:p>
          <a:p>
            <a:pPr algn="l"/>
            <a:r>
              <a:rPr lang="pt-PT" b="0" dirty="0"/>
              <a:t>-criação de uma </a:t>
            </a:r>
            <a:r>
              <a:rPr lang="pt-PT" b="1" u="none" dirty="0"/>
              <a:t>DSL </a:t>
            </a:r>
            <a:r>
              <a:rPr lang="pt-PT" b="0" u="none" dirty="0"/>
              <a:t>para a </a:t>
            </a:r>
            <a:r>
              <a:rPr lang="pt-PT" b="1" u="none" dirty="0"/>
              <a:t>geração automática de </a:t>
            </a:r>
            <a:r>
              <a:rPr lang="pt-PT" b="1" u="none" dirty="0" err="1"/>
              <a:t>bots</a:t>
            </a:r>
            <a:endParaRPr lang="pt-PT" b="1" u="none" dirty="0"/>
          </a:p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00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03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pPr algn="l"/>
            <a:r>
              <a:rPr lang="pt-PT" dirty="0"/>
              <a:t>Portanto nesta segunda apresentação, relembro que o nosso </a:t>
            </a:r>
            <a:r>
              <a:rPr lang="pt-PT" b="1" dirty="0"/>
              <a:t>objetivo</a:t>
            </a:r>
            <a:r>
              <a:rPr lang="pt-PT" b="0" dirty="0"/>
              <a:t> é:</a:t>
            </a:r>
          </a:p>
          <a:p>
            <a:pPr algn="l"/>
            <a:r>
              <a:rPr lang="pt-PT" b="0" dirty="0"/>
              <a:t>-criação de uma </a:t>
            </a:r>
            <a:r>
              <a:rPr lang="pt-PT" b="1" u="none" dirty="0"/>
              <a:t>DSL </a:t>
            </a:r>
            <a:r>
              <a:rPr lang="pt-PT" b="0" u="none" dirty="0"/>
              <a:t>para a </a:t>
            </a:r>
            <a:r>
              <a:rPr lang="pt-PT" b="1" u="none" dirty="0"/>
              <a:t>geração automática de </a:t>
            </a:r>
            <a:r>
              <a:rPr lang="pt-PT" b="1" u="none" dirty="0" err="1"/>
              <a:t>bots</a:t>
            </a:r>
            <a:endParaRPr lang="pt-PT" b="1" u="none" dirty="0"/>
          </a:p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035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971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565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57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0047" y="0"/>
            <a:ext cx="5564309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56914" y="2847247"/>
            <a:ext cx="4481552" cy="50783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800" b="1" spc="-90" dirty="0">
                <a:solidFill>
                  <a:srgbClr val="FFFFFF"/>
                </a:solidFill>
                <a:latin typeface="Arial"/>
                <a:cs typeface="Arial"/>
              </a:rPr>
              <a:t>Editor de Música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226090" y="5749049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9692" y="404085"/>
            <a:ext cx="3977146" cy="58413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br>
              <a:rPr lang="pt-PT" sz="16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200" dirty="0" err="1">
                <a:solidFill>
                  <a:srgbClr val="FFFFFF"/>
                </a:solidFill>
              </a:rPr>
              <a:t>Scripting</a:t>
            </a:r>
            <a:r>
              <a:rPr lang="pt-PT" sz="1200" dirty="0">
                <a:solidFill>
                  <a:srgbClr val="FFFFFF"/>
                </a:solidFill>
              </a:rPr>
              <a:t> no Processamento de Linguagem Natural</a:t>
            </a:r>
            <a:endParaRPr sz="2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1462" y="4762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python3">
            <a:extLst>
              <a:ext uri="{FF2B5EF4-FFF2-40B4-BE49-F238E27FC236}">
                <a16:creationId xmlns:a16="http://schemas.microsoft.com/office/drawing/2014/main" id="{917A559D-759B-4A10-B60A-F994BF72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9" y="1981200"/>
            <a:ext cx="2199956" cy="21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0047" y="0"/>
            <a:ext cx="5564309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56914" y="2847247"/>
            <a:ext cx="4481552" cy="50783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800" b="1" spc="-90" dirty="0">
                <a:solidFill>
                  <a:srgbClr val="FFFFFF"/>
                </a:solidFill>
                <a:latin typeface="Arial"/>
                <a:cs typeface="Arial"/>
              </a:rPr>
              <a:t>Editor de Música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226090" y="5749049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9692" y="404085"/>
            <a:ext cx="3977146" cy="58413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br>
              <a:rPr lang="pt-PT" sz="16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200" dirty="0" err="1">
                <a:solidFill>
                  <a:srgbClr val="FFFFFF"/>
                </a:solidFill>
              </a:rPr>
              <a:t>Scripting</a:t>
            </a:r>
            <a:r>
              <a:rPr lang="pt-PT" sz="1200" dirty="0">
                <a:solidFill>
                  <a:srgbClr val="FFFFFF"/>
                </a:solidFill>
              </a:rPr>
              <a:t> no Processamento de Linguagem Natural</a:t>
            </a:r>
            <a:endParaRPr sz="2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1462" y="4762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python3">
            <a:extLst>
              <a:ext uri="{FF2B5EF4-FFF2-40B4-BE49-F238E27FC236}">
                <a16:creationId xmlns:a16="http://schemas.microsoft.com/office/drawing/2014/main" id="{917A559D-759B-4A10-B60A-F994BF72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9" y="1981200"/>
            <a:ext cx="2199956" cy="21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0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609600" y="1989536"/>
            <a:ext cx="4953000" cy="1676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86737" y="2176907"/>
            <a:ext cx="459872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just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Metodologia de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Pat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Pattison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consiste em para um determinado tema arranjar palavras e rimas relacionadas de modo a auxiliar na criação de uma música ou poema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28600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Tema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AutoShape 4" descr="https://static.wixstatic.com/media/87bafe_da3e6b17d2234d319d488e4fc7e5b8cd~mv2_d_2912_4368_s_4_2.jpg/v1/fill/w_345,h_518,al_c,q_80,usm_0.66_1.00_0.01/87bafe_da3e6b17d2234d319d488e4fc7e5b8cd~mv2_d_2912_4368_s_4_2.webp">
            <a:extLst>
              <a:ext uri="{FF2B5EF4-FFF2-40B4-BE49-F238E27FC236}">
                <a16:creationId xmlns:a16="http://schemas.microsoft.com/office/drawing/2014/main" id="{C8310BFE-FCED-4B86-B575-BD482E6DB9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60637" y="35135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4" name="Picture 6" descr="Resultado de imagem para pat pattison">
            <a:extLst>
              <a:ext uri="{FF2B5EF4-FFF2-40B4-BE49-F238E27FC236}">
                <a16:creationId xmlns:a16="http://schemas.microsoft.com/office/drawing/2014/main" id="{FC69E4D5-153D-4565-9BD4-55518A17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860" y="1328482"/>
            <a:ext cx="2476500" cy="29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0C99C4C-E970-4AF3-B260-F479A05E0B36}"/>
              </a:ext>
            </a:extLst>
          </p:cNvPr>
          <p:cNvSpPr/>
          <p:nvPr/>
        </p:nvSpPr>
        <p:spPr>
          <a:xfrm>
            <a:off x="6367560" y="4328544"/>
            <a:ext cx="1943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Pattison</a:t>
            </a:r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P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www.lexico.pt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7323819-34A5-420C-8BAA-8A9A5FBB7771}"/>
              </a:ext>
            </a:extLst>
          </p:cNvPr>
          <p:cNvSpPr/>
          <p:nvPr/>
        </p:nvSpPr>
        <p:spPr>
          <a:xfrm>
            <a:off x="457199" y="990600"/>
            <a:ext cx="8229601" cy="4335632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8D04F9-A1FC-4444-BEB7-8F398557E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1008" r="16062"/>
          <a:stretch/>
        </p:blipFill>
        <p:spPr>
          <a:xfrm>
            <a:off x="1483408" y="1411670"/>
            <a:ext cx="6177181" cy="34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4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HTML do léxico.pt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42CC1F5-2909-4194-80DA-DA1EA2ACB285}"/>
              </a:ext>
            </a:extLst>
          </p:cNvPr>
          <p:cNvSpPr/>
          <p:nvPr/>
        </p:nvSpPr>
        <p:spPr>
          <a:xfrm>
            <a:off x="762000" y="885825"/>
            <a:ext cx="7924800" cy="55911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52D2D19-AC7D-41C5-9336-FABB1A48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70476"/>
            <a:ext cx="6677025" cy="53244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A87F24C-2CE6-4056-B47F-70F1B74527C4}"/>
              </a:ext>
            </a:extLst>
          </p:cNvPr>
          <p:cNvSpPr/>
          <p:nvPr/>
        </p:nvSpPr>
        <p:spPr>
          <a:xfrm>
            <a:off x="1752600" y="2737506"/>
            <a:ext cx="3200400" cy="1382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8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9072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www.rhymit.com</a:t>
            </a:r>
            <a:br>
              <a:rPr lang="pt-PT" spc="-135" dirty="0">
                <a:solidFill>
                  <a:schemeClr val="bg1"/>
                </a:solidFill>
              </a:rPr>
            </a:b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53A7AF8-84D8-4A03-8429-E44E313A34A8}"/>
              </a:ext>
            </a:extLst>
          </p:cNvPr>
          <p:cNvSpPr/>
          <p:nvPr/>
        </p:nvSpPr>
        <p:spPr>
          <a:xfrm>
            <a:off x="762000" y="884446"/>
            <a:ext cx="7924800" cy="55925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3F7FC4-91D4-4FE7-AF36-C8455E56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1098308"/>
            <a:ext cx="5121325" cy="53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4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HTML do rhymit.com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42CC1F5-2909-4194-80DA-DA1EA2ACB285}"/>
              </a:ext>
            </a:extLst>
          </p:cNvPr>
          <p:cNvSpPr/>
          <p:nvPr/>
        </p:nvSpPr>
        <p:spPr>
          <a:xfrm>
            <a:off x="800100" y="1225439"/>
            <a:ext cx="7543800" cy="44071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7062E1-9628-4D18-851D-31474DF5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67" y="1773208"/>
            <a:ext cx="6533665" cy="33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460370" y="1253997"/>
            <a:ext cx="8378829" cy="42001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DA37D96F-2426-4E6B-85DC-B8785821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1" y="3270729"/>
            <a:ext cx="1104429" cy="7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m para terminal icon">
            <a:extLst>
              <a:ext uri="{FF2B5EF4-FFF2-40B4-BE49-F238E27FC236}">
                <a16:creationId xmlns:a16="http://schemas.microsoft.com/office/drawing/2014/main" id="{3B9FA080-C9C6-4E8A-9A9D-D1331F64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63" y="3270729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m para internet icon">
            <a:extLst>
              <a:ext uri="{FF2B5EF4-FFF2-40B4-BE49-F238E27FC236}">
                <a16:creationId xmlns:a16="http://schemas.microsoft.com/office/drawing/2014/main" id="{B6B6CAD4-2A9C-4949-948C-FF06311D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91" y="1686370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6785A3D-F5E6-493D-B831-C1AC0A364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66" y="3200400"/>
            <a:ext cx="884234" cy="933302"/>
          </a:xfrm>
          <a:prstGeom prst="rect">
            <a:avLst/>
          </a:prstGeom>
        </p:spPr>
      </p:pic>
      <p:pic>
        <p:nvPicPr>
          <p:cNvPr id="18" name="Picture 4" descr="Resultado de imagem para terminal icon">
            <a:extLst>
              <a:ext uri="{FF2B5EF4-FFF2-40B4-BE49-F238E27FC236}">
                <a16:creationId xmlns:a16="http://schemas.microsoft.com/office/drawing/2014/main" id="{FBCF1DDA-4766-489D-8318-BA37B280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19" y="3270728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D4C0D0A8-257D-4D3E-8D6C-99707427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32" y="3279580"/>
            <a:ext cx="1104429" cy="7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41E8046-446A-48E1-BEB3-4895EF6D2555}"/>
              </a:ext>
            </a:extLst>
          </p:cNvPr>
          <p:cNvCxnSpPr>
            <a:cxnSpLocks/>
          </p:cNvCxnSpPr>
          <p:nvPr/>
        </p:nvCxnSpPr>
        <p:spPr>
          <a:xfrm flipV="1">
            <a:off x="1830150" y="3627833"/>
            <a:ext cx="619968" cy="8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256966-DB8E-4610-A0F3-7136F75EA71F}"/>
              </a:ext>
            </a:extLst>
          </p:cNvPr>
          <p:cNvSpPr txBox="1"/>
          <p:nvPr/>
        </p:nvSpPr>
        <p:spPr>
          <a:xfrm>
            <a:off x="1830150" y="3368597"/>
            <a:ext cx="701277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Palavras</a:t>
            </a:r>
            <a:endParaRPr lang="pt-PT" sz="1000" dirty="0"/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56751E4-4510-4BD6-AEC0-5DD46D28D562}"/>
              </a:ext>
            </a:extLst>
          </p:cNvPr>
          <p:cNvCxnSpPr>
            <a:cxnSpLocks/>
          </p:cNvCxnSpPr>
          <p:nvPr/>
        </p:nvCxnSpPr>
        <p:spPr>
          <a:xfrm flipV="1">
            <a:off x="2785516" y="2610634"/>
            <a:ext cx="0" cy="54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43533D15-3A05-490E-B070-25F7D49EC82E}"/>
              </a:ext>
            </a:extLst>
          </p:cNvPr>
          <p:cNvCxnSpPr>
            <a:cxnSpLocks/>
          </p:cNvCxnSpPr>
          <p:nvPr/>
        </p:nvCxnSpPr>
        <p:spPr>
          <a:xfrm>
            <a:off x="3044690" y="2610634"/>
            <a:ext cx="0" cy="561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9D45AD-3EC8-4EFC-995B-3EE50472D224}"/>
              </a:ext>
            </a:extLst>
          </p:cNvPr>
          <p:cNvSpPr txBox="1"/>
          <p:nvPr/>
        </p:nvSpPr>
        <p:spPr>
          <a:xfrm>
            <a:off x="2192653" y="2769063"/>
            <a:ext cx="701277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request</a:t>
            </a:r>
            <a:endParaRPr lang="pt-PT" sz="1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D3CCF39-16BA-47AC-BAF2-37DFD85A3CBB}"/>
              </a:ext>
            </a:extLst>
          </p:cNvPr>
          <p:cNvSpPr txBox="1"/>
          <p:nvPr/>
        </p:nvSpPr>
        <p:spPr>
          <a:xfrm>
            <a:off x="3066714" y="2769063"/>
            <a:ext cx="538660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</a:t>
            </a: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CAE9DEE-4B55-413C-8720-577538DD2211}"/>
              </a:ext>
            </a:extLst>
          </p:cNvPr>
          <p:cNvCxnSpPr>
            <a:cxnSpLocks/>
          </p:cNvCxnSpPr>
          <p:nvPr/>
        </p:nvCxnSpPr>
        <p:spPr>
          <a:xfrm>
            <a:off x="3392761" y="3649923"/>
            <a:ext cx="668306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C4291B-4CCE-4227-861B-AD560F463110}"/>
              </a:ext>
            </a:extLst>
          </p:cNvPr>
          <p:cNvSpPr txBox="1"/>
          <p:nvPr/>
        </p:nvSpPr>
        <p:spPr>
          <a:xfrm>
            <a:off x="3433007" y="3368597"/>
            <a:ext cx="538660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</a:t>
            </a:r>
            <a:endParaRPr lang="pt-PT" sz="1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A2C7A53-376E-4BD2-8E11-1F897499E4F2}"/>
              </a:ext>
            </a:extLst>
          </p:cNvPr>
          <p:cNvSpPr txBox="1"/>
          <p:nvPr/>
        </p:nvSpPr>
        <p:spPr>
          <a:xfrm>
            <a:off x="4208383" y="4133701"/>
            <a:ext cx="880863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Trata HMTL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3017F5F6-14E3-401B-A03E-5A116A91B0D9}"/>
              </a:ext>
            </a:extLst>
          </p:cNvPr>
          <p:cNvCxnSpPr>
            <a:cxnSpLocks/>
          </p:cNvCxnSpPr>
          <p:nvPr/>
        </p:nvCxnSpPr>
        <p:spPr>
          <a:xfrm>
            <a:off x="5145558" y="3655031"/>
            <a:ext cx="766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8A844819-6DB9-41FC-9787-4D661C714456}"/>
              </a:ext>
            </a:extLst>
          </p:cNvPr>
          <p:cNvCxnSpPr>
            <a:cxnSpLocks/>
          </p:cNvCxnSpPr>
          <p:nvPr/>
        </p:nvCxnSpPr>
        <p:spPr>
          <a:xfrm>
            <a:off x="6835893" y="3667050"/>
            <a:ext cx="8551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2B8E71E-5F42-4E17-9FD9-01D2E39C5D69}"/>
              </a:ext>
            </a:extLst>
          </p:cNvPr>
          <p:cNvSpPr txBox="1"/>
          <p:nvPr/>
        </p:nvSpPr>
        <p:spPr>
          <a:xfrm>
            <a:off x="6786280" y="3393513"/>
            <a:ext cx="975694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Novas palavras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407FAFD-0C48-4A33-A20B-91E8F78F07D2}"/>
              </a:ext>
            </a:extLst>
          </p:cNvPr>
          <p:cNvSpPr txBox="1"/>
          <p:nvPr/>
        </p:nvSpPr>
        <p:spPr>
          <a:xfrm>
            <a:off x="5925820" y="4133701"/>
            <a:ext cx="931549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Retira Palavras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92C358E-5AA7-4E9E-ADF7-61EF91740CD6}"/>
              </a:ext>
            </a:extLst>
          </p:cNvPr>
          <p:cNvSpPr txBox="1"/>
          <p:nvPr/>
        </p:nvSpPr>
        <p:spPr>
          <a:xfrm>
            <a:off x="5051687" y="3380141"/>
            <a:ext cx="880863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 filtrado</a:t>
            </a:r>
          </a:p>
        </p:txBody>
      </p:sp>
    </p:spTree>
    <p:extLst>
      <p:ext uri="{BB962C8B-B14F-4D97-AF65-F5344CB8AC3E}">
        <p14:creationId xmlns:p14="http://schemas.microsoft.com/office/powerpoint/2010/main" val="368511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br>
              <a:rPr lang="pt-PT" dirty="0"/>
            </a:br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Opções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647699" y="2438400"/>
            <a:ext cx="7848600" cy="25345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$ python3 main.py --</a:t>
            </a:r>
            <a:r>
              <a:rPr lang="pt-PT" dirty="0" err="1"/>
              <a:t>rel</a:t>
            </a:r>
            <a:r>
              <a:rPr lang="pt-PT" dirty="0"/>
              <a:t> 2 --rima 7 --input input.txt --output out.txt</a:t>
            </a:r>
          </a:p>
          <a:p>
            <a:br>
              <a:rPr lang="pt-PT" dirty="0"/>
            </a:b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7AB91A-847C-4885-A359-48902D86E303}"/>
              </a:ext>
            </a:extLst>
          </p:cNvPr>
          <p:cNvSpPr txBox="1"/>
          <p:nvPr/>
        </p:nvSpPr>
        <p:spPr>
          <a:xfrm>
            <a:off x="1181099" y="26670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rel</a:t>
            </a:r>
            <a:r>
              <a:rPr lang="pt-PT" dirty="0"/>
              <a:t> - Permite definir o número de palavras relacionadas a mostrar.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rima - Permite definir o número de rimas a mostrar.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input - Permite fornecer um ficheiro como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output - Permite retornar o output para um ficheiro</a:t>
            </a:r>
          </a:p>
          <a:p>
            <a:endParaRPr lang="pt-PT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4015C38-E951-4A0E-ADBF-9748DDBD96E9}"/>
              </a:ext>
            </a:extLst>
          </p:cNvPr>
          <p:cNvSpPr/>
          <p:nvPr/>
        </p:nvSpPr>
        <p:spPr>
          <a:xfrm>
            <a:off x="589829" y="1351607"/>
            <a:ext cx="796434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PT" dirty="0"/>
            </a:b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47E4541-4B8F-4606-BD5E-1EB50DAD1123}"/>
              </a:ext>
            </a:extLst>
          </p:cNvPr>
          <p:cNvSpPr/>
          <p:nvPr/>
        </p:nvSpPr>
        <p:spPr>
          <a:xfrm>
            <a:off x="589830" y="1452890"/>
            <a:ext cx="7964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latin typeface="Consolas" panose="020B0609020204030204" pitchFamily="49" charset="0"/>
              </a:rPr>
              <a:t>$ python3 main.py --</a:t>
            </a:r>
            <a:r>
              <a:rPr lang="pt-PT" sz="1600" dirty="0" err="1">
                <a:latin typeface="Consolas" panose="020B0609020204030204" pitchFamily="49" charset="0"/>
              </a:rPr>
              <a:t>rel</a:t>
            </a:r>
            <a:r>
              <a:rPr lang="pt-PT" sz="1600" dirty="0">
                <a:latin typeface="Consolas" panose="020B0609020204030204" pitchFamily="49" charset="0"/>
              </a:rPr>
              <a:t> 2 --rima 7 --input input.txt --output out.txt</a:t>
            </a:r>
          </a:p>
        </p:txBody>
      </p:sp>
    </p:spTree>
    <p:extLst>
      <p:ext uri="{BB962C8B-B14F-4D97-AF65-F5344CB8AC3E}">
        <p14:creationId xmlns:p14="http://schemas.microsoft.com/office/powerpoint/2010/main" val="47510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457200" y="1143000"/>
            <a:ext cx="8378829" cy="50706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Rimas</a:t>
            </a:r>
          </a:p>
          <a:p>
            <a:pPr algn="ctr"/>
            <a:r>
              <a:rPr lang="pt-PT" dirty="0"/>
              <a:t>astro:  alastro nastro poetastro castro alabastro</a:t>
            </a:r>
          </a:p>
          <a:p>
            <a:pPr algn="ctr"/>
            <a:r>
              <a:rPr lang="pt-PT" dirty="0"/>
              <a:t>noite:  amoite abiscoite açoite afoite boa-noite</a:t>
            </a:r>
          </a:p>
          <a:p>
            <a:pPr algn="ctr"/>
            <a:r>
              <a:rPr lang="pt-PT" dirty="0"/>
              <a:t>carruagem:  bandagem cloragem borbulhagem percentagem maquetagem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1C8AA9-139D-4C3D-A60B-6D7FEDA57D47}"/>
              </a:ext>
            </a:extLst>
          </p:cNvPr>
          <p:cNvSpPr/>
          <p:nvPr/>
        </p:nvSpPr>
        <p:spPr>
          <a:xfrm>
            <a:off x="1162318" y="1337127"/>
            <a:ext cx="2585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Escreva algumas palavras.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CAC5069-3606-46DA-BE27-1CC516249F93}"/>
              </a:ext>
            </a:extLst>
          </p:cNvPr>
          <p:cNvSpPr/>
          <p:nvPr/>
        </p:nvSpPr>
        <p:spPr>
          <a:xfrm>
            <a:off x="1170944" y="1659325"/>
            <a:ext cx="1510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lua mar carro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7D8AF77-92B0-4473-861C-35E7FB664031}"/>
              </a:ext>
            </a:extLst>
          </p:cNvPr>
          <p:cNvSpPr/>
          <p:nvPr/>
        </p:nvSpPr>
        <p:spPr>
          <a:xfrm>
            <a:off x="1175257" y="2080205"/>
            <a:ext cx="4308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Relacionadas</a:t>
            </a:r>
          </a:p>
          <a:p>
            <a:r>
              <a:rPr lang="pt-PT" dirty="0"/>
              <a:t>lua:  astro noite cheia</a:t>
            </a:r>
          </a:p>
          <a:p>
            <a:r>
              <a:rPr lang="pt-PT" dirty="0"/>
              <a:t>mar:  grande extensão água</a:t>
            </a:r>
          </a:p>
          <a:p>
            <a:r>
              <a:rPr lang="pt-PT" dirty="0"/>
              <a:t>carro:  automóvel carruagem coche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D1887D9-29C9-4D6C-AE3A-F801B06195C0}"/>
              </a:ext>
            </a:extLst>
          </p:cNvPr>
          <p:cNvSpPr/>
          <p:nvPr/>
        </p:nvSpPr>
        <p:spPr>
          <a:xfrm>
            <a:off x="1147941" y="1524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566CFD-07ED-431B-A972-F30284DC3D56}"/>
              </a:ext>
            </a:extLst>
          </p:cNvPr>
          <p:cNvSpPr/>
          <p:nvPr/>
        </p:nvSpPr>
        <p:spPr>
          <a:xfrm>
            <a:off x="1181767" y="3634795"/>
            <a:ext cx="225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astro noite carruagem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14CB33-0F28-477C-89C5-95689DA11737}"/>
              </a:ext>
            </a:extLst>
          </p:cNvPr>
          <p:cNvSpPr/>
          <p:nvPr/>
        </p:nvSpPr>
        <p:spPr>
          <a:xfrm>
            <a:off x="1183204" y="4163153"/>
            <a:ext cx="7122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Rimas</a:t>
            </a:r>
          </a:p>
          <a:p>
            <a:r>
              <a:rPr lang="pt-PT" dirty="0"/>
              <a:t>astro:  alastro nastro poetastro castro alabastro</a:t>
            </a:r>
          </a:p>
          <a:p>
            <a:r>
              <a:rPr lang="pt-PT" dirty="0"/>
              <a:t>noite:  amoite abiscoite açoite afoite boa-noite</a:t>
            </a:r>
          </a:p>
          <a:p>
            <a:r>
              <a:rPr lang="pt-PT" dirty="0"/>
              <a:t>carruagem:  bandagem cloragem borbulhagem percentagem maquetagem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9FD50C-5987-4DE6-80A9-53734431B53C}"/>
              </a:ext>
            </a:extLst>
          </p:cNvPr>
          <p:cNvSpPr/>
          <p:nvPr/>
        </p:nvSpPr>
        <p:spPr>
          <a:xfrm>
            <a:off x="1181767" y="3340444"/>
            <a:ext cx="428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Escolha algumas das palavras apresentadas.</a:t>
            </a:r>
          </a:p>
        </p:txBody>
      </p:sp>
      <p:pic>
        <p:nvPicPr>
          <p:cNvPr id="47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BAAE2E55-B20A-4649-9C13-8D13D4E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1" y="1735709"/>
            <a:ext cx="357806" cy="2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E5D8E878-8837-407E-B38A-85F9EA79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1" y="3756206"/>
            <a:ext cx="357806" cy="2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44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</TotalTime>
  <Words>379</Words>
  <Application>Microsoft Office PowerPoint</Application>
  <PresentationFormat>Apresentação no Ecrã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Universidade do  Minho Scripting no Processamento de Linguagem Natural</vt:lpstr>
      <vt:lpstr>Tema</vt:lpstr>
      <vt:lpstr>www.lexico.pt</vt:lpstr>
      <vt:lpstr>HTML do léxico.pt</vt:lpstr>
      <vt:lpstr>www.rhymit.com </vt:lpstr>
      <vt:lpstr>HTML do rhymit.com</vt:lpstr>
      <vt:lpstr>Desenvolvimento</vt:lpstr>
      <vt:lpstr>Opções</vt:lpstr>
      <vt:lpstr>Exemplo</vt:lpstr>
      <vt:lpstr>Universidade do  Minho Scripting no Processamento de Linguagem Natural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259</cp:revision>
  <dcterms:created xsi:type="dcterms:W3CDTF">2019-01-12T14:07:05Z</dcterms:created>
  <dcterms:modified xsi:type="dcterms:W3CDTF">2019-06-27T17:23:30Z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