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2" r:id="rId3"/>
    <p:sldId id="296" r:id="rId4"/>
    <p:sldId id="266" r:id="rId5"/>
    <p:sldId id="301" r:id="rId6"/>
    <p:sldId id="303" r:id="rId7"/>
    <p:sldId id="304" r:id="rId8"/>
    <p:sldId id="308" r:id="rId9"/>
    <p:sldId id="307" r:id="rId10"/>
    <p:sldId id="312" r:id="rId11"/>
    <p:sldId id="314" r:id="rId12"/>
    <p:sldId id="316" r:id="rId13"/>
    <p:sldId id="317" r:id="rId14"/>
    <p:sldId id="320" r:id="rId15"/>
    <p:sldId id="327" r:id="rId16"/>
    <p:sldId id="319" r:id="rId17"/>
    <p:sldId id="298" r:id="rId18"/>
    <p:sldId id="324" r:id="rId19"/>
    <p:sldId id="328" r:id="rId20"/>
    <p:sldId id="329" r:id="rId21"/>
    <p:sldId id="330" r:id="rId22"/>
    <p:sldId id="295" r:id="rId23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54061"/>
    <a:srgbClr val="C52727"/>
    <a:srgbClr val="4A7EBB"/>
    <a:srgbClr val="00B050"/>
    <a:srgbClr val="C85C57"/>
    <a:srgbClr val="619BD5"/>
    <a:srgbClr val="FB9705"/>
    <a:srgbClr val="A0A9B4"/>
    <a:srgbClr val="F6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6374" autoAdjust="0"/>
  </p:normalViewPr>
  <p:slideViewPr>
    <p:cSldViewPr>
      <p:cViewPr>
        <p:scale>
          <a:sx n="70" d="100"/>
          <a:sy n="70" d="100"/>
        </p:scale>
        <p:origin x="162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98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99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709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91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504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916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4646866" y="444576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 do CSV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654E067-7784-46F9-93A0-6F9A4833FBCD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6C43611-678D-461A-ADAD-405B183DD4CF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17FE63B-3EC1-4238-8407-C5F4D873B0FD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650E53F-3B3A-4656-A96C-94A56B986F81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3308A3C-D4F1-4269-A944-66F36221EB1F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4B8E4CB-2043-4288-B51F-7D0BCD7ECF1F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F3EE7A1-7084-4F41-B008-D34CB06213CD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F7FCA58-CF66-4F73-AD39-E2B32FE127B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921907-4CCE-40B1-862A-5CC413285C03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64" name="Conexão reta 63">
              <a:extLst>
                <a:ext uri="{FF2B5EF4-FFF2-40B4-BE49-F238E27FC236}">
                  <a16:creationId xmlns:a16="http://schemas.microsoft.com/office/drawing/2014/main" id="{485C5E55-7AED-4257-8E82-01E15ED8D5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84AE9D3C-8C83-4C78-9617-95A2EE13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293C646D-8F14-45CF-95DC-5C8E39FD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2406ECAF-4ABE-477B-BC59-1076FF9693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2168EA6-2A8C-40B9-A87B-BAEF38B5CC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E48707A-23AE-4CBC-A6A2-3B0E9EA33C6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35651B-4180-4619-BF78-3054868FE28A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23A403-966B-40E8-9B73-0C91D58EBE6A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DEB3904-111E-4EAC-9005-7E9A0E8A809D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BDF1443-55A6-4CF7-A75B-F474336CD8BB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F86BB53-07DE-4C15-8200-C58059B891D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80610" y="4114801"/>
            <a:ext cx="728486" cy="8672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78582" y="4107382"/>
            <a:ext cx="755243" cy="8991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7483" y="4107382"/>
            <a:ext cx="811130" cy="8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lha de Pensamento: Nuvem 29">
            <a:extLst>
              <a:ext uri="{FF2B5EF4-FFF2-40B4-BE49-F238E27FC236}">
                <a16:creationId xmlns:a16="http://schemas.microsoft.com/office/drawing/2014/main" id="{90106D4B-8642-4AB6-874F-196E5E008FBA}"/>
              </a:ext>
            </a:extLst>
          </p:cNvPr>
          <p:cNvSpPr/>
          <p:nvPr/>
        </p:nvSpPr>
        <p:spPr>
          <a:xfrm>
            <a:off x="5257876" y="1741014"/>
            <a:ext cx="2133524" cy="947135"/>
          </a:xfrm>
          <a:prstGeom prst="cloudCallout">
            <a:avLst>
              <a:gd name="adj1" fmla="val -68396"/>
              <a:gd name="adj2" fmla="val -168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 a resposta em que posso confiar mais?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29247C7A-4CAB-4FC2-A19D-1A86D6E70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  <a14:backgroundMark x1="66500" y1="35667" x2="65000" y2="56000"/>
                        <a14:backgroundMark x1="65000" y1="56000" x2="67125" y2="66667"/>
                        <a14:backgroundMark x1="67125" y1="66667" x2="75875" y2="68167"/>
                        <a14:backgroundMark x1="75875" y1="68167" x2="83000" y2="64000"/>
                        <a14:backgroundMark x1="83000" y1="64000" x2="84375" y2="53333"/>
                        <a14:backgroundMark x1="84375" y1="53333" x2="82625" y2="41833"/>
                        <a14:backgroundMark x1="82625" y1="41833" x2="77250" y2="33500"/>
                        <a14:backgroundMark x1="77250" y1="33500" x2="68625" y2="33333"/>
                        <a14:backgroundMark x1="68625" y1="33333" x2="66375" y2="36667"/>
                        <a14:backgroundMark x1="72750" y1="43333" x2="72250" y2="55000"/>
                        <a14:backgroundMark x1="72250" y1="55000" x2="74375" y2="48000"/>
                        <a14:backgroundMark x1="71500" y1="45000" x2="75875" y2="48833"/>
                        <a14:backgroundMark x1="69375" y1="48833" x2="78750" y2="51833"/>
                        <a14:backgroundMark x1="78750" y1="51833" x2="78875" y2="49000"/>
                        <a14:backgroundMark x1="70625" y1="46333" x2="79500" y2="49000"/>
                        <a14:backgroundMark x1="70750" y1="46333" x2="78875" y2="48167"/>
                        <a14:backgroundMark x1="73375" y1="42000" x2="80875" y2="44667"/>
                        <a14:backgroundMark x1="80875" y1="44667" x2="82375" y2="44000"/>
                        <a14:backgroundMark x1="78250" y1="39167" x2="83000" y2="42000"/>
                        <a14:backgroundMark x1="75875" y1="36500" x2="80250" y2="41000"/>
                        <a14:backgroundMark x1="71625" y1="39667" x2="79875" y2="43167"/>
                        <a14:backgroundMark x1="79875" y1="43167" x2="83000" y2="43167"/>
                        <a14:backgroundMark x1="75750" y1="41500" x2="83875" y2="45333"/>
                        <a14:backgroundMark x1="83875" y1="45333" x2="85500" y2="44500"/>
                        <a14:backgroundMark x1="77250" y1="43167" x2="86625" y2="48167"/>
                        <a14:backgroundMark x1="86625" y1="48167" x2="86750" y2="48000"/>
                        <a14:backgroundMark x1="74875" y1="50833" x2="77375" y2="56167"/>
                        <a14:backgroundMark x1="76625" y1="56000" x2="84250" y2="61333"/>
                        <a14:backgroundMark x1="84250" y1="61333" x2="85750" y2="59667"/>
                        <a14:backgroundMark x1="75750" y1="56167" x2="80875" y2="59167"/>
                        <a14:backgroundMark x1="77000" y1="54167" x2="77250" y2="57000"/>
                        <a14:backgroundMark x1="74875" y1="55500" x2="78500" y2="57000"/>
                        <a14:backgroundMark x1="68250" y1="54333" x2="74250" y2="54667"/>
                        <a14:backgroundMark x1="68250" y1="50167" x2="68500" y2="51667"/>
                        <a14:backgroundMark x1="67875" y1="44500" x2="67500" y2="56000"/>
                        <a14:backgroundMark x1="67500" y1="56000" x2="67625" y2="56167"/>
                        <a14:backgroundMark x1="65750" y1="39167" x2="68875" y2="52667"/>
                        <a14:backgroundMark x1="68875" y1="52667" x2="70625" y2="55667"/>
                        <a14:backgroundMark x1="71250" y1="37833" x2="72500" y2="47167"/>
                        <a14:backgroundMark x1="70125" y1="36167" x2="69500" y2="47333"/>
                        <a14:backgroundMark x1="67625" y1="36667" x2="66500" y2="49833"/>
                        <a14:backgroundMark x1="65250" y1="46000" x2="65000" y2="52833"/>
                        <a14:backgroundMark x1="64250" y1="54333" x2="62125" y2="61500"/>
                        <a14:backgroundMark x1="59500" y1="60000" x2="65750" y2="58833"/>
                        <a14:backgroundMark x1="60125" y1="58167" x2="64875" y2="57500"/>
                        <a14:backgroundMark x1="61875" y1="56000" x2="64625" y2="56000"/>
                        <a14:backgroundMark x1="59500" y1="54333" x2="63750" y2="59667"/>
                        <a14:backgroundMark x1="26250" y1="54333" x2="28375" y2="55167"/>
                        <a14:backgroundMark x1="27250" y1="53333" x2="28750" y2="56833"/>
                        <a14:backgroundMark x1="32875" y1="63500" x2="35375" y2="64167"/>
                        <a14:backgroundMark x1="33000" y1="63667" x2="35875" y2="63500"/>
                        <a14:backgroundMark x1="53750" y1="63667" x2="58500" y2="63667"/>
                        <a14:backgroundMark x1="54750" y1="62667" x2="56125" y2="62833"/>
                        <a14:backgroundMark x1="54000" y1="62833" x2="55500" y2="63667"/>
                        <a14:backgroundMark x1="52625" y1="63667" x2="57000" y2="64500"/>
                        <a14:backgroundMark x1="58250" y1="55667" x2="59250" y2="58833"/>
                        <a14:backgroundMark x1="58500" y1="55500" x2="60750" y2="58667"/>
                        <a14:backgroundMark x1="59500" y1="54833" x2="61625" y2="54667"/>
                        <a14:backgroundMark x1="59875" y1="53333" x2="61250" y2="53333"/>
                        <a14:backgroundMark x1="59500" y1="53333" x2="60750" y2="53333"/>
                        <a14:backgroundMark x1="59250" y1="52167" x2="61375" y2="52500"/>
                        <a14:backgroundMark x1="63125" y1="38667" x2="65500" y2="42833"/>
                        <a14:backgroundMark x1="65500" y1="38667" x2="66375" y2="39667"/>
                        <a14:backgroundMark x1="66375" y1="38000" x2="67125" y2="40167"/>
                        <a14:backgroundMark x1="68250" y1="38000" x2="70750" y2="39167"/>
                        <a14:backgroundMark x1="71625" y1="37833" x2="71625" y2="37833"/>
                        <a14:backgroundMark x1="63125" y1="39667" x2="63375" y2="41500"/>
                        <a14:backgroundMark x1="59250" y1="52167" x2="61000" y2="52833"/>
                        <a14:backgroundMark x1="59125" y1="52500" x2="60375" y2="52500"/>
                        <a14:backgroundMark x1="59250" y1="52000" x2="61625" y2="51667"/>
                        <a14:backgroundMark x1="59500" y1="52167" x2="60750" y2="52167"/>
                      </a14:backgroundRemoval>
                    </a14:imgEffect>
                  </a14:imgLayer>
                </a14:imgProps>
              </a:ext>
            </a:extLst>
          </a:blip>
          <a:srcRect l="23453" t="11334" r="36427" b="8666"/>
          <a:stretch/>
        </p:blipFill>
        <p:spPr>
          <a:xfrm>
            <a:off x="4176862" y="1782928"/>
            <a:ext cx="661914" cy="105377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D6587D8-8068-4C2D-AF62-34C8C307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0B8DF9E-156C-4D36-A229-653A79D2E3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C2DDD8E7-1E3D-4E70-8917-F884927305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9034710-5F8A-4484-B750-B921F2E1A3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F1F5604D-51B5-4DF5-BC0E-84EE0A1920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9E4B749-8D95-4F9E-A211-1AEE79D15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236" y="4068642"/>
            <a:ext cx="852540" cy="940432"/>
          </a:xfrm>
          <a:prstGeom prst="rect">
            <a:avLst/>
          </a:prstGeom>
        </p:spPr>
      </p:pic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D7E37C3C-DB18-4018-8011-5204FCFBA7BC}"/>
              </a:ext>
            </a:extLst>
          </p:cNvPr>
          <p:cNvCxnSpPr>
            <a:cxnSpLocks/>
          </p:cNvCxnSpPr>
          <p:nvPr/>
        </p:nvCxnSpPr>
        <p:spPr>
          <a:xfrm flipH="1" flipV="1">
            <a:off x="4553610" y="3497072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F819F169-DA10-4DD8-A1DD-9D6E5AE8AF7B}"/>
              </a:ext>
            </a:extLst>
          </p:cNvPr>
          <p:cNvCxnSpPr>
            <a:cxnSpLocks/>
          </p:cNvCxnSpPr>
          <p:nvPr/>
        </p:nvCxnSpPr>
        <p:spPr>
          <a:xfrm flipH="1" flipV="1">
            <a:off x="1639689" y="3488856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9025CBB-5F95-4AE1-BE7B-F8548F2A0F50}"/>
              </a:ext>
            </a:extLst>
          </p:cNvPr>
          <p:cNvCxnSpPr>
            <a:cxnSpLocks/>
          </p:cNvCxnSpPr>
          <p:nvPr/>
        </p:nvCxnSpPr>
        <p:spPr>
          <a:xfrm flipH="1" flipV="1">
            <a:off x="6107432" y="3506578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85E387B3-C733-4B65-88A6-246D6DE02795}"/>
              </a:ext>
            </a:extLst>
          </p:cNvPr>
          <p:cNvCxnSpPr>
            <a:cxnSpLocks/>
          </p:cNvCxnSpPr>
          <p:nvPr/>
        </p:nvCxnSpPr>
        <p:spPr>
          <a:xfrm flipH="1" flipV="1">
            <a:off x="7545870" y="3496612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2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Exemplos diversos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1447800"/>
            <a:ext cx="8496300" cy="4648200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9" y="941440"/>
            <a:ext cx="8420100" cy="5747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Rally das tascas onde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Largo do Carpe.</a:t>
            </a:r>
          </a:p>
          <a:p>
            <a:pPr marL="182563" algn="just"/>
            <a:endParaRPr lang="pt-PT" dirty="0">
              <a:solidFill>
                <a:srgbClr val="488ED4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Na SEI há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fruta proibida é a mais apetecida.</a:t>
            </a:r>
          </a:p>
          <a:p>
            <a:pPr marL="182563" algn="just"/>
            <a:endParaRPr lang="pt-PT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que é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Fruta é um conceito culinário, por oposição ao de legume, que em geral compreende os frutos e pseudofrutos comestíveis e de sabor adocicado, ainda que haja autores que discordem desta definição, por ser em suas opiniões, demasiado simplista.</a:t>
            </a: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Rally das Tascas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onde”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“Rally das Tascas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onde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Local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0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Motivação e Objetivos</a:t>
            </a:r>
            <a:endParaRPr spc="-135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7DCC4F2-C066-4F3C-83D2-FC00228280AF}"/>
              </a:ext>
            </a:extLst>
          </p:cNvPr>
          <p:cNvSpPr/>
          <p:nvPr/>
        </p:nvSpPr>
        <p:spPr>
          <a:xfrm>
            <a:off x="685800" y="1295400"/>
            <a:ext cx="2267712" cy="21157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just"/>
            <a:r>
              <a:rPr lang="pt-PT" sz="28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</a:t>
            </a:r>
            <a:r>
              <a:rPr lang="pt-PT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omain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sz="28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</a:t>
            </a:r>
            <a:r>
              <a:rPr lang="pt-PT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pecific</a:t>
            </a:r>
            <a:endParaRPr lang="pt-PT" sz="2800" dirty="0">
              <a:solidFill>
                <a:srgbClr val="488ED4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sz="28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</a:t>
            </a:r>
            <a:r>
              <a:rPr lang="pt-PT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anguage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1E820A-E2F9-48F4-9FD3-A29959C82B51}"/>
              </a:ext>
            </a:extLst>
          </p:cNvPr>
          <p:cNvSpPr txBox="1"/>
          <p:nvPr/>
        </p:nvSpPr>
        <p:spPr>
          <a:xfrm>
            <a:off x="685800" y="130706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tx2"/>
                </a:solidFill>
              </a:rPr>
              <a:t>criar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6F1A943-2B1F-4C1E-86B1-F16B65F0737A}"/>
              </a:ext>
            </a:extLst>
          </p:cNvPr>
          <p:cNvSpPr/>
          <p:nvPr/>
        </p:nvSpPr>
        <p:spPr>
          <a:xfrm>
            <a:off x="3218688" y="1295400"/>
            <a:ext cx="5239512" cy="21157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/>
            <a:r>
              <a:rPr lang="pt-PT" sz="28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Geração Automática de Chatbots</a:t>
            </a: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6AF417-6085-45D3-93D6-523E0D5C7774}"/>
              </a:ext>
            </a:extLst>
          </p:cNvPr>
          <p:cNvSpPr txBox="1"/>
          <p:nvPr/>
        </p:nvSpPr>
        <p:spPr>
          <a:xfrm>
            <a:off x="3200400" y="1295400"/>
            <a:ext cx="523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tx2"/>
                </a:solidFill>
              </a:rPr>
              <a:t>que possibilite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4E37A8A-087D-4754-B8B3-43943946D1B0}"/>
              </a:ext>
            </a:extLst>
          </p:cNvPr>
          <p:cNvSpPr/>
          <p:nvPr/>
        </p:nvSpPr>
        <p:spPr>
          <a:xfrm>
            <a:off x="685800" y="3886200"/>
            <a:ext cx="3352800" cy="21157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just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Especificação</a:t>
            </a:r>
          </a:p>
          <a:p>
            <a:pPr marL="182563" algn="just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Fonte de informação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431CCB-E0B3-4344-A021-6CC6DC84AF97}"/>
              </a:ext>
            </a:extLst>
          </p:cNvPr>
          <p:cNvSpPr txBox="1"/>
          <p:nvPr/>
        </p:nvSpPr>
        <p:spPr>
          <a:xfrm>
            <a:off x="685800" y="38978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tx2"/>
                </a:solidFill>
              </a:rPr>
              <a:t>dado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6C30A7A-BCFD-4A1C-B72F-E969C23ACAC8}"/>
              </a:ext>
            </a:extLst>
          </p:cNvPr>
          <p:cNvSpPr/>
          <p:nvPr/>
        </p:nvSpPr>
        <p:spPr>
          <a:xfrm>
            <a:off x="4343400" y="3886200"/>
            <a:ext cx="4343400" cy="21157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just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Manter diálogo</a:t>
            </a:r>
          </a:p>
          <a:p>
            <a:pPr marL="182563" algn="just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Prestar serviços</a:t>
            </a:r>
          </a:p>
          <a:p>
            <a:pPr marL="182563" algn="just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7409BA4-129D-4054-8EE7-0F50714B5613}"/>
              </a:ext>
            </a:extLst>
          </p:cNvPr>
          <p:cNvSpPr txBox="1"/>
          <p:nvPr/>
        </p:nvSpPr>
        <p:spPr>
          <a:xfrm>
            <a:off x="4343399" y="3897868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tx2"/>
                </a:solidFill>
              </a:rPr>
              <a:t>devolve Chatbots para</a:t>
            </a:r>
          </a:p>
        </p:txBody>
      </p:sp>
    </p:spTree>
    <p:extLst>
      <p:ext uri="{BB962C8B-B14F-4D97-AF65-F5344CB8AC3E}">
        <p14:creationId xmlns:p14="http://schemas.microsoft.com/office/powerpoint/2010/main" val="1102670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“Na SEI há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361950" y="4328755"/>
            <a:ext cx="8477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fruta proibida é a mais apetecida.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5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“O que é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500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819150" y="4207015"/>
            <a:ext cx="763905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“Fruta é um conceito culinário, por oposição ao de legume, que em geral compreende os frutos e pseudofrutos comestíveis e de sabor adocicado, ainda que haja autores que discordem desta definição, por ser em suas opiniões, demasiado simplista.”</a:t>
            </a:r>
          </a:p>
        </p:txBody>
      </p:sp>
    </p:spTree>
    <p:extLst>
      <p:ext uri="{BB962C8B-B14F-4D97-AF65-F5344CB8AC3E}">
        <p14:creationId xmlns:p14="http://schemas.microsoft.com/office/powerpoint/2010/main" val="14371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616875"/>
            <a:ext cx="6391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 </a:t>
            </a: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Preciso de informações sobre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SEI,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é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para me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 tens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de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9066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Caso de estudo da SEI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</TotalTime>
  <Words>1118</Words>
  <Application>Microsoft Office PowerPoint</Application>
  <PresentationFormat>Apresentação no Ecrã (4:3)</PresentationFormat>
  <Paragraphs>312</Paragraphs>
  <Slides>22</Slides>
  <Notes>22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Motivação e Objetivos</vt:lpstr>
      <vt:lpstr>DSL</vt:lpstr>
      <vt:lpstr>Caso de estudo da SEI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Exemplos diversos</vt:lpstr>
      <vt:lpstr>Frase exemplo</vt:lpstr>
      <vt:lpstr>Frase exemplo</vt:lpstr>
      <vt:lpstr>Frase exemplo</vt:lpstr>
      <vt:lpstr>Frase exemplo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Diana Barbosa</cp:lastModifiedBy>
  <cp:revision>217</cp:revision>
  <dcterms:created xsi:type="dcterms:W3CDTF">2019-01-12T14:07:05Z</dcterms:created>
  <dcterms:modified xsi:type="dcterms:W3CDTF">2019-05-27T20:30:04Z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