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2" r:id="rId4"/>
    <p:sldId id="274" r:id="rId5"/>
    <p:sldId id="267" r:id="rId6"/>
    <p:sldId id="275" r:id="rId7"/>
    <p:sldId id="266" r:id="rId8"/>
    <p:sldId id="288" r:id="rId9"/>
    <p:sldId id="289" r:id="rId10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C7BA0"/>
    <a:srgbClr val="FFFF8F"/>
    <a:srgbClr val="488ED4"/>
    <a:srgbClr val="D4AC4D"/>
    <a:srgbClr val="F2F660"/>
    <a:srgbClr val="F9F93D"/>
    <a:srgbClr val="C85C57"/>
    <a:srgbClr val="F6733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5" autoAdjust="0"/>
    <p:restoredTop sz="94660"/>
  </p:normalViewPr>
  <p:slideViewPr>
    <p:cSldViewPr>
      <p:cViewPr varScale="1">
        <p:scale>
          <a:sx n="114" d="100"/>
          <a:sy n="114" d="100"/>
        </p:scale>
        <p:origin x="1650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JJ: 15h Às 19h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589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</a:t>
            </a: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410200" y="5638800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B80E06-A8C5-457B-AEC5-DAE4D26D3C33}"/>
              </a:ext>
            </a:extLst>
          </p:cNvPr>
          <p:cNvSpPr txBox="1"/>
          <p:nvPr/>
        </p:nvSpPr>
        <p:spPr>
          <a:xfrm>
            <a:off x="746940" y="2873632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</a:t>
            </a:r>
            <a:r>
              <a:rPr lang="pt-PT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ícone : TODO </a:t>
            </a:r>
            <a:r>
              <a:rPr lang="pt-PT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maybe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8">
            <a:extLst>
              <a:ext uri="{FF2B5EF4-FFF2-40B4-BE49-F238E27FC236}">
                <a16:creationId xmlns:a16="http://schemas.microsoft.com/office/drawing/2014/main" id="{C59BCDF8-0AFC-4DE2-AD55-D4BCD879B8A9}"/>
              </a:ext>
            </a:extLst>
          </p:cNvPr>
          <p:cNvSpPr/>
          <p:nvPr/>
        </p:nvSpPr>
        <p:spPr>
          <a:xfrm>
            <a:off x="4526797" y="1876834"/>
            <a:ext cx="3097967" cy="1150649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4797" y="225776"/>
            <a:ext cx="1524000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spc="-185" dirty="0"/>
              <a:t>E</a:t>
            </a:r>
            <a:r>
              <a:rPr lang="pt-PT" spc="-185" dirty="0" err="1"/>
              <a:t>strutura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435432" y="1104327"/>
            <a:ext cx="3181350" cy="1496695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5383" y="1624917"/>
            <a:ext cx="2561590" cy="76623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b="1" spc="4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onceitos</a:t>
            </a:r>
          </a:p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5" dirty="0">
                <a:solidFill>
                  <a:srgbClr val="FFFFFF"/>
                </a:solidFill>
                <a:latin typeface="Arial"/>
                <a:cs typeface="Arial"/>
              </a:rPr>
              <a:t>Motivação/Objetivos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432" y="1243916"/>
            <a:ext cx="318135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Introdução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7914192-4622-4E99-BE7D-D7E0A984DCAD}"/>
              </a:ext>
            </a:extLst>
          </p:cNvPr>
          <p:cNvGrpSpPr/>
          <p:nvPr/>
        </p:nvGrpSpPr>
        <p:grpSpPr>
          <a:xfrm>
            <a:off x="1390003" y="2749739"/>
            <a:ext cx="810905" cy="1098552"/>
            <a:chOff x="1390003" y="2749739"/>
            <a:chExt cx="810905" cy="1098552"/>
          </a:xfrm>
        </p:grpSpPr>
        <p:sp>
          <p:nvSpPr>
            <p:cNvPr id="6" name="object 6"/>
            <p:cNvSpPr/>
            <p:nvPr/>
          </p:nvSpPr>
          <p:spPr>
            <a:xfrm>
              <a:off x="1390013" y="2749741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126945" y="0"/>
                  </a:moveTo>
                  <a:lnTo>
                    <a:pt x="0" y="90042"/>
                  </a:lnTo>
                  <a:lnTo>
                    <a:pt x="593771" y="927176"/>
                  </a:lnTo>
                  <a:lnTo>
                    <a:pt x="530297" y="972197"/>
                  </a:lnTo>
                  <a:lnTo>
                    <a:pt x="810637" y="1098435"/>
                  </a:lnTo>
                  <a:lnTo>
                    <a:pt x="788070" y="837133"/>
                  </a:lnTo>
                  <a:lnTo>
                    <a:pt x="720708" y="837133"/>
                  </a:lnTo>
                  <a:lnTo>
                    <a:pt x="126945" y="0"/>
                  </a:lnTo>
                  <a:close/>
                </a:path>
                <a:path w="810894" h="1098550">
                  <a:moveTo>
                    <a:pt x="784183" y="792124"/>
                  </a:moveTo>
                  <a:lnTo>
                    <a:pt x="720708" y="837133"/>
                  </a:lnTo>
                  <a:lnTo>
                    <a:pt x="788070" y="837133"/>
                  </a:lnTo>
                  <a:lnTo>
                    <a:pt x="784183" y="792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0003" y="2749739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784182" y="792120"/>
                  </a:moveTo>
                  <a:lnTo>
                    <a:pt x="810642" y="1098432"/>
                  </a:lnTo>
                  <a:lnTo>
                    <a:pt x="530302" y="972194"/>
                  </a:lnTo>
                  <a:lnTo>
                    <a:pt x="593772" y="927176"/>
                  </a:lnTo>
                  <a:lnTo>
                    <a:pt x="0" y="90037"/>
                  </a:lnTo>
                  <a:lnTo>
                    <a:pt x="126940" y="0"/>
                  </a:lnTo>
                  <a:lnTo>
                    <a:pt x="720712" y="837138"/>
                  </a:lnTo>
                  <a:lnTo>
                    <a:pt x="784182" y="792120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/>
          <p:nvPr/>
        </p:nvSpPr>
        <p:spPr>
          <a:xfrm>
            <a:off x="788233" y="4049129"/>
            <a:ext cx="3097967" cy="1098550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7152" y="4601262"/>
            <a:ext cx="4286892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5" dirty="0">
                <a:solidFill>
                  <a:srgbClr val="FFFFFF"/>
                </a:solidFill>
                <a:latin typeface="Arial"/>
                <a:cs typeface="Arial"/>
              </a:rPr>
              <a:t>Diagramas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54724" y="2011296"/>
            <a:ext cx="3883279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-15" dirty="0">
                <a:solidFill>
                  <a:srgbClr val="FAB200"/>
                </a:solidFill>
                <a:latin typeface="Arial"/>
                <a:cs typeface="Arial"/>
              </a:rPr>
              <a:t>Desenvolvimento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81096" y="4446711"/>
            <a:ext cx="2994660" cy="1428750"/>
          </a:xfrm>
          <a:custGeom>
            <a:avLst/>
            <a:gdLst/>
            <a:ahLst/>
            <a:cxnLst/>
            <a:rect l="l" t="t" r="r" b="b"/>
            <a:pathLst>
              <a:path w="2994659" h="1428750">
                <a:moveTo>
                  <a:pt x="2756344" y="0"/>
                </a:moveTo>
                <a:lnTo>
                  <a:pt x="238112" y="0"/>
                </a:lnTo>
                <a:lnTo>
                  <a:pt x="190123" y="4837"/>
                </a:lnTo>
                <a:lnTo>
                  <a:pt x="145427" y="18711"/>
                </a:lnTo>
                <a:lnTo>
                  <a:pt x="104980" y="40664"/>
                </a:lnTo>
                <a:lnTo>
                  <a:pt x="69740" y="69738"/>
                </a:lnTo>
                <a:lnTo>
                  <a:pt x="40665" y="104977"/>
                </a:lnTo>
                <a:lnTo>
                  <a:pt x="18711" y="145421"/>
                </a:lnTo>
                <a:lnTo>
                  <a:pt x="4837" y="190115"/>
                </a:lnTo>
                <a:lnTo>
                  <a:pt x="0" y="238099"/>
                </a:lnTo>
                <a:lnTo>
                  <a:pt x="0" y="1190522"/>
                </a:lnTo>
                <a:lnTo>
                  <a:pt x="4837" y="1238509"/>
                </a:lnTo>
                <a:lnTo>
                  <a:pt x="18711" y="1283204"/>
                </a:lnTo>
                <a:lnTo>
                  <a:pt x="40665" y="1323650"/>
                </a:lnTo>
                <a:lnTo>
                  <a:pt x="69740" y="1358890"/>
                </a:lnTo>
                <a:lnTo>
                  <a:pt x="104980" y="1387965"/>
                </a:lnTo>
                <a:lnTo>
                  <a:pt x="145427" y="1409918"/>
                </a:lnTo>
                <a:lnTo>
                  <a:pt x="190123" y="1423793"/>
                </a:lnTo>
                <a:lnTo>
                  <a:pt x="238112" y="1428630"/>
                </a:lnTo>
                <a:lnTo>
                  <a:pt x="2756344" y="1428630"/>
                </a:lnTo>
                <a:lnTo>
                  <a:pt x="2804333" y="1423793"/>
                </a:lnTo>
                <a:lnTo>
                  <a:pt x="2849029" y="1409918"/>
                </a:lnTo>
                <a:lnTo>
                  <a:pt x="2889476" y="1387965"/>
                </a:lnTo>
                <a:lnTo>
                  <a:pt x="2924716" y="1358890"/>
                </a:lnTo>
                <a:lnTo>
                  <a:pt x="2953791" y="1323650"/>
                </a:lnTo>
                <a:lnTo>
                  <a:pt x="2975745" y="1283204"/>
                </a:lnTo>
                <a:lnTo>
                  <a:pt x="2989619" y="1238509"/>
                </a:lnTo>
                <a:lnTo>
                  <a:pt x="2994456" y="1190522"/>
                </a:lnTo>
                <a:lnTo>
                  <a:pt x="2994456" y="238099"/>
                </a:lnTo>
                <a:lnTo>
                  <a:pt x="2989619" y="190115"/>
                </a:lnTo>
                <a:lnTo>
                  <a:pt x="2975745" y="145421"/>
                </a:lnTo>
                <a:lnTo>
                  <a:pt x="2953791" y="104977"/>
                </a:lnTo>
                <a:lnTo>
                  <a:pt x="2924716" y="69738"/>
                </a:lnTo>
                <a:lnTo>
                  <a:pt x="2889476" y="40664"/>
                </a:lnTo>
                <a:lnTo>
                  <a:pt x="2849029" y="18711"/>
                </a:lnTo>
                <a:lnTo>
                  <a:pt x="2804333" y="4837"/>
                </a:lnTo>
                <a:lnTo>
                  <a:pt x="2756344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59585" y="4578922"/>
            <a:ext cx="2254885" cy="113556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42595">
              <a:lnSpc>
                <a:spcPct val="100000"/>
              </a:lnSpc>
              <a:spcBef>
                <a:spcPts val="114"/>
              </a:spcBef>
            </a:pPr>
            <a:r>
              <a:rPr lang="pt-PT" sz="1650" b="1" spc="50" dirty="0">
                <a:solidFill>
                  <a:srgbClr val="38505F"/>
                </a:solidFill>
                <a:latin typeface="Arial"/>
                <a:cs typeface="Arial"/>
              </a:rPr>
              <a:t>Resultados</a:t>
            </a:r>
            <a:endParaRPr sz="165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Outputs</a:t>
            </a: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Comentários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8D504178-6136-4782-9512-845785ABCCF0}"/>
              </a:ext>
            </a:extLst>
          </p:cNvPr>
          <p:cNvGrpSpPr/>
          <p:nvPr/>
        </p:nvGrpSpPr>
        <p:grpSpPr>
          <a:xfrm>
            <a:off x="3322837" y="3055740"/>
            <a:ext cx="883920" cy="838838"/>
            <a:chOff x="3322836" y="3163979"/>
            <a:chExt cx="883920" cy="838838"/>
          </a:xfrm>
        </p:grpSpPr>
        <p:sp>
          <p:nvSpPr>
            <p:cNvPr id="16" name="object 16"/>
            <p:cNvSpPr/>
            <p:nvPr/>
          </p:nvSpPr>
          <p:spPr>
            <a:xfrm>
              <a:off x="3322836" y="3163979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883500" y="0"/>
                  </a:moveTo>
                  <a:lnTo>
                    <a:pt x="583755" y="68452"/>
                  </a:lnTo>
                  <a:lnTo>
                    <a:pt x="637095" y="125107"/>
                  </a:lnTo>
                  <a:lnTo>
                    <a:pt x="0" y="724928"/>
                  </a:lnTo>
                  <a:lnTo>
                    <a:pt x="106680" y="838238"/>
                  </a:lnTo>
                  <a:lnTo>
                    <a:pt x="743775" y="238417"/>
                  </a:lnTo>
                  <a:lnTo>
                    <a:pt x="813712" y="238417"/>
                  </a:lnTo>
                  <a:lnTo>
                    <a:pt x="883500" y="0"/>
                  </a:lnTo>
                  <a:close/>
                </a:path>
                <a:path w="883920" h="838835">
                  <a:moveTo>
                    <a:pt x="813712" y="238417"/>
                  </a:moveTo>
                  <a:lnTo>
                    <a:pt x="743775" y="238417"/>
                  </a:lnTo>
                  <a:lnTo>
                    <a:pt x="797128" y="295071"/>
                  </a:lnTo>
                  <a:lnTo>
                    <a:pt x="813712" y="238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22837" y="3163982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583764" y="68446"/>
                  </a:moveTo>
                  <a:lnTo>
                    <a:pt x="883501" y="0"/>
                  </a:lnTo>
                  <a:lnTo>
                    <a:pt x="797126" y="295070"/>
                  </a:lnTo>
                  <a:lnTo>
                    <a:pt x="743785" y="238414"/>
                  </a:lnTo>
                  <a:lnTo>
                    <a:pt x="106680" y="838235"/>
                  </a:lnTo>
                  <a:lnTo>
                    <a:pt x="0" y="724924"/>
                  </a:lnTo>
                  <a:lnTo>
                    <a:pt x="637104" y="125102"/>
                  </a:lnTo>
                  <a:lnTo>
                    <a:pt x="583764" y="68446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1">
            <a:extLst>
              <a:ext uri="{FF2B5EF4-FFF2-40B4-BE49-F238E27FC236}">
                <a16:creationId xmlns:a16="http://schemas.microsoft.com/office/drawing/2014/main" id="{76510E92-8760-4535-A199-B435D4E20507}"/>
              </a:ext>
            </a:extLst>
          </p:cNvPr>
          <p:cNvSpPr txBox="1"/>
          <p:nvPr/>
        </p:nvSpPr>
        <p:spPr>
          <a:xfrm>
            <a:off x="826961" y="4178049"/>
            <a:ext cx="3301936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-15" dirty="0">
                <a:solidFill>
                  <a:srgbClr val="FAB200"/>
                </a:solidFill>
                <a:latin typeface="Arial"/>
                <a:cs typeface="Arial"/>
              </a:rPr>
              <a:t>Arquitetura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7A43B3B-AB29-4B4C-A021-40EC6D06A61A}"/>
              </a:ext>
            </a:extLst>
          </p:cNvPr>
          <p:cNvGrpSpPr/>
          <p:nvPr/>
        </p:nvGrpSpPr>
        <p:grpSpPr>
          <a:xfrm>
            <a:off x="5681096" y="3169186"/>
            <a:ext cx="952818" cy="1021796"/>
            <a:chOff x="6019946" y="3237325"/>
            <a:chExt cx="838836" cy="883922"/>
          </a:xfrm>
        </p:grpSpPr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9755254F-EACD-4873-B221-43FACC15A5E6}"/>
                </a:ext>
              </a:extLst>
            </p:cNvPr>
            <p:cNvSpPr/>
            <p:nvPr/>
          </p:nvSpPr>
          <p:spPr>
            <a:xfrm rot="5906716">
              <a:off x="5997404" y="3259867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883500" y="0"/>
                  </a:moveTo>
                  <a:lnTo>
                    <a:pt x="583755" y="68452"/>
                  </a:lnTo>
                  <a:lnTo>
                    <a:pt x="637095" y="125107"/>
                  </a:lnTo>
                  <a:lnTo>
                    <a:pt x="0" y="724928"/>
                  </a:lnTo>
                  <a:lnTo>
                    <a:pt x="106680" y="838238"/>
                  </a:lnTo>
                  <a:lnTo>
                    <a:pt x="743775" y="238417"/>
                  </a:lnTo>
                  <a:lnTo>
                    <a:pt x="813712" y="238417"/>
                  </a:lnTo>
                  <a:lnTo>
                    <a:pt x="883500" y="0"/>
                  </a:lnTo>
                  <a:close/>
                </a:path>
                <a:path w="883920" h="838835">
                  <a:moveTo>
                    <a:pt x="813712" y="238417"/>
                  </a:moveTo>
                  <a:lnTo>
                    <a:pt x="743775" y="238417"/>
                  </a:lnTo>
                  <a:lnTo>
                    <a:pt x="797128" y="295071"/>
                  </a:lnTo>
                  <a:lnTo>
                    <a:pt x="813712" y="238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D9FD9DD6-DC67-4D92-9D46-28D846E4015C}"/>
                </a:ext>
              </a:extLst>
            </p:cNvPr>
            <p:cNvSpPr/>
            <p:nvPr/>
          </p:nvSpPr>
          <p:spPr>
            <a:xfrm rot="5906716">
              <a:off x="5997405" y="3259870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583764" y="68446"/>
                  </a:moveTo>
                  <a:lnTo>
                    <a:pt x="883501" y="0"/>
                  </a:lnTo>
                  <a:lnTo>
                    <a:pt x="797126" y="295070"/>
                  </a:lnTo>
                  <a:lnTo>
                    <a:pt x="743785" y="238414"/>
                  </a:lnTo>
                  <a:lnTo>
                    <a:pt x="106680" y="838235"/>
                  </a:lnTo>
                  <a:lnTo>
                    <a:pt x="0" y="724924"/>
                  </a:lnTo>
                  <a:lnTo>
                    <a:pt x="637104" y="125102"/>
                  </a:lnTo>
                  <a:lnTo>
                    <a:pt x="583764" y="68446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57652" y="2361071"/>
            <a:ext cx="3339135" cy="38408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 algn="ctr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10" dirty="0">
                <a:solidFill>
                  <a:schemeClr val="bg1"/>
                </a:solidFill>
                <a:latin typeface="Arial"/>
                <a:cs typeface="Arial"/>
              </a:rPr>
              <a:t>Abordagens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3424F77-42EF-4B5E-9B49-9D2DB9E03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69" y="3202306"/>
            <a:ext cx="2161068" cy="2743200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3687" y="286213"/>
            <a:ext cx="34766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O que é um </a:t>
            </a:r>
            <a:r>
              <a:rPr lang="pt-PT" spc="-185" dirty="0" err="1"/>
              <a:t>Chatbot</a:t>
            </a:r>
            <a:r>
              <a:rPr lang="pt-PT" spc="-185" dirty="0"/>
              <a:t>?</a:t>
            </a:r>
            <a:endParaRPr spc="-185"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AA966900-C20A-4629-9B07-735DB7BEBC18}"/>
              </a:ext>
            </a:extLst>
          </p:cNvPr>
          <p:cNvSpPr/>
          <p:nvPr/>
        </p:nvSpPr>
        <p:spPr>
          <a:xfrm>
            <a:off x="533400" y="1483557"/>
            <a:ext cx="6029878" cy="1098550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FFF2FE5-AEE6-460C-9133-F795294FB8DE}"/>
              </a:ext>
            </a:extLst>
          </p:cNvPr>
          <p:cNvSpPr/>
          <p:nvPr/>
        </p:nvSpPr>
        <p:spPr>
          <a:xfrm>
            <a:off x="685800" y="1658777"/>
            <a:ext cx="5638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PT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 programa desenvolvido com o objetivo de simular uma conversa com um utilizador.</a:t>
            </a:r>
          </a:p>
          <a:p>
            <a:pPr algn="just"/>
            <a:endParaRPr lang="pt-P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573B854E-AACF-4951-99B1-65BA181A1CF3}"/>
              </a:ext>
            </a:extLst>
          </p:cNvPr>
          <p:cNvSpPr/>
          <p:nvPr/>
        </p:nvSpPr>
        <p:spPr>
          <a:xfrm>
            <a:off x="3352800" y="3846107"/>
            <a:ext cx="5409924" cy="1332031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28F68CA-4A01-42FA-A6EC-25CCCEE70CC6}"/>
              </a:ext>
            </a:extLst>
          </p:cNvPr>
          <p:cNvSpPr/>
          <p:nvPr/>
        </p:nvSpPr>
        <p:spPr>
          <a:xfrm>
            <a:off x="3855658" y="402101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Surgiu em 1960 com o intuito de testar se era possível enganar o utilizador fazendo o passar por um ser humano.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1BBBE6B-FDF5-408D-AAEE-1AB1C15917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51" r="1" b="61374"/>
          <a:stretch/>
        </p:blipFill>
        <p:spPr>
          <a:xfrm>
            <a:off x="6563278" y="1093284"/>
            <a:ext cx="2506581" cy="191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8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alexa logo">
            <a:extLst>
              <a:ext uri="{FF2B5EF4-FFF2-40B4-BE49-F238E27FC236}">
                <a16:creationId xmlns:a16="http://schemas.microsoft.com/office/drawing/2014/main" id="{0A4F798F-183F-4543-A049-D2021CE238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3" t="29590" r="18490" b="30702"/>
          <a:stretch/>
        </p:blipFill>
        <p:spPr bwMode="auto">
          <a:xfrm>
            <a:off x="2551229" y="4718415"/>
            <a:ext cx="2063986" cy="129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sultado de imagem para google assistant logo">
            <a:extLst>
              <a:ext uri="{FF2B5EF4-FFF2-40B4-BE49-F238E27FC236}">
                <a16:creationId xmlns:a16="http://schemas.microsoft.com/office/drawing/2014/main" id="{A0838082-B5C2-4926-A010-8E8DB8313E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39" b="32040"/>
          <a:stretch/>
        </p:blipFill>
        <p:spPr bwMode="auto">
          <a:xfrm>
            <a:off x="2320421" y="3429000"/>
            <a:ext cx="3946218" cy="85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4A301CC9-AE66-4722-8DA2-9215738442E1}"/>
              </a:ext>
            </a:extLst>
          </p:cNvPr>
          <p:cNvSpPr txBox="1">
            <a:spLocks/>
          </p:cNvSpPr>
          <p:nvPr/>
        </p:nvSpPr>
        <p:spPr>
          <a:xfrm>
            <a:off x="2818038" y="374455"/>
            <a:ext cx="3684378" cy="44627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pt-PT" kern="0" dirty="0"/>
              <a:t>Porquê? Para quê? </a:t>
            </a:r>
          </a:p>
        </p:txBody>
      </p:sp>
      <p:pic>
        <p:nvPicPr>
          <p:cNvPr id="11" name="Picture 10" descr="Resultado de imagem para Mitsuku bot logo">
            <a:extLst>
              <a:ext uri="{FF2B5EF4-FFF2-40B4-BE49-F238E27FC236}">
                <a16:creationId xmlns:a16="http://schemas.microsoft.com/office/drawing/2014/main" id="{8BB9AE97-0375-45DE-9C8A-7F334DF54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241" y="3571314"/>
            <a:ext cx="1841744" cy="184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9AAABC9-442B-40FB-8B57-69E8472FB0C3}"/>
              </a:ext>
            </a:extLst>
          </p:cNvPr>
          <p:cNvSpPr/>
          <p:nvPr/>
        </p:nvSpPr>
        <p:spPr>
          <a:xfrm>
            <a:off x="7145653" y="5413058"/>
            <a:ext cx="968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  <a:latin typeface="Catamaran"/>
              </a:rPr>
              <a:t>Mitsuku</a:t>
            </a:r>
            <a:endParaRPr lang="pt-PT" i="0" dirty="0">
              <a:solidFill>
                <a:schemeClr val="bg1"/>
              </a:solidFill>
              <a:effectLst/>
              <a:latin typeface="Catamaran"/>
            </a:endParaRPr>
          </a:p>
        </p:txBody>
      </p:sp>
      <p:pic>
        <p:nvPicPr>
          <p:cNvPr id="13" name="Picture 12" descr="Resultado de imagem para facebook m bot logo">
            <a:extLst>
              <a:ext uri="{FF2B5EF4-FFF2-40B4-BE49-F238E27FC236}">
                <a16:creationId xmlns:a16="http://schemas.microsoft.com/office/drawing/2014/main" id="{750BA050-E4AF-4BA4-9D02-5E516C980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597" y1="23460" x2="33597" y2="23460"/>
                        <a14:foregroundMark x1="26219" y1="14692" x2="30303" y2="82227"/>
                        <a14:foregroundMark x1="30303" y1="82227" x2="36364" y2="87441"/>
                        <a14:foregroundMark x1="36364" y1="87441" x2="47694" y2="64929"/>
                        <a14:foregroundMark x1="47694" y1="64929" x2="54545" y2="68483"/>
                        <a14:foregroundMark x1="54545" y1="68483" x2="59157" y2="78199"/>
                        <a14:foregroundMark x1="59157" y1="78199" x2="66271" y2="78436"/>
                        <a14:foregroundMark x1="66271" y1="78436" x2="69302" y2="66825"/>
                        <a14:foregroundMark x1="69302" y1="66825" x2="68775" y2="31754"/>
                        <a14:foregroundMark x1="68775" y1="31754" x2="63505" y2="22512"/>
                        <a14:foregroundMark x1="63505" y1="22512" x2="57312" y2="32227"/>
                        <a14:foregroundMark x1="57312" y1="32227" x2="48748" y2="39573"/>
                        <a14:foregroundMark x1="48748" y1="39573" x2="41238" y2="34597"/>
                        <a14:foregroundMark x1="41238" y1="34597" x2="38999" y2="21327"/>
                        <a14:foregroundMark x1="38999" y1="21327" x2="32411" y2="16588"/>
                        <a14:foregroundMark x1="32411" y1="16588" x2="26746" y2="206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324" y="4917392"/>
            <a:ext cx="1351185" cy="75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Resultado de imagem para Duolingo">
            <a:extLst>
              <a:ext uri="{FF2B5EF4-FFF2-40B4-BE49-F238E27FC236}">
                <a16:creationId xmlns:a16="http://schemas.microsoft.com/office/drawing/2014/main" id="{1E2D716D-18A3-4089-931A-B7FF3C31B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56" y="4061872"/>
            <a:ext cx="1351186" cy="135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bject 8">
            <a:extLst>
              <a:ext uri="{FF2B5EF4-FFF2-40B4-BE49-F238E27FC236}">
                <a16:creationId xmlns:a16="http://schemas.microsoft.com/office/drawing/2014/main" id="{5F5DB13B-DF97-489F-A89F-BF6F99307CBA}"/>
              </a:ext>
            </a:extLst>
          </p:cNvPr>
          <p:cNvSpPr/>
          <p:nvPr/>
        </p:nvSpPr>
        <p:spPr>
          <a:xfrm>
            <a:off x="4929548" y="1832559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0ADA8B0-59C0-4021-818B-A7680E4E1A72}"/>
              </a:ext>
            </a:extLst>
          </p:cNvPr>
          <p:cNvSpPr/>
          <p:nvPr/>
        </p:nvSpPr>
        <p:spPr>
          <a:xfrm>
            <a:off x="4916486" y="1829611"/>
            <a:ext cx="3492256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Tutores de Línguas Estrangeiras</a:t>
            </a:r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BE5C7301-C50B-4807-8924-74534F808B83}"/>
              </a:ext>
            </a:extLst>
          </p:cNvPr>
          <p:cNvSpPr/>
          <p:nvPr/>
        </p:nvSpPr>
        <p:spPr>
          <a:xfrm>
            <a:off x="4929548" y="2499552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CD8BF2F-1595-4165-840F-3E2D2E76B0C8}"/>
              </a:ext>
            </a:extLst>
          </p:cNvPr>
          <p:cNvSpPr/>
          <p:nvPr/>
        </p:nvSpPr>
        <p:spPr>
          <a:xfrm>
            <a:off x="4887911" y="2505878"/>
            <a:ext cx="3492256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Planeamento de Viagens</a:t>
            </a: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BE40FAB3-E28D-4CA3-B3F2-7A65C1369C75}"/>
              </a:ext>
            </a:extLst>
          </p:cNvPr>
          <p:cNvSpPr/>
          <p:nvPr/>
        </p:nvSpPr>
        <p:spPr>
          <a:xfrm>
            <a:off x="794659" y="2497483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7CF870DA-3BCC-4560-B858-9B1A2C1D0C71}"/>
              </a:ext>
            </a:extLst>
          </p:cNvPr>
          <p:cNvSpPr/>
          <p:nvPr/>
        </p:nvSpPr>
        <p:spPr>
          <a:xfrm>
            <a:off x="817874" y="1825646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B28A182-87BA-4B26-9267-0E2C5764B38E}"/>
              </a:ext>
            </a:extLst>
          </p:cNvPr>
          <p:cNvSpPr/>
          <p:nvPr/>
        </p:nvSpPr>
        <p:spPr>
          <a:xfrm>
            <a:off x="1342611" y="2505878"/>
            <a:ext cx="2402969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Diagnóstico Médico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A520EDD-2D33-438A-8B1F-CE5BAA298449}"/>
              </a:ext>
            </a:extLst>
          </p:cNvPr>
          <p:cNvSpPr/>
          <p:nvPr/>
        </p:nvSpPr>
        <p:spPr>
          <a:xfrm>
            <a:off x="765756" y="1841007"/>
            <a:ext cx="3479193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Assistentes Digitais</a:t>
            </a:r>
          </a:p>
        </p:txBody>
      </p:sp>
    </p:spTree>
    <p:extLst>
      <p:ext uri="{BB962C8B-B14F-4D97-AF65-F5344CB8AC3E}">
        <p14:creationId xmlns:p14="http://schemas.microsoft.com/office/powerpoint/2010/main" val="240855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533400" y="0"/>
            <a:ext cx="100584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AE81FA02-C10F-482F-9ED4-F0FBBAFB14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2350" y="133398"/>
            <a:ext cx="18669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Arquitetura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3C2C68C-AC4A-446B-9BF1-4723C6AFB9D6}"/>
              </a:ext>
            </a:extLst>
          </p:cNvPr>
          <p:cNvSpPr/>
          <p:nvPr/>
        </p:nvSpPr>
        <p:spPr>
          <a:xfrm>
            <a:off x="647700" y="727818"/>
            <a:ext cx="7848600" cy="58253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77B8A7B-E1D4-4992-91A1-7FF1C003A505}"/>
              </a:ext>
            </a:extLst>
          </p:cNvPr>
          <p:cNvGrpSpPr>
            <a:grpSpLocks noChangeAspect="1"/>
          </p:cNvGrpSpPr>
          <p:nvPr/>
        </p:nvGrpSpPr>
        <p:grpSpPr>
          <a:xfrm>
            <a:off x="1304009" y="968949"/>
            <a:ext cx="6696991" cy="4441251"/>
            <a:chOff x="1752600" y="1071270"/>
            <a:chExt cx="5638800" cy="3739489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C5BAB6C-1901-4B8B-8FE8-57D182A28C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280"/>
            <a:stretch/>
          </p:blipFill>
          <p:spPr>
            <a:xfrm>
              <a:off x="1752600" y="1071270"/>
              <a:ext cx="5638800" cy="365313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190715A6-FAAF-4524-BF11-7873C089F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3000" y="4439284"/>
              <a:ext cx="2438400" cy="371475"/>
            </a:xfrm>
            <a:prstGeom prst="rect">
              <a:avLst/>
            </a:prstGeom>
          </p:spPr>
        </p:pic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0DEEE499-511B-4DDE-890E-98696A8495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59" t="67232"/>
          <a:stretch/>
        </p:blipFill>
        <p:spPr>
          <a:xfrm>
            <a:off x="5486400" y="4603949"/>
            <a:ext cx="2286000" cy="166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9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0B05C8-AAAA-4BAC-A8B1-19C112E1F63C}"/>
              </a:ext>
            </a:extLst>
          </p:cNvPr>
          <p:cNvSpPr/>
          <p:nvPr/>
        </p:nvSpPr>
        <p:spPr>
          <a:xfrm>
            <a:off x="419100" y="932296"/>
            <a:ext cx="8420100" cy="2667000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B955FD-7921-4FB7-86AA-B608964B7375}"/>
              </a:ext>
            </a:extLst>
          </p:cNvPr>
          <p:cNvSpPr txBox="1"/>
          <p:nvPr/>
        </p:nvSpPr>
        <p:spPr>
          <a:xfrm>
            <a:off x="834661" y="1179130"/>
            <a:ext cx="4118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regras = [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pt-PT" sz="1600" dirty="0" err="1">
                <a:solidFill>
                  <a:srgbClr val="48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PT" sz="1600" dirty="0" err="1">
                <a:solidFill>
                  <a:srgbClr val="C85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'Bom</a:t>
            </a:r>
            <a:r>
              <a:rPr lang="pt-PT" sz="1600" dirty="0">
                <a:solidFill>
                  <a:srgbClr val="C85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dia’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choice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saudacoes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)),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pt-PT" sz="1600" dirty="0" err="1">
                <a:solidFill>
                  <a:srgbClr val="48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PT" sz="1600" dirty="0" err="1">
                <a:solidFill>
                  <a:srgbClr val="C85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'Como</a:t>
            </a:r>
            <a:r>
              <a:rPr lang="pt-PT" sz="1600" dirty="0">
                <a:solidFill>
                  <a:srgbClr val="C85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diz </a:t>
            </a:r>
            <a:r>
              <a:rPr lang="pt-PT" sz="16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lang="pt-PT" sz="1600" dirty="0">
                <a:solidFill>
                  <a:srgbClr val="C85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\w </a:t>
            </a:r>
            <a:r>
              <a:rPr lang="pt-PT" sz="16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PT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pt-PT" sz="16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PT" sz="1600" dirty="0">
                <a:solidFill>
                  <a:srgbClr val="C85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PT" sz="16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1600" dirty="0">
                <a:solidFill>
                  <a:srgbClr val="C85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\w</a:t>
            </a:r>
            <a:r>
              <a:rPr lang="pt-PT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pt-PT" sz="16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PT" sz="1600" dirty="0">
                <a:solidFill>
                  <a:srgbClr val="C85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,traduz(),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pt-PT" sz="1600" dirty="0" err="1">
                <a:solidFill>
                  <a:srgbClr val="48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PT" sz="1600" dirty="0" err="1">
                <a:solidFill>
                  <a:srgbClr val="C85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'Fala</a:t>
            </a:r>
            <a:r>
              <a:rPr lang="pt-PT" sz="1600" dirty="0">
                <a:solidFill>
                  <a:srgbClr val="C85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 sobre </a:t>
            </a:r>
            <a:r>
              <a:rPr lang="pt-PT" sz="16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1600" dirty="0">
                <a:solidFill>
                  <a:srgbClr val="C85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PT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pt-PT" sz="16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PT" sz="1600" dirty="0">
                <a:solidFill>
                  <a:srgbClr val="C85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gera_resposta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()),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pt-PT" sz="1600" dirty="0">
                <a:solidFill>
                  <a:srgbClr val="48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PT" sz="1600" dirty="0">
                <a:solidFill>
                  <a:srgbClr val="C85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PT" sz="1600" dirty="0">
                <a:solidFill>
                  <a:srgbClr val="F673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1600" dirty="0">
                <a:solidFill>
                  <a:srgbClr val="C85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PT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pt-PT" sz="1600" dirty="0">
                <a:solidFill>
                  <a:srgbClr val="F673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PT" sz="1600" dirty="0">
                <a:solidFill>
                  <a:srgbClr val="C85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gera_resposta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()),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6B94C30-6B58-4C29-9692-7E5C7D6C3D6E}"/>
              </a:ext>
            </a:extLst>
          </p:cNvPr>
          <p:cNvSpPr txBox="1"/>
          <p:nvPr/>
        </p:nvSpPr>
        <p:spPr>
          <a:xfrm>
            <a:off x="4800600" y="1160896"/>
            <a:ext cx="35546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solidFill>
                  <a:srgbClr val="48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pt-PT" sz="1600" dirty="0">
                <a:solidFill>
                  <a:srgbClr val="48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1600" dirty="0">
                <a:solidFill>
                  <a:srgbClr val="48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PT" sz="1600" dirty="0">
                <a:solidFill>
                  <a:srgbClr val="48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1600" dirty="0">
                <a:solidFill>
                  <a:srgbClr val="BC7B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regex,out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48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regras: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match =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re.match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regex,Input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PT" sz="1600" dirty="0" err="1">
                <a:solidFill>
                  <a:srgbClr val="BC7B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match==</a:t>
            </a:r>
            <a:r>
              <a:rPr lang="pt-PT" sz="1600" dirty="0" err="1">
                <a:solidFill>
                  <a:srgbClr val="48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PT" sz="1600" dirty="0" err="1">
                <a:solidFill>
                  <a:srgbClr val="BC7B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  <a:endParaRPr lang="pt-PT" sz="1600" dirty="0">
              <a:solidFill>
                <a:srgbClr val="BC7B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PT" sz="1600" dirty="0" err="1">
                <a:solidFill>
                  <a:srgbClr val="BC7B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PT" sz="1600" dirty="0" err="1">
                <a:solidFill>
                  <a:srgbClr val="BC7B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callable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(out):</a:t>
            </a:r>
          </a:p>
          <a:p>
            <a:r>
              <a:rPr lang="pt-PT" sz="1600" dirty="0">
                <a:solidFill>
                  <a:srgbClr val="BC7B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pt-PT" sz="1600" dirty="0" err="1">
                <a:solidFill>
                  <a:srgbClr val="BC7B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out(match) != </a:t>
            </a:r>
            <a:r>
              <a:rPr lang="pt-PT" sz="1600" dirty="0" err="1">
                <a:solidFill>
                  <a:srgbClr val="48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pt-PT" sz="1600" dirty="0" err="1">
                <a:solidFill>
                  <a:srgbClr val="BC7B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output</a:t>
            </a:r>
            <a:b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76205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Desenvolvimento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D53DB7BB-FB52-461C-B886-60C47AC50DA9}"/>
              </a:ext>
            </a:extLst>
          </p:cNvPr>
          <p:cNvSpPr/>
          <p:nvPr/>
        </p:nvSpPr>
        <p:spPr>
          <a:xfrm>
            <a:off x="1843306" y="3908388"/>
            <a:ext cx="5457388" cy="2554544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070F79C8-031F-440B-ABA6-D4C8D9379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466" y="4359285"/>
            <a:ext cx="3886200" cy="19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8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3299" y="177804"/>
            <a:ext cx="2057400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Resultados</a:t>
            </a:r>
            <a:endParaRPr spc="-135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B9C70C3-5E51-4E97-9FAD-B3C7C5D1ABE2}"/>
              </a:ext>
            </a:extLst>
          </p:cNvPr>
          <p:cNvSpPr/>
          <p:nvPr/>
        </p:nvSpPr>
        <p:spPr>
          <a:xfrm>
            <a:off x="381000" y="1295401"/>
            <a:ext cx="8073750" cy="4191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338706" y="1294702"/>
            <a:ext cx="8420100" cy="4191000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B12799-7B9B-449E-BC7E-BD0F41CCB9C5}"/>
              </a:ext>
            </a:extLst>
          </p:cNvPr>
          <p:cNvSpPr txBox="1"/>
          <p:nvPr/>
        </p:nvSpPr>
        <p:spPr>
          <a:xfrm>
            <a:off x="2453256" y="2743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Prints de conversas com o </a:t>
            </a:r>
            <a:r>
              <a:rPr lang="pt-PT" dirty="0" err="1"/>
              <a:t>bot</a:t>
            </a:r>
            <a:endParaRPr lang="pt-PT" dirty="0"/>
          </a:p>
        </p:txBody>
      </p:sp>
      <p:pic>
        <p:nvPicPr>
          <p:cNvPr id="2050" name="Picture 2" descr="Resultado de imagem para results png">
            <a:extLst>
              <a:ext uri="{FF2B5EF4-FFF2-40B4-BE49-F238E27FC236}">
                <a16:creationId xmlns:a16="http://schemas.microsoft.com/office/drawing/2014/main" id="{E01FC749-B79A-499B-929E-BFF935B9F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50" y="10668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6205" y="186331"/>
            <a:ext cx="2705101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Trabalho Futuro</a:t>
            </a:r>
            <a:endParaRPr spc="-135" dirty="0"/>
          </a:p>
        </p:txBody>
      </p:sp>
      <p:pic>
        <p:nvPicPr>
          <p:cNvPr id="2052" name="Picture 4" descr="Resultado de imagem para ponto interrogaÃ§ao png">
            <a:extLst>
              <a:ext uri="{FF2B5EF4-FFF2-40B4-BE49-F238E27FC236}">
                <a16:creationId xmlns:a16="http://schemas.microsoft.com/office/drawing/2014/main" id="{DF3841DC-8498-4036-87DF-9A0D93C1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955" y="31363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trabalho futuro png">
            <a:extLst>
              <a:ext uri="{FF2B5EF4-FFF2-40B4-BE49-F238E27FC236}">
                <a16:creationId xmlns:a16="http://schemas.microsoft.com/office/drawing/2014/main" id="{7BACF2A3-A54A-444A-A532-AB064B3B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9474" l="10000" r="90000">
                        <a14:foregroundMark x1="29035" y1="83947" x2="29035" y2="83947"/>
                        <a14:foregroundMark x1="28860" y1="85000" x2="28070" y2="94211"/>
                        <a14:foregroundMark x1="27544" y1="80658" x2="26842" y2="92895"/>
                        <a14:foregroundMark x1="27018" y1="95263" x2="26754" y2="99211"/>
                        <a14:foregroundMark x1="31228" y1="94474" x2="30351" y2="99474"/>
                        <a14:foregroundMark x1="30526" y1="79605" x2="30877" y2="98026"/>
                        <a14:backgroundMark x1="30175" y1="38026" x2="30175" y2="38026"/>
                        <a14:backgroundMark x1="38158" y1="41053" x2="38158" y2="41053"/>
                        <a14:backgroundMark x1="34211" y1="72763" x2="34649" y2="78026"/>
                        <a14:backgroundMark x1="33509" y1="65263" x2="34386" y2="69737"/>
                        <a14:backgroundMark x1="32018" y1="56447" x2="32018" y2="56447"/>
                        <a14:backgroundMark x1="32018" y1="56053" x2="32018" y2="56053"/>
                        <a14:backgroundMark x1="33333" y1="64079" x2="33333" y2="64079"/>
                        <a14:backgroundMark x1="33070" y1="62237" x2="33070" y2="62237"/>
                        <a14:backgroundMark x1="42632" y1="43421" x2="42632" y2="43421"/>
                        <a14:backgroundMark x1="42895" y1="43158" x2="42895" y2="43158"/>
                        <a14:backgroundMark x1="42105" y1="46974" x2="42105" y2="46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2821" y="148605"/>
            <a:ext cx="468630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78AF0DB-B655-457A-AB34-6DE2F0DD9317}"/>
              </a:ext>
            </a:extLst>
          </p:cNvPr>
          <p:cNvSpPr/>
          <p:nvPr/>
        </p:nvSpPr>
        <p:spPr>
          <a:xfrm>
            <a:off x="1790701" y="2266254"/>
            <a:ext cx="5753099" cy="2651484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5CFF42-7D2E-4CD5-BF8A-19AEEE23089F}"/>
              </a:ext>
            </a:extLst>
          </p:cNvPr>
          <p:cNvSpPr txBox="1"/>
          <p:nvPr/>
        </p:nvSpPr>
        <p:spPr>
          <a:xfrm>
            <a:off x="1943101" y="2520155"/>
            <a:ext cx="548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Criar um sistema de prioridade;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Melhorar os resultados já obtidos;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Método capaz de gerar </a:t>
            </a:r>
            <a:r>
              <a:rPr lang="pt-PT" i="1" dirty="0" err="1">
                <a:latin typeface="Arial" panose="020B0604020202020204" pitchFamily="34" charset="0"/>
                <a:cs typeface="Arial" panose="020B0604020202020204" pitchFamily="34" charset="0"/>
              </a:rPr>
              <a:t>bots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e as suas regras;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(…) estou sem ideias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Resultado de imagem para bot png">
            <a:extLst>
              <a:ext uri="{FF2B5EF4-FFF2-40B4-BE49-F238E27FC236}">
                <a16:creationId xmlns:a16="http://schemas.microsoft.com/office/drawing/2014/main" id="{790224CB-C97F-4DAB-8626-1491B3C9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529" y="3475142"/>
            <a:ext cx="2171871" cy="217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28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937C4-CFA3-4662-84B9-DEB23E8D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174" y="276394"/>
            <a:ext cx="2644775" cy="446276"/>
          </a:xfrm>
        </p:spPr>
        <p:txBody>
          <a:bodyPr anchor="ctr"/>
          <a:lstStyle/>
          <a:p>
            <a:r>
              <a:rPr lang="pt-PT" dirty="0"/>
              <a:t>coisas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51DD3E-E39C-4BF0-8CF5-5FDA2F57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838780"/>
            <a:ext cx="5791200" cy="2056819"/>
          </a:xfrm>
        </p:spPr>
        <p:txBody>
          <a:bodyPr/>
          <a:lstStyle/>
          <a:p>
            <a:r>
              <a:rPr lang="pt-PT" dirty="0"/>
              <a:t>+ trabalho futuro</a:t>
            </a:r>
          </a:p>
          <a:p>
            <a:r>
              <a:rPr lang="pt-PT" dirty="0"/>
              <a:t>O que temos a dar</a:t>
            </a:r>
          </a:p>
          <a:p>
            <a:r>
              <a:rPr lang="pt-PT" dirty="0"/>
              <a:t>O que é preciso para o trabalho geral</a:t>
            </a:r>
          </a:p>
          <a:p>
            <a:r>
              <a:rPr lang="pt-PT" dirty="0"/>
              <a:t>Melhores exemplos do que temos</a:t>
            </a:r>
          </a:p>
          <a:p>
            <a:r>
              <a:rPr lang="pt-PT" dirty="0"/>
              <a:t>Explicar porque começamos por onde começamos</a:t>
            </a:r>
          </a:p>
          <a:p>
            <a:r>
              <a:rPr lang="pt-PT" dirty="0" err="1"/>
              <a:t>Logs</a:t>
            </a:r>
            <a:r>
              <a:rPr lang="pt-PT" dirty="0"/>
              <a:t>, aprendizagem.</a:t>
            </a:r>
          </a:p>
          <a:p>
            <a:r>
              <a:rPr lang="pt-PT" dirty="0"/>
              <a:t>Criar </a:t>
            </a:r>
            <a:r>
              <a:rPr lang="pt-PT" dirty="0" err="1"/>
              <a:t>subbots</a:t>
            </a:r>
            <a:r>
              <a:rPr lang="pt-PT" dirty="0"/>
              <a:t>, somar, prioridades, …</a:t>
            </a:r>
          </a:p>
        </p:txBody>
      </p:sp>
    </p:spTree>
    <p:extLst>
      <p:ext uri="{BB962C8B-B14F-4D97-AF65-F5344CB8AC3E}">
        <p14:creationId xmlns:p14="http://schemas.microsoft.com/office/powerpoint/2010/main" val="293927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</TotalTime>
  <Words>283</Words>
  <Application>Microsoft Office PowerPoint</Application>
  <PresentationFormat>Apresentação no Ecrã (4:3)</PresentationFormat>
  <Paragraphs>64</Paragraphs>
  <Slides>9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Catamaran</vt:lpstr>
      <vt:lpstr>Office Theme</vt:lpstr>
      <vt:lpstr>Universidade do  Minho Laboratório em Engenharia Informática</vt:lpstr>
      <vt:lpstr>Estrutura</vt:lpstr>
      <vt:lpstr>O que é um Chatbot?</vt:lpstr>
      <vt:lpstr>Apresentação do PowerPoint</vt:lpstr>
      <vt:lpstr>Arquitetura</vt:lpstr>
      <vt:lpstr>Desenvolvimento</vt:lpstr>
      <vt:lpstr>Resultados</vt:lpstr>
      <vt:lpstr>Trabalho Futuro</vt:lpstr>
      <vt:lpstr>coisas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cp:lastModifiedBy>Raul Vilas Boas</cp:lastModifiedBy>
  <cp:revision>68</cp:revision>
  <dcterms:created xsi:type="dcterms:W3CDTF">2019-01-12T14:07:05Z</dcterms:created>
  <dcterms:modified xsi:type="dcterms:W3CDTF">2019-03-26T10:04:07Z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