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72" r:id="rId4"/>
    <p:sldId id="296" r:id="rId5"/>
    <p:sldId id="297" r:id="rId6"/>
    <p:sldId id="298" r:id="rId7"/>
    <p:sldId id="266" r:id="rId8"/>
    <p:sldId id="295" r:id="rId9"/>
  </p:sldIdLst>
  <p:sldSz cx="9144000" cy="6858000" type="screen4x3"/>
  <p:notesSz cx="9144000" cy="6858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505F"/>
    <a:srgbClr val="00ADE2"/>
    <a:srgbClr val="488ED4"/>
    <a:srgbClr val="BC7BA0"/>
    <a:srgbClr val="FF3300"/>
    <a:srgbClr val="F2F660"/>
    <a:srgbClr val="F67338"/>
    <a:srgbClr val="C85C57"/>
    <a:srgbClr val="FF6600"/>
    <a:srgbClr val="FFF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Destaqu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05" autoAdjust="0"/>
    <p:restoredTop sz="86987" autoAdjust="0"/>
  </p:normalViewPr>
  <p:slideViewPr>
    <p:cSldViewPr>
      <p:cViewPr varScale="1">
        <p:scale>
          <a:sx n="96" d="100"/>
          <a:sy n="96" d="100"/>
        </p:scale>
        <p:origin x="208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-15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80BC0-DB8E-4343-896B-DB141BAE3B05}" type="datetimeFigureOut">
              <a:rPr lang="pt-PT" smtClean="0"/>
              <a:t>23/04/2019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9FF69-D9AD-48B5-8D39-7AA42039F7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0683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b="1" u="sng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0122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2160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5258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6656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6662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8151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84834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4473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314634" y="2268753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597476" y="2101976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314634" y="3326917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597476" y="3496576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3"/>
                </a:moveTo>
                <a:lnTo>
                  <a:pt x="9144000" y="6857993"/>
                </a:lnTo>
                <a:lnTo>
                  <a:pt x="9144000" y="0"/>
                </a:lnTo>
                <a:lnTo>
                  <a:pt x="0" y="0"/>
                </a:lnTo>
                <a:lnTo>
                  <a:pt x="0" y="6857993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55174" y="264582"/>
            <a:ext cx="2644775" cy="469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790950" cy="6858000"/>
          </a:xfrm>
          <a:custGeom>
            <a:avLst/>
            <a:gdLst/>
            <a:ahLst/>
            <a:cxnLst/>
            <a:rect l="l" t="t" r="r" b="b"/>
            <a:pathLst>
              <a:path w="3790950" h="6858000">
                <a:moveTo>
                  <a:pt x="0" y="6858000"/>
                </a:moveTo>
                <a:lnTo>
                  <a:pt x="3790416" y="6858000"/>
                </a:lnTo>
                <a:lnTo>
                  <a:pt x="379041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06432" y="0"/>
            <a:ext cx="5337924" cy="6858000"/>
          </a:xfrm>
          <a:custGeom>
            <a:avLst/>
            <a:gdLst/>
            <a:ahLst/>
            <a:cxnLst/>
            <a:rect l="l" t="t" r="r" b="b"/>
            <a:pathLst>
              <a:path w="5254625" h="6858000">
                <a:moveTo>
                  <a:pt x="0" y="6858000"/>
                </a:moveTo>
                <a:lnTo>
                  <a:pt x="5254269" y="6858000"/>
                </a:lnTo>
                <a:lnTo>
                  <a:pt x="525426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393769" y="2907495"/>
            <a:ext cx="4481552" cy="446276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pt-PT" sz="2400" b="1" spc="-90" dirty="0" err="1">
                <a:solidFill>
                  <a:srgbClr val="FFFFFF"/>
                </a:solidFill>
                <a:latin typeface="Arial"/>
                <a:cs typeface="Arial"/>
              </a:rPr>
              <a:t>NetworkX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89417" y="406961"/>
            <a:ext cx="14859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334000" y="5717724"/>
            <a:ext cx="2743200" cy="6833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 marR="11430" algn="ctr">
              <a:lnSpc>
                <a:spcPct val="166700"/>
              </a:lnSpc>
            </a:pPr>
            <a:r>
              <a:rPr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Francisco </a:t>
            </a:r>
            <a:r>
              <a:rPr sz="1400" spc="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Moreira</a:t>
            </a:r>
            <a:r>
              <a:rPr sz="1400" spc="-1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Oliveira 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Raul Vilas</a:t>
            </a:r>
            <a:r>
              <a:rPr sz="1400" spc="-11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Boas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55706" y="422401"/>
            <a:ext cx="4453855" cy="666208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655"/>
              </a:spcBef>
            </a:pPr>
            <a:r>
              <a:rPr sz="2050" spc="-95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Universidade</a:t>
            </a:r>
            <a:r>
              <a:rPr sz="2050" spc="-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PT"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4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Minho</a:t>
            </a:r>
            <a:endParaRPr lang="pt-PT" sz="2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765" algn="ctr">
              <a:lnSpc>
                <a:spcPct val="100000"/>
              </a:lnSpc>
              <a:spcBef>
                <a:spcPts val="439"/>
              </a:spcBef>
            </a:pPr>
            <a:r>
              <a:rPr lang="pt-PT" sz="1300" b="0" spc="-7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Scripting</a:t>
            </a:r>
            <a:r>
              <a:rPr lang="pt-PT" sz="1300" b="0" spc="-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 Processamento de Linguagem Natural</a:t>
            </a:r>
            <a:endParaRPr lang="pt-PT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56914" y="2635658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39756" y="24688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56914" y="3693822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39756" y="38634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97846" y="0"/>
            <a:ext cx="108585" cy="6858000"/>
          </a:xfrm>
          <a:custGeom>
            <a:avLst/>
            <a:gdLst/>
            <a:ahLst/>
            <a:cxnLst/>
            <a:rect l="l" t="t" r="r" b="b"/>
            <a:pathLst>
              <a:path w="108585" h="6858000">
                <a:moveTo>
                  <a:pt x="0" y="6858000"/>
                </a:moveTo>
                <a:lnTo>
                  <a:pt x="108220" y="6858000"/>
                </a:lnTo>
                <a:lnTo>
                  <a:pt x="10822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738E9B3-4162-4211-8E04-17E91A6E4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0" y="381000"/>
            <a:ext cx="1568488" cy="812239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344E8D08-D3B1-4847-AFDC-BC0E4DA086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7238" y="3424238"/>
            <a:ext cx="9524" cy="9524"/>
          </a:xfrm>
          <a:prstGeom prst="rect">
            <a:avLst/>
          </a:prstGeom>
        </p:spPr>
      </p:pic>
      <p:pic>
        <p:nvPicPr>
          <p:cNvPr id="1026" name="Picture 2" descr="Resultado de imagem para networkx logo">
            <a:extLst>
              <a:ext uri="{FF2B5EF4-FFF2-40B4-BE49-F238E27FC236}">
                <a16:creationId xmlns:a16="http://schemas.microsoft.com/office/drawing/2014/main" id="{78F6F917-42B7-4AC4-B381-264C8FE09B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600"/>
          <a:stretch/>
        </p:blipFill>
        <p:spPr bwMode="auto">
          <a:xfrm>
            <a:off x="685800" y="3094190"/>
            <a:ext cx="2197099" cy="1193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networkX logo">
            <a:extLst>
              <a:ext uri="{FF2B5EF4-FFF2-40B4-BE49-F238E27FC236}">
                <a16:creationId xmlns:a16="http://schemas.microsoft.com/office/drawing/2014/main" id="{E860BDCE-8E2F-455F-BFCC-10E04A6E5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89" y="1752600"/>
            <a:ext cx="2928253" cy="98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0" y="222656"/>
            <a:ext cx="152400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spc="-185" dirty="0"/>
              <a:t>E</a:t>
            </a:r>
            <a:r>
              <a:rPr lang="pt-PT" spc="-185" dirty="0" err="1"/>
              <a:t>strutura</a:t>
            </a:r>
            <a:endParaRPr spc="-185" dirty="0"/>
          </a:p>
        </p:txBody>
      </p:sp>
      <p:sp>
        <p:nvSpPr>
          <p:cNvPr id="3" name="object 3"/>
          <p:cNvSpPr/>
          <p:nvPr/>
        </p:nvSpPr>
        <p:spPr>
          <a:xfrm>
            <a:off x="533400" y="1104327"/>
            <a:ext cx="3181350" cy="1496695"/>
          </a:xfrm>
          <a:custGeom>
            <a:avLst/>
            <a:gdLst/>
            <a:ahLst/>
            <a:cxnLst/>
            <a:rect l="l" t="t" r="r" b="b"/>
            <a:pathLst>
              <a:path w="3181350" h="1496695">
                <a:moveTo>
                  <a:pt x="2931901" y="0"/>
                </a:moveTo>
                <a:lnTo>
                  <a:pt x="249396" y="0"/>
                </a:lnTo>
                <a:lnTo>
                  <a:pt x="204566" y="4018"/>
                </a:lnTo>
                <a:lnTo>
                  <a:pt x="162373" y="15602"/>
                </a:lnTo>
                <a:lnTo>
                  <a:pt x="123521" y="34050"/>
                </a:lnTo>
                <a:lnTo>
                  <a:pt x="88713" y="58655"/>
                </a:lnTo>
                <a:lnTo>
                  <a:pt x="58654" y="88714"/>
                </a:lnTo>
                <a:lnTo>
                  <a:pt x="34049" y="123523"/>
                </a:lnTo>
                <a:lnTo>
                  <a:pt x="15602" y="162376"/>
                </a:lnTo>
                <a:lnTo>
                  <a:pt x="4018" y="204571"/>
                </a:lnTo>
                <a:lnTo>
                  <a:pt x="0" y="249402"/>
                </a:lnTo>
                <a:lnTo>
                  <a:pt x="0" y="1246949"/>
                </a:lnTo>
                <a:lnTo>
                  <a:pt x="4018" y="1291780"/>
                </a:lnTo>
                <a:lnTo>
                  <a:pt x="15602" y="1333975"/>
                </a:lnTo>
                <a:lnTo>
                  <a:pt x="34049" y="1372829"/>
                </a:lnTo>
                <a:lnTo>
                  <a:pt x="58654" y="1407637"/>
                </a:lnTo>
                <a:lnTo>
                  <a:pt x="88713" y="1437696"/>
                </a:lnTo>
                <a:lnTo>
                  <a:pt x="123521" y="1462301"/>
                </a:lnTo>
                <a:lnTo>
                  <a:pt x="162373" y="1480749"/>
                </a:lnTo>
                <a:lnTo>
                  <a:pt x="204566" y="1492333"/>
                </a:lnTo>
                <a:lnTo>
                  <a:pt x="249396" y="1496352"/>
                </a:lnTo>
                <a:lnTo>
                  <a:pt x="2931901" y="1496352"/>
                </a:lnTo>
                <a:lnTo>
                  <a:pt x="2976729" y="1492333"/>
                </a:lnTo>
                <a:lnTo>
                  <a:pt x="3018920" y="1480749"/>
                </a:lnTo>
                <a:lnTo>
                  <a:pt x="3057772" y="1462301"/>
                </a:lnTo>
                <a:lnTo>
                  <a:pt x="3092579" y="1437696"/>
                </a:lnTo>
                <a:lnTo>
                  <a:pt x="3122637" y="1407637"/>
                </a:lnTo>
                <a:lnTo>
                  <a:pt x="3147241" y="1372829"/>
                </a:lnTo>
                <a:lnTo>
                  <a:pt x="3165688" y="1333975"/>
                </a:lnTo>
                <a:lnTo>
                  <a:pt x="3177273" y="1291780"/>
                </a:lnTo>
                <a:lnTo>
                  <a:pt x="3181291" y="1246949"/>
                </a:lnTo>
                <a:lnTo>
                  <a:pt x="3181291" y="249402"/>
                </a:lnTo>
                <a:lnTo>
                  <a:pt x="3177273" y="204571"/>
                </a:lnTo>
                <a:lnTo>
                  <a:pt x="3165688" y="162376"/>
                </a:lnTo>
                <a:lnTo>
                  <a:pt x="3147241" y="123523"/>
                </a:lnTo>
                <a:lnTo>
                  <a:pt x="3122637" y="88714"/>
                </a:lnTo>
                <a:lnTo>
                  <a:pt x="3092579" y="58655"/>
                </a:lnTo>
                <a:lnTo>
                  <a:pt x="3057772" y="34050"/>
                </a:lnTo>
                <a:lnTo>
                  <a:pt x="3018920" y="15602"/>
                </a:lnTo>
                <a:lnTo>
                  <a:pt x="2976729" y="4018"/>
                </a:lnTo>
                <a:lnTo>
                  <a:pt x="2931901" y="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3351" y="1624917"/>
            <a:ext cx="2561590" cy="766235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40" dirty="0">
                <a:solidFill>
                  <a:srgbClr val="FFFFFF"/>
                </a:solidFill>
                <a:latin typeface="Arial"/>
                <a:cs typeface="Arial"/>
              </a:rPr>
              <a:t>Funcionalidades</a:t>
            </a:r>
          </a:p>
          <a:p>
            <a:pPr marL="298450" indent="-285750">
              <a:lnSpc>
                <a:spcPct val="10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40" dirty="0">
                <a:solidFill>
                  <a:srgbClr val="FFFFFF"/>
                </a:solidFill>
                <a:latin typeface="Arial"/>
                <a:cs typeface="Arial"/>
              </a:rPr>
              <a:t>Exemplos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3400" y="1243916"/>
            <a:ext cx="3181350" cy="2686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z="1650" b="1" spc="45" dirty="0">
                <a:solidFill>
                  <a:srgbClr val="38505F"/>
                </a:solidFill>
                <a:latin typeface="Arial"/>
                <a:cs typeface="Arial"/>
              </a:rPr>
              <a:t>Descrição da Ferramenta</a:t>
            </a:r>
            <a:endParaRPr sz="1650" dirty="0">
              <a:latin typeface="Arial"/>
              <a:cs typeface="Arial"/>
            </a:endParaRP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97914192-4622-4E99-BE7D-D7E0A984DCAD}"/>
              </a:ext>
            </a:extLst>
          </p:cNvPr>
          <p:cNvGrpSpPr/>
          <p:nvPr/>
        </p:nvGrpSpPr>
        <p:grpSpPr>
          <a:xfrm rot="20583521">
            <a:off x="3945203" y="2007538"/>
            <a:ext cx="810905" cy="1098552"/>
            <a:chOff x="1390003" y="2749739"/>
            <a:chExt cx="810905" cy="1098552"/>
          </a:xfrm>
        </p:grpSpPr>
        <p:sp>
          <p:nvSpPr>
            <p:cNvPr id="6" name="object 6"/>
            <p:cNvSpPr/>
            <p:nvPr/>
          </p:nvSpPr>
          <p:spPr>
            <a:xfrm>
              <a:off x="1390013" y="2749741"/>
              <a:ext cx="810895" cy="1098550"/>
            </a:xfrm>
            <a:custGeom>
              <a:avLst/>
              <a:gdLst/>
              <a:ahLst/>
              <a:cxnLst/>
              <a:rect l="l" t="t" r="r" b="b"/>
              <a:pathLst>
                <a:path w="810894" h="1098550">
                  <a:moveTo>
                    <a:pt x="126945" y="0"/>
                  </a:moveTo>
                  <a:lnTo>
                    <a:pt x="0" y="90042"/>
                  </a:lnTo>
                  <a:lnTo>
                    <a:pt x="593771" y="927176"/>
                  </a:lnTo>
                  <a:lnTo>
                    <a:pt x="530297" y="972197"/>
                  </a:lnTo>
                  <a:lnTo>
                    <a:pt x="810637" y="1098435"/>
                  </a:lnTo>
                  <a:lnTo>
                    <a:pt x="788070" y="837133"/>
                  </a:lnTo>
                  <a:lnTo>
                    <a:pt x="720708" y="837133"/>
                  </a:lnTo>
                  <a:lnTo>
                    <a:pt x="126945" y="0"/>
                  </a:lnTo>
                  <a:close/>
                </a:path>
                <a:path w="810894" h="1098550">
                  <a:moveTo>
                    <a:pt x="784183" y="792124"/>
                  </a:moveTo>
                  <a:lnTo>
                    <a:pt x="720708" y="837133"/>
                  </a:lnTo>
                  <a:lnTo>
                    <a:pt x="788070" y="837133"/>
                  </a:lnTo>
                  <a:lnTo>
                    <a:pt x="784183" y="7921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90003" y="2749739"/>
              <a:ext cx="810895" cy="1098550"/>
            </a:xfrm>
            <a:custGeom>
              <a:avLst/>
              <a:gdLst/>
              <a:ahLst/>
              <a:cxnLst/>
              <a:rect l="l" t="t" r="r" b="b"/>
              <a:pathLst>
                <a:path w="810894" h="1098550">
                  <a:moveTo>
                    <a:pt x="784182" y="792120"/>
                  </a:moveTo>
                  <a:lnTo>
                    <a:pt x="810642" y="1098432"/>
                  </a:lnTo>
                  <a:lnTo>
                    <a:pt x="530302" y="972194"/>
                  </a:lnTo>
                  <a:lnTo>
                    <a:pt x="593772" y="927176"/>
                  </a:lnTo>
                  <a:lnTo>
                    <a:pt x="0" y="90037"/>
                  </a:lnTo>
                  <a:lnTo>
                    <a:pt x="126940" y="0"/>
                  </a:lnTo>
                  <a:lnTo>
                    <a:pt x="720712" y="837138"/>
                  </a:lnTo>
                  <a:lnTo>
                    <a:pt x="784182" y="792120"/>
                  </a:lnTo>
                  <a:close/>
                </a:path>
              </a:pathLst>
            </a:custGeom>
            <a:ln w="529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4" name="object 14"/>
          <p:cNvSpPr/>
          <p:nvPr/>
        </p:nvSpPr>
        <p:spPr>
          <a:xfrm>
            <a:off x="859968" y="4740051"/>
            <a:ext cx="2994660" cy="1203549"/>
          </a:xfrm>
          <a:custGeom>
            <a:avLst/>
            <a:gdLst/>
            <a:ahLst/>
            <a:cxnLst/>
            <a:rect l="l" t="t" r="r" b="b"/>
            <a:pathLst>
              <a:path w="2994659" h="1428750">
                <a:moveTo>
                  <a:pt x="2756344" y="0"/>
                </a:moveTo>
                <a:lnTo>
                  <a:pt x="238112" y="0"/>
                </a:lnTo>
                <a:lnTo>
                  <a:pt x="190123" y="4837"/>
                </a:lnTo>
                <a:lnTo>
                  <a:pt x="145427" y="18711"/>
                </a:lnTo>
                <a:lnTo>
                  <a:pt x="104980" y="40664"/>
                </a:lnTo>
                <a:lnTo>
                  <a:pt x="69740" y="69738"/>
                </a:lnTo>
                <a:lnTo>
                  <a:pt x="40665" y="104977"/>
                </a:lnTo>
                <a:lnTo>
                  <a:pt x="18711" y="145421"/>
                </a:lnTo>
                <a:lnTo>
                  <a:pt x="4837" y="190115"/>
                </a:lnTo>
                <a:lnTo>
                  <a:pt x="0" y="238099"/>
                </a:lnTo>
                <a:lnTo>
                  <a:pt x="0" y="1190522"/>
                </a:lnTo>
                <a:lnTo>
                  <a:pt x="4837" y="1238509"/>
                </a:lnTo>
                <a:lnTo>
                  <a:pt x="18711" y="1283204"/>
                </a:lnTo>
                <a:lnTo>
                  <a:pt x="40665" y="1323650"/>
                </a:lnTo>
                <a:lnTo>
                  <a:pt x="69740" y="1358890"/>
                </a:lnTo>
                <a:lnTo>
                  <a:pt x="104980" y="1387965"/>
                </a:lnTo>
                <a:lnTo>
                  <a:pt x="145427" y="1409918"/>
                </a:lnTo>
                <a:lnTo>
                  <a:pt x="190123" y="1423793"/>
                </a:lnTo>
                <a:lnTo>
                  <a:pt x="238112" y="1428630"/>
                </a:lnTo>
                <a:lnTo>
                  <a:pt x="2756344" y="1428630"/>
                </a:lnTo>
                <a:lnTo>
                  <a:pt x="2804333" y="1423793"/>
                </a:lnTo>
                <a:lnTo>
                  <a:pt x="2849029" y="1409918"/>
                </a:lnTo>
                <a:lnTo>
                  <a:pt x="2889476" y="1387965"/>
                </a:lnTo>
                <a:lnTo>
                  <a:pt x="2924716" y="1358890"/>
                </a:lnTo>
                <a:lnTo>
                  <a:pt x="2953791" y="1323650"/>
                </a:lnTo>
                <a:lnTo>
                  <a:pt x="2975745" y="1283204"/>
                </a:lnTo>
                <a:lnTo>
                  <a:pt x="2989619" y="1238509"/>
                </a:lnTo>
                <a:lnTo>
                  <a:pt x="2994456" y="1190522"/>
                </a:lnTo>
                <a:lnTo>
                  <a:pt x="2994456" y="238099"/>
                </a:lnTo>
                <a:lnTo>
                  <a:pt x="2989619" y="190115"/>
                </a:lnTo>
                <a:lnTo>
                  <a:pt x="2975745" y="145421"/>
                </a:lnTo>
                <a:lnTo>
                  <a:pt x="2953791" y="104977"/>
                </a:lnTo>
                <a:lnTo>
                  <a:pt x="2924716" y="69738"/>
                </a:lnTo>
                <a:lnTo>
                  <a:pt x="2889476" y="40664"/>
                </a:lnTo>
                <a:lnTo>
                  <a:pt x="2849029" y="18711"/>
                </a:lnTo>
                <a:lnTo>
                  <a:pt x="2804333" y="4837"/>
                </a:lnTo>
                <a:lnTo>
                  <a:pt x="2756344" y="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87445" y="4839450"/>
            <a:ext cx="2254885" cy="9560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420"/>
              </a:spcBef>
              <a:buFont typeface="Arial" panose="020B0604020202020204" pitchFamily="34" charset="0"/>
              <a:buChar char="•"/>
              <a:tabLst>
                <a:tab pos="297815" algn="l"/>
                <a:tab pos="298450" algn="l"/>
              </a:tabLst>
            </a:pPr>
            <a:endParaRPr lang="pt-PT" sz="1650" b="1" spc="3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420"/>
              </a:spcBef>
              <a:buFont typeface="Arial" panose="020B0604020202020204" pitchFamily="34" charset="0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35" dirty="0">
                <a:solidFill>
                  <a:srgbClr val="FFFFFF"/>
                </a:solidFill>
                <a:latin typeface="Arial"/>
                <a:cs typeface="Arial"/>
              </a:rPr>
              <a:t>Implementação de um exemplo</a:t>
            </a: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A7A43B3B-AB29-4B4C-A021-40EC6D06A61A}"/>
              </a:ext>
            </a:extLst>
          </p:cNvPr>
          <p:cNvGrpSpPr/>
          <p:nvPr/>
        </p:nvGrpSpPr>
        <p:grpSpPr>
          <a:xfrm rot="5174462">
            <a:off x="3980187" y="3845508"/>
            <a:ext cx="952818" cy="1021796"/>
            <a:chOff x="6019946" y="3237325"/>
            <a:chExt cx="838836" cy="883922"/>
          </a:xfrm>
        </p:grpSpPr>
        <p:sp>
          <p:nvSpPr>
            <p:cNvPr id="22" name="object 16">
              <a:extLst>
                <a:ext uri="{FF2B5EF4-FFF2-40B4-BE49-F238E27FC236}">
                  <a16:creationId xmlns:a16="http://schemas.microsoft.com/office/drawing/2014/main" id="{9755254F-EACD-4873-B221-43FACC15A5E6}"/>
                </a:ext>
              </a:extLst>
            </p:cNvPr>
            <p:cNvSpPr/>
            <p:nvPr/>
          </p:nvSpPr>
          <p:spPr>
            <a:xfrm rot="5906716">
              <a:off x="5997404" y="3259867"/>
              <a:ext cx="883919" cy="838835"/>
            </a:xfrm>
            <a:custGeom>
              <a:avLst/>
              <a:gdLst/>
              <a:ahLst/>
              <a:cxnLst/>
              <a:rect l="l" t="t" r="r" b="b"/>
              <a:pathLst>
                <a:path w="883920" h="838835">
                  <a:moveTo>
                    <a:pt x="883500" y="0"/>
                  </a:moveTo>
                  <a:lnTo>
                    <a:pt x="583755" y="68452"/>
                  </a:lnTo>
                  <a:lnTo>
                    <a:pt x="637095" y="125107"/>
                  </a:lnTo>
                  <a:lnTo>
                    <a:pt x="0" y="724928"/>
                  </a:lnTo>
                  <a:lnTo>
                    <a:pt x="106680" y="838238"/>
                  </a:lnTo>
                  <a:lnTo>
                    <a:pt x="743775" y="238417"/>
                  </a:lnTo>
                  <a:lnTo>
                    <a:pt x="813712" y="238417"/>
                  </a:lnTo>
                  <a:lnTo>
                    <a:pt x="883500" y="0"/>
                  </a:lnTo>
                  <a:close/>
                </a:path>
                <a:path w="883920" h="838835">
                  <a:moveTo>
                    <a:pt x="813712" y="238417"/>
                  </a:moveTo>
                  <a:lnTo>
                    <a:pt x="743775" y="238417"/>
                  </a:lnTo>
                  <a:lnTo>
                    <a:pt x="797128" y="295071"/>
                  </a:lnTo>
                  <a:lnTo>
                    <a:pt x="813712" y="2384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7">
              <a:extLst>
                <a:ext uri="{FF2B5EF4-FFF2-40B4-BE49-F238E27FC236}">
                  <a16:creationId xmlns:a16="http://schemas.microsoft.com/office/drawing/2014/main" id="{D9FD9DD6-DC67-4D92-9D46-28D846E4015C}"/>
                </a:ext>
              </a:extLst>
            </p:cNvPr>
            <p:cNvSpPr/>
            <p:nvPr/>
          </p:nvSpPr>
          <p:spPr>
            <a:xfrm rot="5906716">
              <a:off x="5997405" y="3259870"/>
              <a:ext cx="883919" cy="838835"/>
            </a:xfrm>
            <a:custGeom>
              <a:avLst/>
              <a:gdLst/>
              <a:ahLst/>
              <a:cxnLst/>
              <a:rect l="l" t="t" r="r" b="b"/>
              <a:pathLst>
                <a:path w="883920" h="838835">
                  <a:moveTo>
                    <a:pt x="583764" y="68446"/>
                  </a:moveTo>
                  <a:lnTo>
                    <a:pt x="883501" y="0"/>
                  </a:lnTo>
                  <a:lnTo>
                    <a:pt x="797126" y="295070"/>
                  </a:lnTo>
                  <a:lnTo>
                    <a:pt x="743785" y="238414"/>
                  </a:lnTo>
                  <a:lnTo>
                    <a:pt x="106680" y="838235"/>
                  </a:lnTo>
                  <a:lnTo>
                    <a:pt x="0" y="724924"/>
                  </a:lnTo>
                  <a:lnTo>
                    <a:pt x="637104" y="125102"/>
                  </a:lnTo>
                  <a:lnTo>
                    <a:pt x="583764" y="68446"/>
                  </a:lnTo>
                  <a:close/>
                </a:path>
              </a:pathLst>
            </a:custGeom>
            <a:ln w="529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5">
            <a:extLst>
              <a:ext uri="{FF2B5EF4-FFF2-40B4-BE49-F238E27FC236}">
                <a16:creationId xmlns:a16="http://schemas.microsoft.com/office/drawing/2014/main" id="{058F113C-3271-4083-B970-99511BAF0C70}"/>
              </a:ext>
            </a:extLst>
          </p:cNvPr>
          <p:cNvSpPr txBox="1"/>
          <p:nvPr/>
        </p:nvSpPr>
        <p:spPr>
          <a:xfrm>
            <a:off x="859968" y="4867557"/>
            <a:ext cx="2994660" cy="2686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z="1650" b="1" spc="45" dirty="0">
                <a:solidFill>
                  <a:srgbClr val="38505F"/>
                </a:solidFill>
                <a:latin typeface="Arial"/>
                <a:cs typeface="Arial"/>
              </a:rPr>
              <a:t>Contexto NLP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84601550-76E9-4F26-B827-E5481D02ED32}"/>
              </a:ext>
            </a:extLst>
          </p:cNvPr>
          <p:cNvSpPr/>
          <p:nvPr/>
        </p:nvSpPr>
        <p:spPr>
          <a:xfrm>
            <a:off x="5194739" y="2680652"/>
            <a:ext cx="3437629" cy="1496695"/>
          </a:xfrm>
          <a:custGeom>
            <a:avLst/>
            <a:gdLst/>
            <a:ahLst/>
            <a:cxnLst/>
            <a:rect l="l" t="t" r="r" b="b"/>
            <a:pathLst>
              <a:path w="3181350" h="1496695">
                <a:moveTo>
                  <a:pt x="2931901" y="0"/>
                </a:moveTo>
                <a:lnTo>
                  <a:pt x="249396" y="0"/>
                </a:lnTo>
                <a:lnTo>
                  <a:pt x="204566" y="4018"/>
                </a:lnTo>
                <a:lnTo>
                  <a:pt x="162373" y="15602"/>
                </a:lnTo>
                <a:lnTo>
                  <a:pt x="123521" y="34050"/>
                </a:lnTo>
                <a:lnTo>
                  <a:pt x="88713" y="58655"/>
                </a:lnTo>
                <a:lnTo>
                  <a:pt x="58654" y="88714"/>
                </a:lnTo>
                <a:lnTo>
                  <a:pt x="34049" y="123523"/>
                </a:lnTo>
                <a:lnTo>
                  <a:pt x="15602" y="162376"/>
                </a:lnTo>
                <a:lnTo>
                  <a:pt x="4018" y="204571"/>
                </a:lnTo>
                <a:lnTo>
                  <a:pt x="0" y="249402"/>
                </a:lnTo>
                <a:lnTo>
                  <a:pt x="0" y="1246949"/>
                </a:lnTo>
                <a:lnTo>
                  <a:pt x="4018" y="1291780"/>
                </a:lnTo>
                <a:lnTo>
                  <a:pt x="15602" y="1333975"/>
                </a:lnTo>
                <a:lnTo>
                  <a:pt x="34049" y="1372829"/>
                </a:lnTo>
                <a:lnTo>
                  <a:pt x="58654" y="1407637"/>
                </a:lnTo>
                <a:lnTo>
                  <a:pt x="88713" y="1437696"/>
                </a:lnTo>
                <a:lnTo>
                  <a:pt x="123521" y="1462301"/>
                </a:lnTo>
                <a:lnTo>
                  <a:pt x="162373" y="1480749"/>
                </a:lnTo>
                <a:lnTo>
                  <a:pt x="204566" y="1492333"/>
                </a:lnTo>
                <a:lnTo>
                  <a:pt x="249396" y="1496352"/>
                </a:lnTo>
                <a:lnTo>
                  <a:pt x="2931901" y="1496352"/>
                </a:lnTo>
                <a:lnTo>
                  <a:pt x="2976729" y="1492333"/>
                </a:lnTo>
                <a:lnTo>
                  <a:pt x="3018920" y="1480749"/>
                </a:lnTo>
                <a:lnTo>
                  <a:pt x="3057772" y="1462301"/>
                </a:lnTo>
                <a:lnTo>
                  <a:pt x="3092579" y="1437696"/>
                </a:lnTo>
                <a:lnTo>
                  <a:pt x="3122637" y="1407637"/>
                </a:lnTo>
                <a:lnTo>
                  <a:pt x="3147241" y="1372829"/>
                </a:lnTo>
                <a:lnTo>
                  <a:pt x="3165688" y="1333975"/>
                </a:lnTo>
                <a:lnTo>
                  <a:pt x="3177273" y="1291780"/>
                </a:lnTo>
                <a:lnTo>
                  <a:pt x="3181291" y="1246949"/>
                </a:lnTo>
                <a:lnTo>
                  <a:pt x="3181291" y="249402"/>
                </a:lnTo>
                <a:lnTo>
                  <a:pt x="3177273" y="204571"/>
                </a:lnTo>
                <a:lnTo>
                  <a:pt x="3165688" y="162376"/>
                </a:lnTo>
                <a:lnTo>
                  <a:pt x="3147241" y="123523"/>
                </a:lnTo>
                <a:lnTo>
                  <a:pt x="3122637" y="88714"/>
                </a:lnTo>
                <a:lnTo>
                  <a:pt x="3092579" y="58655"/>
                </a:lnTo>
                <a:lnTo>
                  <a:pt x="3057772" y="34050"/>
                </a:lnTo>
                <a:lnTo>
                  <a:pt x="3018920" y="15602"/>
                </a:lnTo>
                <a:lnTo>
                  <a:pt x="2976729" y="4018"/>
                </a:lnTo>
                <a:lnTo>
                  <a:pt x="2931901" y="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7E5CF0B0-9757-4DA9-B774-8F6738018AC2}"/>
              </a:ext>
            </a:extLst>
          </p:cNvPr>
          <p:cNvSpPr txBox="1"/>
          <p:nvPr/>
        </p:nvSpPr>
        <p:spPr>
          <a:xfrm>
            <a:off x="5302705" y="3200396"/>
            <a:ext cx="3033502" cy="637995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40" dirty="0">
                <a:solidFill>
                  <a:srgbClr val="FFFFFF"/>
                </a:solidFill>
                <a:latin typeface="Arial"/>
                <a:cs typeface="Arial"/>
              </a:rPr>
              <a:t>Testar as funcionalidades da ferramenta</a:t>
            </a:r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EE9C0D2D-81FA-42A1-8BC7-43BBA7B5CC14}"/>
              </a:ext>
            </a:extLst>
          </p:cNvPr>
          <p:cNvSpPr txBox="1"/>
          <p:nvPr/>
        </p:nvSpPr>
        <p:spPr>
          <a:xfrm>
            <a:off x="5302715" y="2820241"/>
            <a:ext cx="3181350" cy="2686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z="1650" b="1" spc="45" dirty="0">
                <a:solidFill>
                  <a:srgbClr val="38505F"/>
                </a:solidFill>
                <a:latin typeface="Arial"/>
                <a:cs typeface="Arial"/>
              </a:rPr>
              <a:t>Exemplo de utilização</a:t>
            </a:r>
            <a:endParaRPr sz="16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2">
            <a:extLst>
              <a:ext uri="{FF2B5EF4-FFF2-40B4-BE49-F238E27FC236}">
                <a16:creationId xmlns:a16="http://schemas.microsoft.com/office/drawing/2014/main" id="{3FB8BEF2-4FBF-456A-BB55-B3EE58FADD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36043" y="304800"/>
            <a:ext cx="3871913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/>
              <a:t>Descrição da Ferramenta</a:t>
            </a:r>
            <a:endParaRPr spc="-185" dirty="0"/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17A99ADF-65DC-43ED-832A-5F45033831F5}"/>
              </a:ext>
            </a:extLst>
          </p:cNvPr>
          <p:cNvSpPr/>
          <p:nvPr/>
        </p:nvSpPr>
        <p:spPr>
          <a:xfrm>
            <a:off x="761999" y="1524000"/>
            <a:ext cx="7620000" cy="3352800"/>
          </a:xfrm>
          <a:custGeom>
            <a:avLst/>
            <a:gdLst/>
            <a:ahLst/>
            <a:cxnLst/>
            <a:rect l="l" t="t" r="r" b="b"/>
            <a:pathLst>
              <a:path w="3181350" h="1496695">
                <a:moveTo>
                  <a:pt x="2931901" y="0"/>
                </a:moveTo>
                <a:lnTo>
                  <a:pt x="249396" y="0"/>
                </a:lnTo>
                <a:lnTo>
                  <a:pt x="204566" y="4018"/>
                </a:lnTo>
                <a:lnTo>
                  <a:pt x="162373" y="15602"/>
                </a:lnTo>
                <a:lnTo>
                  <a:pt x="123521" y="34050"/>
                </a:lnTo>
                <a:lnTo>
                  <a:pt x="88713" y="58655"/>
                </a:lnTo>
                <a:lnTo>
                  <a:pt x="58654" y="88714"/>
                </a:lnTo>
                <a:lnTo>
                  <a:pt x="34049" y="123523"/>
                </a:lnTo>
                <a:lnTo>
                  <a:pt x="15602" y="162376"/>
                </a:lnTo>
                <a:lnTo>
                  <a:pt x="4018" y="204571"/>
                </a:lnTo>
                <a:lnTo>
                  <a:pt x="0" y="249402"/>
                </a:lnTo>
                <a:lnTo>
                  <a:pt x="0" y="1246949"/>
                </a:lnTo>
                <a:lnTo>
                  <a:pt x="4018" y="1291780"/>
                </a:lnTo>
                <a:lnTo>
                  <a:pt x="15602" y="1333975"/>
                </a:lnTo>
                <a:lnTo>
                  <a:pt x="34049" y="1372829"/>
                </a:lnTo>
                <a:lnTo>
                  <a:pt x="58654" y="1407637"/>
                </a:lnTo>
                <a:lnTo>
                  <a:pt x="88713" y="1437696"/>
                </a:lnTo>
                <a:lnTo>
                  <a:pt x="123521" y="1462301"/>
                </a:lnTo>
                <a:lnTo>
                  <a:pt x="162373" y="1480749"/>
                </a:lnTo>
                <a:lnTo>
                  <a:pt x="204566" y="1492333"/>
                </a:lnTo>
                <a:lnTo>
                  <a:pt x="249396" y="1496352"/>
                </a:lnTo>
                <a:lnTo>
                  <a:pt x="2931901" y="1496352"/>
                </a:lnTo>
                <a:lnTo>
                  <a:pt x="2976729" y="1492333"/>
                </a:lnTo>
                <a:lnTo>
                  <a:pt x="3018920" y="1480749"/>
                </a:lnTo>
                <a:lnTo>
                  <a:pt x="3057772" y="1462301"/>
                </a:lnTo>
                <a:lnTo>
                  <a:pt x="3092579" y="1437696"/>
                </a:lnTo>
                <a:lnTo>
                  <a:pt x="3122637" y="1407637"/>
                </a:lnTo>
                <a:lnTo>
                  <a:pt x="3147241" y="1372829"/>
                </a:lnTo>
                <a:lnTo>
                  <a:pt x="3165688" y="1333975"/>
                </a:lnTo>
                <a:lnTo>
                  <a:pt x="3177273" y="1291780"/>
                </a:lnTo>
                <a:lnTo>
                  <a:pt x="3181291" y="1246949"/>
                </a:lnTo>
                <a:lnTo>
                  <a:pt x="3181291" y="249402"/>
                </a:lnTo>
                <a:lnTo>
                  <a:pt x="3177273" y="204571"/>
                </a:lnTo>
                <a:lnTo>
                  <a:pt x="3165688" y="162376"/>
                </a:lnTo>
                <a:lnTo>
                  <a:pt x="3147241" y="123523"/>
                </a:lnTo>
                <a:lnTo>
                  <a:pt x="3122637" y="88714"/>
                </a:lnTo>
                <a:lnTo>
                  <a:pt x="3092579" y="58655"/>
                </a:lnTo>
                <a:lnTo>
                  <a:pt x="3057772" y="34050"/>
                </a:lnTo>
                <a:lnTo>
                  <a:pt x="3018920" y="15602"/>
                </a:lnTo>
                <a:lnTo>
                  <a:pt x="2976729" y="4018"/>
                </a:lnTo>
                <a:lnTo>
                  <a:pt x="2931901" y="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965B9A2B-EC3E-4853-8276-15658C8F2517}"/>
              </a:ext>
            </a:extLst>
          </p:cNvPr>
          <p:cNvSpPr txBox="1"/>
          <p:nvPr/>
        </p:nvSpPr>
        <p:spPr>
          <a:xfrm>
            <a:off x="1523999" y="1904999"/>
            <a:ext cx="6400800" cy="2881302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298450" indent="-285750">
              <a:lnSpc>
                <a:spcPct val="15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40" dirty="0">
                <a:solidFill>
                  <a:srgbClr val="FFFFFF"/>
                </a:solidFill>
                <a:latin typeface="Arial"/>
                <a:cs typeface="Arial"/>
              </a:rPr>
              <a:t>Estrutura de dados para grafos, </a:t>
            </a:r>
            <a:r>
              <a:rPr lang="pt-PT" sz="1650" b="1" spc="40" dirty="0" err="1">
                <a:solidFill>
                  <a:srgbClr val="FFFFFF"/>
                </a:solidFill>
                <a:latin typeface="Arial"/>
                <a:cs typeface="Arial"/>
              </a:rPr>
              <a:t>bigrafos</a:t>
            </a:r>
            <a:r>
              <a:rPr lang="pt-PT" sz="1650" b="1" spc="40" dirty="0">
                <a:solidFill>
                  <a:srgbClr val="FFFFFF"/>
                </a:solidFill>
                <a:latin typeface="Arial"/>
                <a:cs typeface="Arial"/>
              </a:rPr>
              <a:t> e </a:t>
            </a:r>
            <a:r>
              <a:rPr lang="pt-PT" sz="1650" b="1" spc="40" dirty="0" err="1">
                <a:solidFill>
                  <a:srgbClr val="FFFFFF"/>
                </a:solidFill>
                <a:latin typeface="Arial"/>
                <a:cs typeface="Arial"/>
              </a:rPr>
              <a:t>multigrafos</a:t>
            </a:r>
            <a:r>
              <a:rPr lang="pt-PT" sz="1650" b="1" spc="40" dirty="0">
                <a:solidFill>
                  <a:srgbClr val="FFFFFF"/>
                </a:solidFill>
                <a:latin typeface="Arial"/>
                <a:cs typeface="Arial"/>
              </a:rPr>
              <a:t>;</a:t>
            </a:r>
          </a:p>
          <a:p>
            <a:pPr marL="298450" indent="-285750">
              <a:lnSpc>
                <a:spcPct val="15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40" dirty="0">
                <a:solidFill>
                  <a:srgbClr val="FFFFFF"/>
                </a:solidFill>
                <a:latin typeface="Arial"/>
                <a:cs typeface="Arial"/>
              </a:rPr>
              <a:t>Contém vários algoritmos conhecidos;</a:t>
            </a:r>
          </a:p>
          <a:p>
            <a:pPr marL="298450" indent="-285750">
              <a:lnSpc>
                <a:spcPct val="15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40" dirty="0">
                <a:solidFill>
                  <a:srgbClr val="FFFFFF"/>
                </a:solidFill>
                <a:latin typeface="Arial"/>
                <a:cs typeface="Arial"/>
              </a:rPr>
              <a:t>Geradores de grafos clássicos e aleatórios;</a:t>
            </a:r>
          </a:p>
          <a:p>
            <a:pPr marL="298450" indent="-285750">
              <a:lnSpc>
                <a:spcPct val="15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40" dirty="0">
                <a:solidFill>
                  <a:srgbClr val="FFFFFF"/>
                </a:solidFill>
                <a:latin typeface="Arial"/>
                <a:cs typeface="Arial"/>
              </a:rPr>
              <a:t>Liberdade no tipo dos vértices (texto, imagens…);</a:t>
            </a:r>
          </a:p>
          <a:p>
            <a:pPr marL="298450" indent="-285750">
              <a:lnSpc>
                <a:spcPct val="15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40" dirty="0">
                <a:solidFill>
                  <a:srgbClr val="FFFFFF"/>
                </a:solidFill>
                <a:latin typeface="Arial"/>
                <a:cs typeface="Arial"/>
              </a:rPr>
              <a:t>Múltipla informação contida nas arestas;</a:t>
            </a:r>
            <a:br>
              <a:rPr lang="en-US" sz="1600" dirty="0"/>
            </a:br>
            <a:endParaRPr lang="pt-PT" sz="1650" b="1" spc="4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22A85A9-250C-44DC-A55D-5E3CE7A0129D}"/>
              </a:ext>
            </a:extLst>
          </p:cNvPr>
          <p:cNvSpPr txBox="1"/>
          <p:nvPr/>
        </p:nvSpPr>
        <p:spPr>
          <a:xfrm>
            <a:off x="6705600" y="887969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FF0000"/>
                </a:solidFill>
              </a:rPr>
              <a:t>Adicionar imagem</a:t>
            </a:r>
          </a:p>
        </p:txBody>
      </p:sp>
    </p:spTree>
    <p:extLst>
      <p:ext uri="{BB962C8B-B14F-4D97-AF65-F5344CB8AC3E}">
        <p14:creationId xmlns:p14="http://schemas.microsoft.com/office/powerpoint/2010/main" val="769783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2">
            <a:extLst>
              <a:ext uri="{FF2B5EF4-FFF2-40B4-BE49-F238E27FC236}">
                <a16:creationId xmlns:a16="http://schemas.microsoft.com/office/drawing/2014/main" id="{3FB8BEF2-4FBF-456A-BB55-B3EE58FADD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3020" y="304800"/>
            <a:ext cx="2697957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/>
              <a:t>Funcionalidades</a:t>
            </a:r>
            <a:endParaRPr spc="-185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8DDA3C24-187C-496E-86EF-52662A0EAAD1}"/>
              </a:ext>
            </a:extLst>
          </p:cNvPr>
          <p:cNvSpPr/>
          <p:nvPr/>
        </p:nvSpPr>
        <p:spPr>
          <a:xfrm>
            <a:off x="3257290" y="1524000"/>
            <a:ext cx="2696817" cy="685800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96035ED-2CB9-4E2F-85E5-E1474F00001C}"/>
              </a:ext>
            </a:extLst>
          </p:cNvPr>
          <p:cNvSpPr txBox="1"/>
          <p:nvPr/>
        </p:nvSpPr>
        <p:spPr>
          <a:xfrm>
            <a:off x="3210908" y="1687973"/>
            <a:ext cx="2743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G.add_nodes_from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([2,3])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ECCA48A0-3C6B-4449-B894-751B7EE5E8D5}"/>
              </a:ext>
            </a:extLst>
          </p:cNvPr>
          <p:cNvSpPr/>
          <p:nvPr/>
        </p:nvSpPr>
        <p:spPr>
          <a:xfrm>
            <a:off x="6700110" y="1524000"/>
            <a:ext cx="1981200" cy="685800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82A8B05-50A9-4CFC-89BC-16EEFD620B73}"/>
              </a:ext>
            </a:extLst>
          </p:cNvPr>
          <p:cNvSpPr txBox="1"/>
          <p:nvPr/>
        </p:nvSpPr>
        <p:spPr>
          <a:xfrm>
            <a:off x="6700110" y="1676400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G.add_edge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(1,2)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AA1F9B06-CF28-47E5-A5E9-D77124087254}"/>
              </a:ext>
            </a:extLst>
          </p:cNvPr>
          <p:cNvSpPr/>
          <p:nvPr/>
        </p:nvSpPr>
        <p:spPr>
          <a:xfrm>
            <a:off x="685801" y="1524000"/>
            <a:ext cx="1752600" cy="685800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5081225-BA0C-4FD7-94C3-E36722EACB92}"/>
              </a:ext>
            </a:extLst>
          </p:cNvPr>
          <p:cNvSpPr txBox="1"/>
          <p:nvPr/>
        </p:nvSpPr>
        <p:spPr>
          <a:xfrm>
            <a:off x="762000" y="1687973"/>
            <a:ext cx="1646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G.add_node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573899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2">
            <a:extLst>
              <a:ext uri="{FF2B5EF4-FFF2-40B4-BE49-F238E27FC236}">
                <a16:creationId xmlns:a16="http://schemas.microsoft.com/office/drawing/2014/main" id="{3FB8BEF2-4FBF-456A-BB55-B3EE58FADD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3020" y="304800"/>
            <a:ext cx="2697957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/>
              <a:t>Funcionalidades</a:t>
            </a:r>
            <a:endParaRPr spc="-185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8DDA3C24-187C-496E-86EF-52662A0EAAD1}"/>
              </a:ext>
            </a:extLst>
          </p:cNvPr>
          <p:cNvSpPr/>
          <p:nvPr/>
        </p:nvSpPr>
        <p:spPr>
          <a:xfrm>
            <a:off x="4952999" y="1524000"/>
            <a:ext cx="3988673" cy="585736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AA1F9B06-CF28-47E5-A5E9-D77124087254}"/>
              </a:ext>
            </a:extLst>
          </p:cNvPr>
          <p:cNvSpPr/>
          <p:nvPr/>
        </p:nvSpPr>
        <p:spPr>
          <a:xfrm>
            <a:off x="658646" y="1474976"/>
            <a:ext cx="2971800" cy="685800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5081225-BA0C-4FD7-94C3-E36722EACB92}"/>
              </a:ext>
            </a:extLst>
          </p:cNvPr>
          <p:cNvSpPr txBox="1"/>
          <p:nvPr/>
        </p:nvSpPr>
        <p:spPr>
          <a:xfrm>
            <a:off x="782600" y="1648599"/>
            <a:ext cx="297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G1 =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nx.Peterson_graph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8827B96-B37C-4F6C-BDA4-4618F17CD3EE}"/>
              </a:ext>
            </a:extLst>
          </p:cNvPr>
          <p:cNvSpPr/>
          <p:nvPr/>
        </p:nvSpPr>
        <p:spPr>
          <a:xfrm>
            <a:off x="5054069" y="1671118"/>
            <a:ext cx="38876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G2 =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nx.erdos_renyi_graph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(10,0.4)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E42DD0BB-5BD8-47DA-ADF1-8E547B342108}"/>
              </a:ext>
            </a:extLst>
          </p:cNvPr>
          <p:cNvSpPr/>
          <p:nvPr/>
        </p:nvSpPr>
        <p:spPr>
          <a:xfrm>
            <a:off x="3462284" y="3657600"/>
            <a:ext cx="1884687" cy="585736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112E6DB-457C-4848-A072-E354F7F9A5A4}"/>
              </a:ext>
            </a:extLst>
          </p:cNvPr>
          <p:cNvSpPr/>
          <p:nvPr/>
        </p:nvSpPr>
        <p:spPr>
          <a:xfrm>
            <a:off x="3635285" y="3780183"/>
            <a:ext cx="15311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union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(G1,G2)</a:t>
            </a:r>
          </a:p>
        </p:txBody>
      </p:sp>
    </p:spTree>
    <p:extLst>
      <p:ext uri="{BB962C8B-B14F-4D97-AF65-F5344CB8AC3E}">
        <p14:creationId xmlns:p14="http://schemas.microsoft.com/office/powerpoint/2010/main" val="344384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2">
            <a:extLst>
              <a:ext uri="{FF2B5EF4-FFF2-40B4-BE49-F238E27FC236}">
                <a16:creationId xmlns:a16="http://schemas.microsoft.com/office/drawing/2014/main" id="{3FB8BEF2-4FBF-456A-BB55-B3EE58FADD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68810" y="231172"/>
            <a:ext cx="340638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/>
              <a:t>Exemplo de utilização</a:t>
            </a:r>
            <a:endParaRPr spc="-185" dirty="0"/>
          </a:p>
        </p:txBody>
      </p:sp>
    </p:spTree>
    <p:extLst>
      <p:ext uri="{BB962C8B-B14F-4D97-AF65-F5344CB8AC3E}">
        <p14:creationId xmlns:p14="http://schemas.microsoft.com/office/powerpoint/2010/main" val="2364574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>
            <a:extLst>
              <a:ext uri="{FF2B5EF4-FFF2-40B4-BE49-F238E27FC236}">
                <a16:creationId xmlns:a16="http://schemas.microsoft.com/office/drawing/2014/main" id="{05AAF6C0-D971-4C1B-B829-B8B4D0B5493A}"/>
              </a:ext>
            </a:extLst>
          </p:cNvPr>
          <p:cNvSpPr/>
          <p:nvPr/>
        </p:nvSpPr>
        <p:spPr>
          <a:xfrm>
            <a:off x="0" y="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3"/>
                </a:moveTo>
                <a:lnTo>
                  <a:pt x="9144000" y="6857993"/>
                </a:lnTo>
                <a:lnTo>
                  <a:pt x="9144000" y="0"/>
                </a:lnTo>
                <a:lnTo>
                  <a:pt x="0" y="0"/>
                </a:lnTo>
                <a:lnTo>
                  <a:pt x="0" y="6857993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24777"/>
            <a:ext cx="914400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35" dirty="0"/>
              <a:t>Demo</a:t>
            </a:r>
            <a:endParaRPr spc="-135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908BDC70-7C18-4922-ADB8-130022C17DF3}"/>
              </a:ext>
            </a:extLst>
          </p:cNvPr>
          <p:cNvSpPr/>
          <p:nvPr/>
        </p:nvSpPr>
        <p:spPr>
          <a:xfrm>
            <a:off x="323088" y="932296"/>
            <a:ext cx="8496300" cy="5747900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8336ACE-D0D5-489B-ACD7-457A46608889}"/>
              </a:ext>
            </a:extLst>
          </p:cNvPr>
          <p:cNvSpPr/>
          <p:nvPr/>
        </p:nvSpPr>
        <p:spPr>
          <a:xfrm>
            <a:off x="399288" y="834646"/>
            <a:ext cx="8858251" cy="585469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/>
            <a:r>
              <a:rPr lang="pt-PT" sz="1700" dirty="0" err="1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Bom dia, meu caro!</a:t>
            </a:r>
          </a:p>
          <a:p>
            <a:pPr marL="182563"/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Bots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Bom dia para ti também!</a:t>
            </a:r>
          </a:p>
          <a:p>
            <a:pPr marL="182563"/>
            <a:r>
              <a:rPr lang="pt-PT" sz="1700" dirty="0" err="1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Como vai a vida?</a:t>
            </a:r>
          </a:p>
          <a:p>
            <a:pPr marL="182563"/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Bots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Ótima, e a tua?</a:t>
            </a:r>
          </a:p>
          <a:p>
            <a:pPr marL="182563"/>
            <a:r>
              <a:rPr lang="pt-PT" sz="1700" dirty="0" err="1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Comigo tudo bem, obrigado.</a:t>
            </a:r>
            <a:r>
              <a:rPr lang="pt-PT" sz="1700" dirty="0">
                <a:solidFill>
                  <a:srgbClr val="FF33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pt-PT" sz="1700" u="sng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Como se diz bem em inglês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?</a:t>
            </a:r>
          </a:p>
          <a:p>
            <a:pPr marL="182563"/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Bots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De nada! "Bem" em inglês diz-se "</a:t>
            </a:r>
            <a:r>
              <a:rPr lang="pt-PT" sz="1700" dirty="0" err="1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well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". </a:t>
            </a:r>
          </a:p>
          <a:p>
            <a:pPr marL="182563"/>
            <a:r>
              <a:rPr lang="pt-PT" sz="1700" dirty="0" err="1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Que dia lindo...</a:t>
            </a:r>
          </a:p>
          <a:p>
            <a:pPr marL="182563"/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Bots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Não há dia sem tarde.</a:t>
            </a:r>
          </a:p>
          <a:p>
            <a:pPr marL="182563"/>
            <a:r>
              <a:rPr lang="pt-PT" sz="1700" dirty="0" err="1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ok</a:t>
            </a:r>
          </a:p>
          <a:p>
            <a:pPr marL="182563"/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Bots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Fala-me português!</a:t>
            </a:r>
          </a:p>
          <a:p>
            <a:pPr marL="182563"/>
            <a:r>
              <a:rPr lang="pt-PT" sz="1700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O meu livro preferido é A Arte de Insultar. </a:t>
            </a:r>
            <a:r>
              <a:rPr lang="pt-PT" sz="1700" u="sng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Conheces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?</a:t>
            </a:r>
          </a:p>
          <a:p>
            <a:pPr marL="182563"/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Bots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A Arte de Insultar é um livro escrito pelo filósofo Arthur Schopenhauer e foi publicado somente após sua morte em 1860.</a:t>
            </a:r>
          </a:p>
          <a:p>
            <a:pPr marL="182563"/>
            <a:r>
              <a:rPr lang="pt-PT" sz="1700" dirty="0" err="1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</a:t>
            </a:r>
            <a:r>
              <a:rPr lang="pt-PT" sz="1700" u="sng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Adoro ir à praia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.</a:t>
            </a:r>
          </a:p>
          <a:p>
            <a:pPr marL="182563"/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Bots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Deixando a frota, em nenhum porto ou praia.</a:t>
            </a:r>
          </a:p>
          <a:p>
            <a:pPr marL="182563"/>
            <a:r>
              <a:rPr lang="pt-PT" sz="1700" dirty="0" err="1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Isso é dos lusíadas, não é?</a:t>
            </a:r>
          </a:p>
          <a:p>
            <a:pPr marL="182563"/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Bots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Sim, este verso pertence aos Lusíadas.</a:t>
            </a:r>
          </a:p>
          <a:p>
            <a:pPr marL="182563"/>
            <a:r>
              <a:rPr lang="pt-PT" sz="1700" dirty="0" err="1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Adeus</a:t>
            </a:r>
          </a:p>
          <a:p>
            <a:pPr marL="182563"/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Bots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Até logo!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>
            <a:extLst>
              <a:ext uri="{FF2B5EF4-FFF2-40B4-BE49-F238E27FC236}">
                <a16:creationId xmlns:a16="http://schemas.microsoft.com/office/drawing/2014/main" id="{05AAF6C0-D971-4C1B-B829-B8B4D0B5493A}"/>
              </a:ext>
            </a:extLst>
          </p:cNvPr>
          <p:cNvSpPr/>
          <p:nvPr/>
        </p:nvSpPr>
        <p:spPr>
          <a:xfrm>
            <a:off x="0" y="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3"/>
                </a:moveTo>
                <a:lnTo>
                  <a:pt x="9144000" y="6857993"/>
                </a:lnTo>
                <a:lnTo>
                  <a:pt x="9144000" y="0"/>
                </a:lnTo>
                <a:lnTo>
                  <a:pt x="0" y="0"/>
                </a:lnTo>
                <a:lnTo>
                  <a:pt x="0" y="6857993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96205" y="186331"/>
            <a:ext cx="2705101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35" dirty="0"/>
              <a:t>Trabalho Futuro</a:t>
            </a:r>
            <a:endParaRPr spc="-135" dirty="0"/>
          </a:p>
        </p:txBody>
      </p:sp>
      <p:pic>
        <p:nvPicPr>
          <p:cNvPr id="2052" name="Picture 4" descr="Resultado de imagem para ponto interrogaÃ§ao png">
            <a:extLst>
              <a:ext uri="{FF2B5EF4-FFF2-40B4-BE49-F238E27FC236}">
                <a16:creationId xmlns:a16="http://schemas.microsoft.com/office/drawing/2014/main" id="{DF3841DC-8498-4036-87DF-9A0D93C12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368653"/>
            <a:ext cx="1819969" cy="181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m para trabalho futuro png">
            <a:extLst>
              <a:ext uri="{FF2B5EF4-FFF2-40B4-BE49-F238E27FC236}">
                <a16:creationId xmlns:a16="http://schemas.microsoft.com/office/drawing/2014/main" id="{7BACF2A3-A54A-444A-A532-AB064B3B4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9474" l="10000" r="90000">
                        <a14:foregroundMark x1="29035" y1="83947" x2="29035" y2="83947"/>
                        <a14:foregroundMark x1="28860" y1="85000" x2="28070" y2="94211"/>
                        <a14:foregroundMark x1="27544" y1="80658" x2="26842" y2="92895"/>
                        <a14:foregroundMark x1="27018" y1="95263" x2="26754" y2="99211"/>
                        <a14:foregroundMark x1="31228" y1="94474" x2="30351" y2="99474"/>
                        <a14:foregroundMark x1="30526" y1="79605" x2="30877" y2="98026"/>
                        <a14:backgroundMark x1="30175" y1="38026" x2="30175" y2="38026"/>
                        <a14:backgroundMark x1="38158" y1="41053" x2="38158" y2="41053"/>
                        <a14:backgroundMark x1="34211" y1="72763" x2="34649" y2="78026"/>
                        <a14:backgroundMark x1="33509" y1="65263" x2="34386" y2="69737"/>
                        <a14:backgroundMark x1="32018" y1="56447" x2="32018" y2="56447"/>
                        <a14:backgroundMark x1="32018" y1="56053" x2="32018" y2="56053"/>
                        <a14:backgroundMark x1="33333" y1="64079" x2="33333" y2="64079"/>
                        <a14:backgroundMark x1="33070" y1="62237" x2="33070" y2="62237"/>
                        <a14:backgroundMark x1="42632" y1="43421" x2="42632" y2="43421"/>
                        <a14:backgroundMark x1="42895" y1="43158" x2="42895" y2="43158"/>
                        <a14:backgroundMark x1="42105" y1="46974" x2="42105" y2="469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00" y="152400"/>
            <a:ext cx="4686301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878AF0DB-B655-457A-AB34-6DE2F0DD9317}"/>
              </a:ext>
            </a:extLst>
          </p:cNvPr>
          <p:cNvSpPr/>
          <p:nvPr/>
        </p:nvSpPr>
        <p:spPr>
          <a:xfrm>
            <a:off x="1295400" y="2057399"/>
            <a:ext cx="6743699" cy="3261479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65CFF42-7D2E-4CD5-BF8A-19AEEE23089F}"/>
              </a:ext>
            </a:extLst>
          </p:cNvPr>
          <p:cNvSpPr txBox="1"/>
          <p:nvPr/>
        </p:nvSpPr>
        <p:spPr>
          <a:xfrm>
            <a:off x="1447800" y="2250281"/>
            <a:ext cx="63917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Permitir geração dos </a:t>
            </a:r>
            <a:r>
              <a:rPr lang="pt-PT" i="1" dirty="0" err="1">
                <a:latin typeface="Arial" panose="020B0604020202020204" pitchFamily="34" charset="0"/>
                <a:cs typeface="Arial" panose="020B0604020202020204" pitchFamily="34" charset="0"/>
              </a:rPr>
              <a:t>bots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através da DSL possibilitando a especificação da categoria dos mesmos, prioridade,  agregação,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Aprendizagem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Criação de perfis de utilizador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Aprender através dos diálogos (utilizador, filmes,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Guardar estados para dar melhor seguimento à conversa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60" name="Picture 12" descr="Resultado de imagem para bot png">
            <a:extLst>
              <a:ext uri="{FF2B5EF4-FFF2-40B4-BE49-F238E27FC236}">
                <a16:creationId xmlns:a16="http://schemas.microsoft.com/office/drawing/2014/main" id="{790224CB-C97F-4DAB-8626-1491B3C90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885" y="4350172"/>
            <a:ext cx="1974428" cy="197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390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1524</TotalTime>
  <Words>360</Words>
  <Application>Microsoft Office PowerPoint</Application>
  <PresentationFormat>Apresentação no Ecrã (4:3)</PresentationFormat>
  <Paragraphs>66</Paragraphs>
  <Slides>8</Slides>
  <Notes>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4" baseType="lpstr">
      <vt:lpstr>Arial</vt:lpstr>
      <vt:lpstr>Calibri</vt:lpstr>
      <vt:lpstr>Consolas</vt:lpstr>
      <vt:lpstr>Segoe UI</vt:lpstr>
      <vt:lpstr>Wingdings</vt:lpstr>
      <vt:lpstr>Office Theme</vt:lpstr>
      <vt:lpstr>Universidade do  Minho Scripting no Processamento de Linguagem Natural</vt:lpstr>
      <vt:lpstr>Estrutura</vt:lpstr>
      <vt:lpstr>Descrição da Ferramenta</vt:lpstr>
      <vt:lpstr>Funcionalidades</vt:lpstr>
      <vt:lpstr>Funcionalidades</vt:lpstr>
      <vt:lpstr>Exemplo de utilização</vt:lpstr>
      <vt:lpstr>Demo</vt:lpstr>
      <vt:lpstr>Trabalho Futuro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Universidade do Minho Gramáticas na Compreensão de Software</dc:title>
  <dc:creator>Diana Barbosa</dc:creator>
  <cp:lastModifiedBy>Raul Boas</cp:lastModifiedBy>
  <cp:revision>140</cp:revision>
  <dcterms:created xsi:type="dcterms:W3CDTF">2019-01-12T14:07:05Z</dcterms:created>
  <dcterms:modified xsi:type="dcterms:W3CDTF">2019-04-23T17:29:26Z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2019-01-12T00:00:00Z</vt:filetime>
  </property>
</Properties>
</file>