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34" r:id="rId3"/>
    <p:sldId id="296" r:id="rId4"/>
    <p:sldId id="266" r:id="rId5"/>
    <p:sldId id="301" r:id="rId6"/>
    <p:sldId id="303" r:id="rId7"/>
    <p:sldId id="304" r:id="rId8"/>
    <p:sldId id="308" r:id="rId9"/>
    <p:sldId id="307" r:id="rId10"/>
    <p:sldId id="312" r:id="rId11"/>
    <p:sldId id="314" r:id="rId12"/>
    <p:sldId id="316" r:id="rId13"/>
    <p:sldId id="317" r:id="rId14"/>
    <p:sldId id="320" r:id="rId15"/>
    <p:sldId id="327" r:id="rId16"/>
    <p:sldId id="319" r:id="rId17"/>
    <p:sldId id="298" r:id="rId18"/>
    <p:sldId id="324" r:id="rId19"/>
    <p:sldId id="328" r:id="rId20"/>
    <p:sldId id="329" r:id="rId21"/>
    <p:sldId id="330" r:id="rId22"/>
    <p:sldId id="295" r:id="rId23"/>
    <p:sldId id="332" r:id="rId24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8ED4"/>
    <a:srgbClr val="7F7F7F"/>
    <a:srgbClr val="DDDDDD"/>
    <a:srgbClr val="C00000"/>
    <a:srgbClr val="254061"/>
    <a:srgbClr val="C52727"/>
    <a:srgbClr val="4A7EBB"/>
    <a:srgbClr val="00B050"/>
    <a:srgbClr val="C85C57"/>
    <a:srgbClr val="61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78637" autoAdjust="0"/>
  </p:normalViewPr>
  <p:slideViewPr>
    <p:cSldViewPr>
      <p:cViewPr varScale="1">
        <p:scale>
          <a:sx n="89" d="100"/>
          <a:sy n="89" d="100"/>
        </p:scale>
        <p:origin x="258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28/05/2019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r>
              <a:rPr lang="pt-PT" b="1" u="sng" dirty="0"/>
              <a:t>Bom dia!!!</a:t>
            </a:r>
          </a:p>
          <a:p>
            <a:r>
              <a:rPr lang="pt-PT" dirty="0"/>
              <a:t>Eu sou o Francisco, Raul, Diana e vamos começar a nossa segunda apresentação do </a:t>
            </a:r>
            <a:r>
              <a:rPr lang="pt-PT" u="sng" dirty="0"/>
              <a:t>projeto de Laboratórios de Engenharia Informática</a:t>
            </a:r>
            <a:r>
              <a:rPr lang="pt-PT" dirty="0"/>
              <a:t>.</a:t>
            </a:r>
          </a:p>
          <a:p>
            <a:r>
              <a:rPr lang="pt-PT" dirty="0"/>
              <a:t>O tema do projeto é uma </a:t>
            </a:r>
            <a:r>
              <a:rPr lang="pt-PT" b="1" u="sng" dirty="0"/>
              <a:t>“DSL para geração de </a:t>
            </a:r>
            <a:r>
              <a:rPr lang="pt-PT" b="1" u="sng" dirty="0" err="1"/>
              <a:t>ChatBots</a:t>
            </a:r>
            <a:r>
              <a:rPr lang="pt-PT" b="1" u="sng" dirty="0"/>
              <a:t>”,</a:t>
            </a:r>
            <a:r>
              <a:rPr lang="pt-PT" b="0" u="none" dirty="0"/>
              <a:t> </a:t>
            </a:r>
            <a:r>
              <a:rPr lang="pt-PT" b="0" u="sng" dirty="0"/>
              <a:t>orientado </a:t>
            </a:r>
            <a:r>
              <a:rPr lang="pt-PT" b="0" u="none" dirty="0"/>
              <a:t>pelos professores </a:t>
            </a:r>
            <a:r>
              <a:rPr lang="pt-PT" b="0" u="sng" dirty="0"/>
              <a:t>José João e Pedro Henriques</a:t>
            </a:r>
            <a:endParaRPr lang="pt-PT" b="1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819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5960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8257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0777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9238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6986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1229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7562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699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7099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pPr algn="l"/>
            <a:r>
              <a:rPr lang="pt-PT" dirty="0"/>
              <a:t>Portanto nesta segunda apresentação, relembro que o nosso </a:t>
            </a:r>
            <a:r>
              <a:rPr lang="pt-PT" b="1" dirty="0"/>
              <a:t>objetivo</a:t>
            </a:r>
            <a:r>
              <a:rPr lang="pt-PT" b="0" dirty="0"/>
              <a:t> é:</a:t>
            </a:r>
          </a:p>
          <a:p>
            <a:pPr algn="l"/>
            <a:r>
              <a:rPr lang="pt-PT" b="0" dirty="0"/>
              <a:t>-criação de uma </a:t>
            </a:r>
            <a:r>
              <a:rPr lang="pt-PT" b="1" u="none" dirty="0"/>
              <a:t>DSL </a:t>
            </a:r>
            <a:r>
              <a:rPr lang="pt-PT" b="0" u="none" dirty="0"/>
              <a:t>para a </a:t>
            </a:r>
            <a:r>
              <a:rPr lang="pt-PT" b="1" u="none" dirty="0"/>
              <a:t>geração automática de </a:t>
            </a:r>
            <a:r>
              <a:rPr lang="pt-PT" b="1" u="none" dirty="0" err="1"/>
              <a:t>bots</a:t>
            </a:r>
            <a:endParaRPr lang="pt-PT" b="1" u="none" dirty="0"/>
          </a:p>
          <a:p>
            <a:pPr algn="l"/>
            <a:r>
              <a:rPr lang="pt-PT" b="0" u="none" dirty="0"/>
              <a:t>-&gt; juntamos a especificação (DSL) e fontes de informação (</a:t>
            </a:r>
            <a:r>
              <a:rPr lang="pt-PT" b="0" u="none" dirty="0" err="1"/>
              <a:t>datasets</a:t>
            </a:r>
            <a:r>
              <a:rPr lang="pt-PT" b="0" u="none" dirty="0"/>
              <a:t>) para gerar os </a:t>
            </a:r>
            <a:r>
              <a:rPr lang="pt-PT" b="0" u="none" dirty="0" err="1"/>
              <a:t>bots</a:t>
            </a:r>
            <a:endParaRPr lang="pt-PT" b="0" u="none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5037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8504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6916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4473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u="none"/>
              <a:t>DIANA</a:t>
            </a:r>
            <a:endParaRPr lang="pt-PT" b="0" u="none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74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r>
              <a:rPr lang="pt-PT" dirty="0"/>
              <a:t>Aqui temos uma amostra da nossa </a:t>
            </a:r>
            <a:r>
              <a:rPr lang="pt-PT" b="1" dirty="0"/>
              <a:t>DSL.</a:t>
            </a:r>
          </a:p>
          <a:p>
            <a:r>
              <a:rPr lang="pt-PT" b="0" dirty="0"/>
              <a:t>DSL esta dividida em 3partes: </a:t>
            </a:r>
            <a:r>
              <a:rPr lang="pt-PT" b="1" i="0" u="sng" dirty="0"/>
              <a:t>CREATE, STATES, JOIN</a:t>
            </a:r>
          </a:p>
          <a:p>
            <a:r>
              <a:rPr lang="pt-PT" b="0" i="0" u="none" dirty="0"/>
              <a:t>-</a:t>
            </a:r>
            <a:r>
              <a:rPr lang="pt-PT" b="0" i="0" u="sng" dirty="0"/>
              <a:t>CREATE</a:t>
            </a:r>
            <a:r>
              <a:rPr lang="pt-PT" b="0" i="0" u="none" dirty="0"/>
              <a:t> permite definir </a:t>
            </a:r>
            <a:r>
              <a:rPr lang="pt-PT" b="1" i="0" u="none" dirty="0" err="1"/>
              <a:t>bots</a:t>
            </a:r>
            <a:r>
              <a:rPr lang="pt-PT" b="1" i="0" u="none" dirty="0"/>
              <a:t> individuais</a:t>
            </a:r>
            <a:r>
              <a:rPr lang="pt-PT" b="0" i="0" u="none" dirty="0"/>
              <a:t>. CREATE &lt;</a:t>
            </a:r>
            <a:r>
              <a:rPr lang="pt-PT" b="0" i="0" u="none" dirty="0" err="1"/>
              <a:t>bot_nosso</a:t>
            </a:r>
            <a:r>
              <a:rPr lang="pt-PT" b="0" i="0" u="none" dirty="0"/>
              <a:t>&gt; FROM &lt;dataset.info&gt; WITH &lt;</a:t>
            </a:r>
            <a:r>
              <a:rPr lang="pt-PT" b="0" i="0" u="none" dirty="0" err="1"/>
              <a:t>schema.json</a:t>
            </a:r>
            <a:r>
              <a:rPr lang="pt-PT" b="0" i="0" u="none" dirty="0"/>
              <a:t>&gt;</a:t>
            </a:r>
          </a:p>
          <a:p>
            <a:r>
              <a:rPr lang="pt-PT" b="0" i="0" u="none" dirty="0"/>
              <a:t>-</a:t>
            </a:r>
            <a:r>
              <a:rPr lang="pt-PT" b="0" i="0" u="sng" dirty="0"/>
              <a:t>STATES</a:t>
            </a:r>
            <a:r>
              <a:rPr lang="pt-PT" b="0" i="0" u="none" dirty="0"/>
              <a:t> é onde definimos os </a:t>
            </a:r>
            <a:r>
              <a:rPr lang="pt-PT" b="1" i="0" u="none" dirty="0"/>
              <a:t>estados do </a:t>
            </a:r>
            <a:r>
              <a:rPr lang="pt-PT" b="1" i="0" u="none" dirty="0" err="1"/>
              <a:t>bot</a:t>
            </a:r>
            <a:r>
              <a:rPr lang="pt-PT" b="0" i="0" u="none" dirty="0"/>
              <a:t>, que servem para alterar um pouco as reações do </a:t>
            </a:r>
            <a:r>
              <a:rPr lang="pt-PT" b="0" i="0" u="none" dirty="0" err="1"/>
              <a:t>bot</a:t>
            </a:r>
            <a:r>
              <a:rPr lang="pt-PT" b="0" i="0" u="none" dirty="0"/>
              <a:t>, em tempo real de dialogo.</a:t>
            </a:r>
          </a:p>
          <a:p>
            <a:r>
              <a:rPr lang="pt-PT" b="0" i="0" u="none" dirty="0"/>
              <a:t>-</a:t>
            </a:r>
            <a:r>
              <a:rPr lang="pt-PT" b="0" i="0" u="sng" dirty="0"/>
              <a:t>JOIN</a:t>
            </a:r>
            <a:r>
              <a:rPr lang="pt-PT" b="0" i="0" u="none" dirty="0"/>
              <a:t> é onde </a:t>
            </a:r>
            <a:r>
              <a:rPr lang="pt-PT" b="1" i="0" u="none" dirty="0"/>
              <a:t>definimos os </a:t>
            </a:r>
            <a:r>
              <a:rPr lang="pt-PT" b="1" i="0" u="none" dirty="0" err="1"/>
              <a:t>bots</a:t>
            </a:r>
            <a:r>
              <a:rPr lang="pt-PT" b="1" i="0" u="none" dirty="0"/>
              <a:t> </a:t>
            </a:r>
            <a:r>
              <a:rPr lang="pt-PT" b="0" i="0" u="none" dirty="0"/>
              <a:t>a usar e a sua </a:t>
            </a:r>
            <a:r>
              <a:rPr lang="pt-PT" b="1" i="0" u="none" dirty="0"/>
              <a:t>prioridade</a:t>
            </a:r>
            <a:r>
              <a:rPr lang="pt-PT" b="0" i="0" u="none" dirty="0"/>
              <a:t>.</a:t>
            </a:r>
            <a:endParaRPr lang="pt-PT" b="0" i="0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113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r>
              <a:rPr lang="pt-PT" dirty="0"/>
              <a:t>Portanto aqui temos um </a:t>
            </a:r>
            <a:r>
              <a:rPr lang="pt-PT" b="1" dirty="0"/>
              <a:t>excerto de uma conversa</a:t>
            </a:r>
            <a:r>
              <a:rPr lang="pt-PT" b="0" dirty="0"/>
              <a:t> entre o nosso </a:t>
            </a:r>
            <a:r>
              <a:rPr lang="pt-PT" b="0" dirty="0" err="1"/>
              <a:t>bot</a:t>
            </a:r>
            <a:r>
              <a:rPr lang="pt-PT" b="0" dirty="0"/>
              <a:t> e um utilizador, num </a:t>
            </a:r>
            <a:r>
              <a:rPr lang="pt-PT" b="1" i="0" u="sng" dirty="0"/>
              <a:t>contexto da SEI</a:t>
            </a:r>
          </a:p>
          <a:p>
            <a:r>
              <a:rPr lang="pt-PT" b="0" i="0" dirty="0"/>
              <a:t>-Saudação</a:t>
            </a:r>
          </a:p>
          <a:p>
            <a:r>
              <a:rPr lang="pt-PT" b="0" i="0" dirty="0"/>
              <a:t>-Quando + começa SEI -&gt; segundo semestre </a:t>
            </a:r>
            <a:r>
              <a:rPr lang="pt-PT" b="1" i="0" dirty="0"/>
              <a:t>[FAQ]</a:t>
            </a:r>
          </a:p>
          <a:p>
            <a:r>
              <a:rPr lang="pt-PT" b="0" i="0" dirty="0"/>
              <a:t>-Onde + SEI -&gt; Campus de Gualtar </a:t>
            </a:r>
            <a:r>
              <a:rPr lang="pt-PT" b="1" i="0" dirty="0"/>
              <a:t>[FAQ]</a:t>
            </a:r>
          </a:p>
          <a:p>
            <a:r>
              <a:rPr lang="pt-PT" b="0" i="0" dirty="0"/>
              <a:t>-Quando + sessão de abertura -&gt; RAUL GO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4834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9616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784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1323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9297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339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187761" y="5486015"/>
            <a:ext cx="274320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1945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em Engenharia Informática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sp>
        <p:nvSpPr>
          <p:cNvPr id="16" name="object 6">
            <a:extLst>
              <a:ext uri="{FF2B5EF4-FFF2-40B4-BE49-F238E27FC236}">
                <a16:creationId xmlns:a16="http://schemas.microsoft.com/office/drawing/2014/main" id="{55768048-FC68-4E4D-8D20-2FA55FDC5EF5}"/>
              </a:ext>
            </a:extLst>
          </p:cNvPr>
          <p:cNvSpPr txBox="1"/>
          <p:nvPr/>
        </p:nvSpPr>
        <p:spPr>
          <a:xfrm>
            <a:off x="523875" y="5486400"/>
            <a:ext cx="2743200" cy="1043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b="1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Orientadores</a:t>
            </a: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João Almeida</a:t>
            </a:r>
          </a:p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Pedro Rangel Henriques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DB48BAB-F75E-4B06-A739-EBEE10B66A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839379" y="2038227"/>
            <a:ext cx="2257640" cy="21848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6854C568-CD2A-48AC-A19F-750C715E00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AF59217-8A0D-4426-A6B9-35BF05ECF319}"/>
              </a:ext>
            </a:extLst>
          </p:cNvPr>
          <p:cNvSpPr/>
          <p:nvPr/>
        </p:nvSpPr>
        <p:spPr>
          <a:xfrm>
            <a:off x="1305024" y="4833084"/>
            <a:ext cx="2211415" cy="10772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Quem → Pessoal </a:t>
            </a:r>
          </a:p>
          <a:p>
            <a:pPr algn="just"/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Quando → Temporal</a:t>
            </a:r>
            <a:r>
              <a:rPr lang="pt-PT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Onde → Local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Quantos → Numeral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0D9124D-B34B-4D8E-849B-2CEBCF190252}"/>
              </a:ext>
            </a:extLst>
          </p:cNvPr>
          <p:cNvSpPr/>
          <p:nvPr/>
        </p:nvSpPr>
        <p:spPr>
          <a:xfrm>
            <a:off x="1304572" y="443607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Questão -&gt; Tipo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6F986F0-7E16-4739-B304-64908C1FFA54}"/>
              </a:ext>
            </a:extLst>
          </p:cNvPr>
          <p:cNvSpPr/>
          <p:nvPr/>
        </p:nvSpPr>
        <p:spPr>
          <a:xfrm>
            <a:off x="1222347" y="4404435"/>
            <a:ext cx="2211415" cy="438119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0660804-E784-4D74-8AB5-0BA3C72C1E84}"/>
              </a:ext>
            </a:extLst>
          </p:cNvPr>
          <p:cNvSpPr/>
          <p:nvPr/>
        </p:nvSpPr>
        <p:spPr>
          <a:xfrm>
            <a:off x="1222347" y="4841286"/>
            <a:ext cx="2211415" cy="1077218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37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5272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</a:t>
            </a:r>
            <a:r>
              <a:rPr lang="pt-PT" sz="2800" dirty="0">
                <a:solidFill>
                  <a:srgbClr val="C5272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sessão de abertura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27331D7-D155-485C-BF8E-E852ED1FAF72}"/>
              </a:ext>
            </a:extLst>
          </p:cNvPr>
          <p:cNvSpPr/>
          <p:nvPr/>
        </p:nvSpPr>
        <p:spPr>
          <a:xfrm>
            <a:off x="6237165" y="4961244"/>
            <a:ext cx="1373214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Descrição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Oradores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Requisitos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EFDBA69-EB38-4D1A-9E9F-D9CABC66FF15}"/>
              </a:ext>
            </a:extLst>
          </p:cNvPr>
          <p:cNvSpPr/>
          <p:nvPr/>
        </p:nvSpPr>
        <p:spPr>
          <a:xfrm>
            <a:off x="3682849" y="4961244"/>
            <a:ext cx="1373214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pt-PT" sz="1600" dirty="0">
                <a:solidFill>
                  <a:srgbClr val="C52727"/>
                </a:solidFill>
                <a:latin typeface="Consolas" panose="020B0609020204030204" pitchFamily="49" charset="0"/>
              </a:rPr>
              <a:t>Atividade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Tipo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Local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E974A14-33B7-4266-A5FC-3AADAC5C5C0E}"/>
              </a:ext>
            </a:extLst>
          </p:cNvPr>
          <p:cNvSpPr/>
          <p:nvPr/>
        </p:nvSpPr>
        <p:spPr>
          <a:xfrm>
            <a:off x="5132263" y="4976639"/>
            <a:ext cx="990600" cy="83099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Dia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Início</a:t>
            </a:r>
          </a:p>
          <a:p>
            <a:pPr algn="ctr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Fim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C190B6-581F-4A99-B98F-41A6A0969016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3E81145-A781-40D9-8EBB-3217935445FC}"/>
              </a:ext>
            </a:extLst>
          </p:cNvPr>
          <p:cNvSpPr txBox="1"/>
          <p:nvPr/>
        </p:nvSpPr>
        <p:spPr>
          <a:xfrm>
            <a:off x="4322638" y="3872496"/>
            <a:ext cx="1466850" cy="335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56C6DBED-E3B0-4591-AFF6-E6C0A0B1EF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2B386A4-D51C-43EC-800B-770BF48370F2}"/>
              </a:ext>
            </a:extLst>
          </p:cNvPr>
          <p:cNvSpPr/>
          <p:nvPr/>
        </p:nvSpPr>
        <p:spPr>
          <a:xfrm>
            <a:off x="3668084" y="4842370"/>
            <a:ext cx="3919910" cy="1067931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EF59636-AFFE-4D65-AA3D-B1F2E86DC2EA}"/>
              </a:ext>
            </a:extLst>
          </p:cNvPr>
          <p:cNvSpPr/>
          <p:nvPr/>
        </p:nvSpPr>
        <p:spPr>
          <a:xfrm>
            <a:off x="3667608" y="4400952"/>
            <a:ext cx="3919910" cy="440334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EA20FC7-7A22-403F-9AA6-549E3FEE5ECF}"/>
              </a:ext>
            </a:extLst>
          </p:cNvPr>
          <p:cNvSpPr/>
          <p:nvPr/>
        </p:nvSpPr>
        <p:spPr>
          <a:xfrm>
            <a:off x="4646866" y="4445765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Colunas do CSV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BB00301-B9F9-41F1-A959-6A927815371F}"/>
              </a:ext>
            </a:extLst>
          </p:cNvPr>
          <p:cNvSpPr/>
          <p:nvPr/>
        </p:nvSpPr>
        <p:spPr>
          <a:xfrm>
            <a:off x="1305024" y="4833084"/>
            <a:ext cx="2211415" cy="10772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Quem → Pessoal </a:t>
            </a:r>
          </a:p>
          <a:p>
            <a:pPr algn="just"/>
            <a:r>
              <a:rPr lang="pt-PT" sz="1600" dirty="0">
                <a:solidFill>
                  <a:srgbClr val="C52727"/>
                </a:solidFill>
                <a:latin typeface="Consolas" panose="020B0609020204030204" pitchFamily="49" charset="0"/>
              </a:rPr>
              <a:t>Quando → Temporal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Onde → Local </a:t>
            </a:r>
          </a:p>
          <a:p>
            <a:pPr algn="just"/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Quantos → Numeral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886C18A-92FB-4268-BB11-760FE3D8AB6A}"/>
              </a:ext>
            </a:extLst>
          </p:cNvPr>
          <p:cNvSpPr/>
          <p:nvPr/>
        </p:nvSpPr>
        <p:spPr>
          <a:xfrm>
            <a:off x="1304572" y="443607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Questão -&gt; Tipo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778B098-28D2-45E6-AEC1-F960B094A8D4}"/>
              </a:ext>
            </a:extLst>
          </p:cNvPr>
          <p:cNvSpPr/>
          <p:nvPr/>
        </p:nvSpPr>
        <p:spPr>
          <a:xfrm>
            <a:off x="1222347" y="4404435"/>
            <a:ext cx="2211415" cy="438119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BC7063C-95D8-4B45-92D6-1120FE07C61E}"/>
              </a:ext>
            </a:extLst>
          </p:cNvPr>
          <p:cNvSpPr/>
          <p:nvPr/>
        </p:nvSpPr>
        <p:spPr>
          <a:xfrm>
            <a:off x="1222347" y="4841286"/>
            <a:ext cx="2211415" cy="1077218"/>
          </a:xfrm>
          <a:prstGeom prst="rect">
            <a:avLst/>
          </a:prstGeom>
          <a:noFill/>
          <a:ln w="19050">
            <a:solidFill>
              <a:srgbClr val="4A7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2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81CCFE31-5CA7-422D-AA31-1819C18564F0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sessão de abertura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BD22D2A5-6617-4674-A6A8-BF6C2CCC2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35BDD2C-9BBC-4CD9-AE13-6EA0357700D2}"/>
              </a:ext>
            </a:extLst>
          </p:cNvPr>
          <p:cNvSpPr txBox="1"/>
          <p:nvPr/>
        </p:nvSpPr>
        <p:spPr>
          <a:xfrm>
            <a:off x="4322638" y="3872496"/>
            <a:ext cx="1466850" cy="335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654E067-7784-46F9-93A0-6F9A4833FBCD}"/>
              </a:ext>
            </a:extLst>
          </p:cNvPr>
          <p:cNvGrpSpPr/>
          <p:nvPr/>
        </p:nvGrpSpPr>
        <p:grpSpPr>
          <a:xfrm>
            <a:off x="1461575" y="4404435"/>
            <a:ext cx="6483351" cy="1178023"/>
            <a:chOff x="984250" y="2250977"/>
            <a:chExt cx="6483351" cy="1178023"/>
          </a:xfrm>
        </p:grpSpPr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76C43611-678D-461A-ADAD-405B183DD4CF}"/>
                </a:ext>
              </a:extLst>
            </p:cNvPr>
            <p:cNvSpPr/>
            <p:nvPr/>
          </p:nvSpPr>
          <p:spPr>
            <a:xfrm>
              <a:off x="984251" y="2250977"/>
              <a:ext cx="6483350" cy="430179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917FE63B-3EC1-4238-8407-C5F4D873B0FD}"/>
                </a:ext>
              </a:extLst>
            </p:cNvPr>
            <p:cNvSpPr/>
            <p:nvPr/>
          </p:nvSpPr>
          <p:spPr>
            <a:xfrm>
              <a:off x="984250" y="2681157"/>
              <a:ext cx="6483350" cy="747843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9650E53F-3B3A-4656-A96C-94A56B986F81}"/>
                </a:ext>
              </a:extLst>
            </p:cNvPr>
            <p:cNvSpPr/>
            <p:nvPr/>
          </p:nvSpPr>
          <p:spPr>
            <a:xfrm>
              <a:off x="998505" y="231217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Atividade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93308A3C-D4F1-4269-A944-66F36221EB1F}"/>
                </a:ext>
              </a:extLst>
            </p:cNvPr>
            <p:cNvSpPr/>
            <p:nvPr/>
          </p:nvSpPr>
          <p:spPr>
            <a:xfrm>
              <a:off x="2309818" y="2312176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</a:t>
              </a:r>
              <a:endParaRPr lang="pt-PT" dirty="0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94B8E4CB-2043-4288-B51F-7D0BCD7ECF1F}"/>
                </a:ext>
              </a:extLst>
            </p:cNvPr>
            <p:cNvSpPr/>
            <p:nvPr/>
          </p:nvSpPr>
          <p:spPr>
            <a:xfrm>
              <a:off x="3316802" y="2312175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Local</a:t>
              </a:r>
              <a:endParaRPr lang="pt-PT" dirty="0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BF3EE7A1-7084-4F41-B008-D34CB06213CD}"/>
                </a:ext>
              </a:extLst>
            </p:cNvPr>
            <p:cNvSpPr/>
            <p:nvPr/>
          </p:nvSpPr>
          <p:spPr>
            <a:xfrm>
              <a:off x="4482988" y="2312174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Dia</a:t>
              </a: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BF7FCA58-CF66-4F73-AD39-E2B32FE127B7}"/>
                </a:ext>
              </a:extLst>
            </p:cNvPr>
            <p:cNvSpPr/>
            <p:nvPr/>
          </p:nvSpPr>
          <p:spPr>
            <a:xfrm>
              <a:off x="5428627" y="2312173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Inicio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FF921907-4CCE-40B1-862A-5CC413285C03}"/>
                </a:ext>
              </a:extLst>
            </p:cNvPr>
            <p:cNvSpPr/>
            <p:nvPr/>
          </p:nvSpPr>
          <p:spPr>
            <a:xfrm>
              <a:off x="6656801" y="231217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Fim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cxnSp>
          <p:nvCxnSpPr>
            <p:cNvPr id="64" name="Conexão reta 63">
              <a:extLst>
                <a:ext uri="{FF2B5EF4-FFF2-40B4-BE49-F238E27FC236}">
                  <a16:creationId xmlns:a16="http://schemas.microsoft.com/office/drawing/2014/main" id="{485C5E55-7AED-4257-8E82-01E15ED8D54D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xão reta 64">
              <a:extLst>
                <a:ext uri="{FF2B5EF4-FFF2-40B4-BE49-F238E27FC236}">
                  <a16:creationId xmlns:a16="http://schemas.microsoft.com/office/drawing/2014/main" id="{84AE9D3C-8C83-4C78-9617-95A2EE139B9E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xão reta 65">
              <a:extLst>
                <a:ext uri="{FF2B5EF4-FFF2-40B4-BE49-F238E27FC236}">
                  <a16:creationId xmlns:a16="http://schemas.microsoft.com/office/drawing/2014/main" id="{293C646D-8F14-45CF-95DC-5C8E39FD7898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xão reta 66">
              <a:extLst>
                <a:ext uri="{FF2B5EF4-FFF2-40B4-BE49-F238E27FC236}">
                  <a16:creationId xmlns:a16="http://schemas.microsoft.com/office/drawing/2014/main" id="{2406ECAF-4ABE-477B-BC59-1076FF96938C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xão reta 67">
              <a:extLst>
                <a:ext uri="{FF2B5EF4-FFF2-40B4-BE49-F238E27FC236}">
                  <a16:creationId xmlns:a16="http://schemas.microsoft.com/office/drawing/2014/main" id="{12168EA6-2A8C-40B9-A87B-BAEF38B5CC04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0E48707A-23AE-4CBC-A6A2-3B0E9EA33C66}"/>
                </a:ext>
              </a:extLst>
            </p:cNvPr>
            <p:cNvSpPr/>
            <p:nvPr/>
          </p:nvSpPr>
          <p:spPr>
            <a:xfrm>
              <a:off x="1104896" y="2801161"/>
              <a:ext cx="905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Sessão de abertura</a:t>
              </a:r>
            </a:p>
          </p:txBody>
        </p:sp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2C35651B-4180-4619-BF78-3054868FE28A}"/>
                </a:ext>
              </a:extLst>
            </p:cNvPr>
            <p:cNvSpPr/>
            <p:nvPr/>
          </p:nvSpPr>
          <p:spPr>
            <a:xfrm>
              <a:off x="2275430" y="2885799"/>
              <a:ext cx="6463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Social</a:t>
              </a:r>
              <a:endParaRPr lang="pt-PT" sz="1100" dirty="0"/>
            </a:p>
          </p:txBody>
        </p:sp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8823A403-966B-40E8-9B73-0C91D58EBE6A}"/>
                </a:ext>
              </a:extLst>
            </p:cNvPr>
            <p:cNvSpPr/>
            <p:nvPr/>
          </p:nvSpPr>
          <p:spPr>
            <a:xfrm>
              <a:off x="3277641" y="2916578"/>
              <a:ext cx="6944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CP2-B1</a:t>
              </a:r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1DEB3904-111E-4EAC-9005-7E9A0E8A809D}"/>
                </a:ext>
              </a:extLst>
            </p:cNvPr>
            <p:cNvSpPr/>
            <p:nvPr/>
          </p:nvSpPr>
          <p:spPr>
            <a:xfrm>
              <a:off x="4123311" y="2828069"/>
              <a:ext cx="12191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4 de fev. segunda-feira</a:t>
              </a: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9BDF1443-55A6-4CF7-A75B-F474336CD8BB}"/>
                </a:ext>
              </a:extLst>
            </p:cNvPr>
            <p:cNvSpPr/>
            <p:nvPr/>
          </p:nvSpPr>
          <p:spPr>
            <a:xfrm>
              <a:off x="5513889" y="2885799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10:00</a:t>
              </a: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CF86BB53-07DE-4C15-8200-C58059B891DF}"/>
                </a:ext>
              </a:extLst>
            </p:cNvPr>
            <p:cNvSpPr/>
            <p:nvPr/>
          </p:nvSpPr>
          <p:spPr>
            <a:xfrm>
              <a:off x="6637751" y="2882348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10:30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22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Quando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5B04F0-0439-4BF4-802D-1577B5CFC04B}"/>
              </a:ext>
            </a:extLst>
          </p:cNvPr>
          <p:cNvSpPr txBox="1"/>
          <p:nvPr/>
        </p:nvSpPr>
        <p:spPr>
          <a:xfrm>
            <a:off x="1461575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AF1E2665-79ED-479E-B8F3-175EDDDECA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327D3F7-800A-45E2-A166-EB482A677703}"/>
              </a:ext>
            </a:extLst>
          </p:cNvPr>
          <p:cNvGrpSpPr/>
          <p:nvPr/>
        </p:nvGrpSpPr>
        <p:grpSpPr>
          <a:xfrm>
            <a:off x="1461575" y="4404435"/>
            <a:ext cx="6483351" cy="1178023"/>
            <a:chOff x="984250" y="2250977"/>
            <a:chExt cx="6483351" cy="1178023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84739D1-AC64-4E70-A95D-44C83FABDCBA}"/>
                </a:ext>
              </a:extLst>
            </p:cNvPr>
            <p:cNvSpPr/>
            <p:nvPr/>
          </p:nvSpPr>
          <p:spPr>
            <a:xfrm>
              <a:off x="984251" y="2250977"/>
              <a:ext cx="6483350" cy="430179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1E6EF1B-C54C-4E4E-A351-4739CF0ADB19}"/>
                </a:ext>
              </a:extLst>
            </p:cNvPr>
            <p:cNvSpPr/>
            <p:nvPr/>
          </p:nvSpPr>
          <p:spPr>
            <a:xfrm>
              <a:off x="984250" y="2681157"/>
              <a:ext cx="6483350" cy="747843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3E8AE1EC-1A29-466C-A66C-6EDC00EBA0BF}"/>
                </a:ext>
              </a:extLst>
            </p:cNvPr>
            <p:cNvSpPr/>
            <p:nvPr/>
          </p:nvSpPr>
          <p:spPr>
            <a:xfrm>
              <a:off x="998505" y="231217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Atividade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C2E6B27D-A808-4721-AB03-B0D4E6E9F03E}"/>
                </a:ext>
              </a:extLst>
            </p:cNvPr>
            <p:cNvSpPr/>
            <p:nvPr/>
          </p:nvSpPr>
          <p:spPr>
            <a:xfrm>
              <a:off x="2309818" y="2312176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</a:t>
              </a:r>
              <a:endParaRPr lang="pt-PT" dirty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1985D8C-2F4B-46E0-80F4-18280B29CDC0}"/>
                </a:ext>
              </a:extLst>
            </p:cNvPr>
            <p:cNvSpPr/>
            <p:nvPr/>
          </p:nvSpPr>
          <p:spPr>
            <a:xfrm>
              <a:off x="3316802" y="2312175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Local</a:t>
              </a:r>
              <a:endParaRPr lang="pt-PT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8D8EDA6-8A15-4238-ACCB-5E229A07C3F0}"/>
                </a:ext>
              </a:extLst>
            </p:cNvPr>
            <p:cNvSpPr/>
            <p:nvPr/>
          </p:nvSpPr>
          <p:spPr>
            <a:xfrm>
              <a:off x="4482988" y="2312174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Dia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DB323A42-78E0-4E03-A5EF-C046D9AECF53}"/>
                </a:ext>
              </a:extLst>
            </p:cNvPr>
            <p:cNvSpPr/>
            <p:nvPr/>
          </p:nvSpPr>
          <p:spPr>
            <a:xfrm>
              <a:off x="5428627" y="2312173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Inicio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F0F137E0-7539-42F7-83CC-91B3958D0A90}"/>
                </a:ext>
              </a:extLst>
            </p:cNvPr>
            <p:cNvSpPr/>
            <p:nvPr/>
          </p:nvSpPr>
          <p:spPr>
            <a:xfrm>
              <a:off x="6656801" y="231217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Fim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Conexão reta 28">
              <a:extLst>
                <a:ext uri="{FF2B5EF4-FFF2-40B4-BE49-F238E27FC236}">
                  <a16:creationId xmlns:a16="http://schemas.microsoft.com/office/drawing/2014/main" id="{BA050C3A-15D0-4D83-9DA0-B7869B821170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xão reta 30">
              <a:extLst>
                <a:ext uri="{FF2B5EF4-FFF2-40B4-BE49-F238E27FC236}">
                  <a16:creationId xmlns:a16="http://schemas.microsoft.com/office/drawing/2014/main" id="{214F393A-15B2-4EF7-B673-20BF6E691C88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xão reta 32">
              <a:extLst>
                <a:ext uri="{FF2B5EF4-FFF2-40B4-BE49-F238E27FC236}">
                  <a16:creationId xmlns:a16="http://schemas.microsoft.com/office/drawing/2014/main" id="{251BEAD9-F36B-440D-AFF5-A286D26B39F3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xão reta 34">
              <a:extLst>
                <a:ext uri="{FF2B5EF4-FFF2-40B4-BE49-F238E27FC236}">
                  <a16:creationId xmlns:a16="http://schemas.microsoft.com/office/drawing/2014/main" id="{22E5BE06-BD20-4A3C-8FD6-EF45AE95ECF5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xão reta 37">
              <a:extLst>
                <a:ext uri="{FF2B5EF4-FFF2-40B4-BE49-F238E27FC236}">
                  <a16:creationId xmlns:a16="http://schemas.microsoft.com/office/drawing/2014/main" id="{F2B2283C-A067-41D5-850B-42C9D814DBF1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6FF30E4D-4B62-4910-AD3C-4D2B67C35724}"/>
                </a:ext>
              </a:extLst>
            </p:cNvPr>
            <p:cNvSpPr/>
            <p:nvPr/>
          </p:nvSpPr>
          <p:spPr>
            <a:xfrm>
              <a:off x="1104896" y="2801161"/>
              <a:ext cx="905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Sessão de abertura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65B03210-1023-4416-8D3F-AE45DBAE4A48}"/>
                </a:ext>
              </a:extLst>
            </p:cNvPr>
            <p:cNvSpPr/>
            <p:nvPr/>
          </p:nvSpPr>
          <p:spPr>
            <a:xfrm>
              <a:off x="2275430" y="2885799"/>
              <a:ext cx="6463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Social</a:t>
              </a:r>
              <a:endParaRPr lang="pt-PT" sz="1100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556C03D6-CA4D-4926-94CB-160BF0D610BC}"/>
                </a:ext>
              </a:extLst>
            </p:cNvPr>
            <p:cNvSpPr/>
            <p:nvPr/>
          </p:nvSpPr>
          <p:spPr>
            <a:xfrm>
              <a:off x="3277641" y="2916578"/>
              <a:ext cx="6944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CP2-B1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1F2F16C0-3409-4CFB-AC72-4325DEC63552}"/>
                </a:ext>
              </a:extLst>
            </p:cNvPr>
            <p:cNvSpPr/>
            <p:nvPr/>
          </p:nvSpPr>
          <p:spPr>
            <a:xfrm>
              <a:off x="4123311" y="2828069"/>
              <a:ext cx="12191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4 de fev. segunda-feira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3C0609CF-D764-4C37-A6F1-34665C066D7C}"/>
                </a:ext>
              </a:extLst>
            </p:cNvPr>
            <p:cNvSpPr/>
            <p:nvPr/>
          </p:nvSpPr>
          <p:spPr>
            <a:xfrm>
              <a:off x="5513889" y="2885799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10:00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A128D62-B497-45F0-A2CC-5D806F951C8F}"/>
                </a:ext>
              </a:extLst>
            </p:cNvPr>
            <p:cNvSpPr/>
            <p:nvPr/>
          </p:nvSpPr>
          <p:spPr>
            <a:xfrm>
              <a:off x="6637751" y="2882348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10:30</a:t>
              </a:r>
            </a:p>
          </p:txBody>
        </p: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9A39F2D-FDF2-45F5-B8A0-0C18186E75E3}"/>
              </a:ext>
            </a:extLst>
          </p:cNvPr>
          <p:cNvSpPr txBox="1"/>
          <p:nvPr/>
        </p:nvSpPr>
        <p:spPr>
          <a:xfrm>
            <a:off x="4322638" y="3872496"/>
            <a:ext cx="1466850" cy="335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382626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ACF5C625-A5ED-4055-8C45-54BC33FACB81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1331869" y="1125150"/>
            <a:ext cx="64516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286A672-3167-4BB9-9483-80F3EA1D7F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280610" y="4114801"/>
            <a:ext cx="728486" cy="86728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B2FBA61-9EFE-4376-A055-516A3A3D1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4178582" y="4107382"/>
            <a:ext cx="755243" cy="89913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CAA3F38-05A7-40E0-B05A-FCE5AB471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5731320" y="4107670"/>
            <a:ext cx="752227" cy="89554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A232D0D-509D-49BF-B92E-C27D22FB24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7167686" y="4086540"/>
            <a:ext cx="752227" cy="89554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ED4BDB-E83E-4E1D-828C-75C3C91C6147}"/>
              </a:ext>
            </a:extLst>
          </p:cNvPr>
          <p:cNvSpPr txBox="1"/>
          <p:nvPr/>
        </p:nvSpPr>
        <p:spPr>
          <a:xfrm>
            <a:off x="3829050" y="2826667"/>
            <a:ext cx="1485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Diretor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6E4BDFF-67BC-489A-BEFE-A283DE95D790}"/>
              </a:ext>
            </a:extLst>
          </p:cNvPr>
          <p:cNvSpPr txBox="1"/>
          <p:nvPr/>
        </p:nvSpPr>
        <p:spPr>
          <a:xfrm>
            <a:off x="884494" y="4996856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Bot1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FAQ SEI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2328824" y="502229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AE36BD9-4037-41C1-BA3C-06F97EBD2EC4}"/>
              </a:ext>
            </a:extLst>
          </p:cNvPr>
          <p:cNvSpPr txBox="1"/>
          <p:nvPr/>
        </p:nvSpPr>
        <p:spPr>
          <a:xfrm>
            <a:off x="3814763" y="500986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B88BDE4-C1BF-4F82-A432-76FAF46D6DBA}"/>
              </a:ext>
            </a:extLst>
          </p:cNvPr>
          <p:cNvSpPr txBox="1"/>
          <p:nvPr/>
        </p:nvSpPr>
        <p:spPr>
          <a:xfrm>
            <a:off x="5364483" y="4990907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Bot4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Saudações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4D3069B-19F1-4AF9-B001-FD80FABBCA1D}"/>
              </a:ext>
            </a:extLst>
          </p:cNvPr>
          <p:cNvSpPr txBox="1"/>
          <p:nvPr/>
        </p:nvSpPr>
        <p:spPr>
          <a:xfrm>
            <a:off x="6800849" y="4996810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4122802" y="1778732"/>
            <a:ext cx="1088896" cy="1053770"/>
          </a:xfrm>
          <a:prstGeom prst="rect">
            <a:avLst/>
          </a:prstGeom>
        </p:spPr>
      </p:pic>
      <p:sp>
        <p:nvSpPr>
          <p:cNvPr id="27" name="object 2">
            <a:extLst>
              <a:ext uri="{FF2B5EF4-FFF2-40B4-BE49-F238E27FC236}">
                <a16:creationId xmlns:a16="http://schemas.microsoft.com/office/drawing/2014/main" id="{12142D79-3F6B-417A-9E5F-820D4912E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4D5ADEDD-A052-4E5B-8311-D2BCE5FB9465}"/>
              </a:ext>
            </a:extLst>
          </p:cNvPr>
          <p:cNvCxnSpPr>
            <a:cxnSpLocks/>
          </p:cNvCxnSpPr>
          <p:nvPr/>
        </p:nvCxnSpPr>
        <p:spPr>
          <a:xfrm>
            <a:off x="4557712" y="3132515"/>
            <a:ext cx="0" cy="366452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5FF920A-4160-43DB-AE7E-9F2F7D80C9BD}"/>
              </a:ext>
            </a:extLst>
          </p:cNvPr>
          <p:cNvCxnSpPr>
            <a:cxnSpLocks/>
          </p:cNvCxnSpPr>
          <p:nvPr/>
        </p:nvCxnSpPr>
        <p:spPr>
          <a:xfrm flipH="1">
            <a:off x="1626392" y="3488856"/>
            <a:ext cx="5917408" cy="1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0EA2F257-30BA-4F0A-8E65-23CF2E8AA294}"/>
              </a:ext>
            </a:extLst>
          </p:cNvPr>
          <p:cNvCxnSpPr/>
          <p:nvPr/>
        </p:nvCxnSpPr>
        <p:spPr>
          <a:xfrm>
            <a:off x="1626392" y="348500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C830373C-32FD-4A6D-AD1B-945F90177640}"/>
              </a:ext>
            </a:extLst>
          </p:cNvPr>
          <p:cNvCxnSpPr>
            <a:cxnSpLocks/>
          </p:cNvCxnSpPr>
          <p:nvPr/>
        </p:nvCxnSpPr>
        <p:spPr>
          <a:xfrm flipH="1" flipV="1">
            <a:off x="3095585" y="3495510"/>
            <a:ext cx="1" cy="5994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29CD95E7-B6BF-41CB-B2FF-CDB1AD286D8A}"/>
              </a:ext>
            </a:extLst>
          </p:cNvPr>
          <p:cNvCxnSpPr/>
          <p:nvPr/>
        </p:nvCxnSpPr>
        <p:spPr>
          <a:xfrm>
            <a:off x="4557712" y="3485006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5D91FC03-EE90-4179-B565-D3AEA6363B4D}"/>
              </a:ext>
            </a:extLst>
          </p:cNvPr>
          <p:cNvCxnSpPr/>
          <p:nvPr/>
        </p:nvCxnSpPr>
        <p:spPr>
          <a:xfrm>
            <a:off x="6107434" y="349896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D17653D-F026-44E6-AE08-55FD321BF0D1}"/>
              </a:ext>
            </a:extLst>
          </p:cNvPr>
          <p:cNvCxnSpPr/>
          <p:nvPr/>
        </p:nvCxnSpPr>
        <p:spPr>
          <a:xfrm>
            <a:off x="7543800" y="3480671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4FB415BE-B67B-4720-B84B-2A15606C9336}"/>
              </a:ext>
            </a:extLst>
          </p:cNvPr>
          <p:cNvCxnSpPr>
            <a:cxnSpLocks/>
          </p:cNvCxnSpPr>
          <p:nvPr/>
        </p:nvCxnSpPr>
        <p:spPr>
          <a:xfrm flipV="1">
            <a:off x="4557710" y="3115452"/>
            <a:ext cx="1" cy="38005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F5DDD875-DC38-41C2-8499-867467C4A11F}"/>
              </a:ext>
            </a:extLst>
          </p:cNvPr>
          <p:cNvCxnSpPr>
            <a:cxnSpLocks/>
          </p:cNvCxnSpPr>
          <p:nvPr/>
        </p:nvCxnSpPr>
        <p:spPr>
          <a:xfrm flipH="1">
            <a:off x="3095584" y="3488856"/>
            <a:ext cx="1462126" cy="79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m 37">
            <a:extLst>
              <a:ext uri="{FF2B5EF4-FFF2-40B4-BE49-F238E27FC236}">
                <a16:creationId xmlns:a16="http://schemas.microsoft.com/office/drawing/2014/main" id="{5ED31A8A-4B5C-4C68-A5A8-73482D0081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7483" y="4107382"/>
            <a:ext cx="811130" cy="8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81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ACF5C625-A5ED-4055-8C45-54BC33FACB81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1331869" y="1125150"/>
            <a:ext cx="64516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ED4BDB-E83E-4E1D-828C-75C3C91C6147}"/>
              </a:ext>
            </a:extLst>
          </p:cNvPr>
          <p:cNvSpPr txBox="1"/>
          <p:nvPr/>
        </p:nvSpPr>
        <p:spPr>
          <a:xfrm>
            <a:off x="3829050" y="2826667"/>
            <a:ext cx="1485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Diretor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6E4BDFF-67BC-489A-BEFE-A283DE95D790}"/>
              </a:ext>
            </a:extLst>
          </p:cNvPr>
          <p:cNvSpPr txBox="1"/>
          <p:nvPr/>
        </p:nvSpPr>
        <p:spPr>
          <a:xfrm>
            <a:off x="884494" y="4996856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Bot1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FAQ SEI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2328824" y="502229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AE36BD9-4037-41C1-BA3C-06F97EBD2EC4}"/>
              </a:ext>
            </a:extLst>
          </p:cNvPr>
          <p:cNvSpPr txBox="1"/>
          <p:nvPr/>
        </p:nvSpPr>
        <p:spPr>
          <a:xfrm>
            <a:off x="3814763" y="500986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B88BDE4-C1BF-4F82-A432-76FAF46D6DBA}"/>
              </a:ext>
            </a:extLst>
          </p:cNvPr>
          <p:cNvSpPr txBox="1"/>
          <p:nvPr/>
        </p:nvSpPr>
        <p:spPr>
          <a:xfrm>
            <a:off x="5364483" y="4990907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Bot4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Saudações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4D3069B-19F1-4AF9-B001-FD80FABBCA1D}"/>
              </a:ext>
            </a:extLst>
          </p:cNvPr>
          <p:cNvSpPr txBox="1"/>
          <p:nvPr/>
        </p:nvSpPr>
        <p:spPr>
          <a:xfrm>
            <a:off x="6800849" y="4996810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12142D79-3F6B-417A-9E5F-820D4912E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4D5ADEDD-A052-4E5B-8311-D2BCE5FB9465}"/>
              </a:ext>
            </a:extLst>
          </p:cNvPr>
          <p:cNvCxnSpPr>
            <a:cxnSpLocks/>
          </p:cNvCxnSpPr>
          <p:nvPr/>
        </p:nvCxnSpPr>
        <p:spPr>
          <a:xfrm>
            <a:off x="4557712" y="3132515"/>
            <a:ext cx="0" cy="366452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5FF920A-4160-43DB-AE7E-9F2F7D80C9BD}"/>
              </a:ext>
            </a:extLst>
          </p:cNvPr>
          <p:cNvCxnSpPr>
            <a:cxnSpLocks/>
          </p:cNvCxnSpPr>
          <p:nvPr/>
        </p:nvCxnSpPr>
        <p:spPr>
          <a:xfrm flipH="1">
            <a:off x="1626392" y="3488856"/>
            <a:ext cx="5917408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C830373C-32FD-4A6D-AD1B-945F90177640}"/>
              </a:ext>
            </a:extLst>
          </p:cNvPr>
          <p:cNvCxnSpPr>
            <a:cxnSpLocks/>
          </p:cNvCxnSpPr>
          <p:nvPr/>
        </p:nvCxnSpPr>
        <p:spPr>
          <a:xfrm flipH="1" flipV="1">
            <a:off x="3095585" y="3495510"/>
            <a:ext cx="1" cy="5994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4FB415BE-B67B-4720-B84B-2A15606C9336}"/>
              </a:ext>
            </a:extLst>
          </p:cNvPr>
          <p:cNvCxnSpPr>
            <a:cxnSpLocks/>
          </p:cNvCxnSpPr>
          <p:nvPr/>
        </p:nvCxnSpPr>
        <p:spPr>
          <a:xfrm flipV="1">
            <a:off x="4557710" y="3115452"/>
            <a:ext cx="1" cy="38005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F5DDD875-DC38-41C2-8499-867467C4A11F}"/>
              </a:ext>
            </a:extLst>
          </p:cNvPr>
          <p:cNvCxnSpPr>
            <a:cxnSpLocks/>
          </p:cNvCxnSpPr>
          <p:nvPr/>
        </p:nvCxnSpPr>
        <p:spPr>
          <a:xfrm flipH="1">
            <a:off x="3095584" y="3488856"/>
            <a:ext cx="1462126" cy="79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Bolha de Pensamento: Nuvem 29">
            <a:extLst>
              <a:ext uri="{FF2B5EF4-FFF2-40B4-BE49-F238E27FC236}">
                <a16:creationId xmlns:a16="http://schemas.microsoft.com/office/drawing/2014/main" id="{90106D4B-8642-4AB6-874F-196E5E008FBA}"/>
              </a:ext>
            </a:extLst>
          </p:cNvPr>
          <p:cNvSpPr/>
          <p:nvPr/>
        </p:nvSpPr>
        <p:spPr>
          <a:xfrm>
            <a:off x="5257876" y="1741014"/>
            <a:ext cx="2133524" cy="947135"/>
          </a:xfrm>
          <a:prstGeom prst="cloudCallout">
            <a:avLst>
              <a:gd name="adj1" fmla="val -68396"/>
              <a:gd name="adj2" fmla="val -1689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 a resposta em que posso confiar mais?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29247C7A-4CAB-4FC2-A19D-1A86D6E708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500" y1="44667" x2="44250" y2="46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  <a14:backgroundMark x1="66500" y1="35667" x2="65000" y2="56000"/>
                        <a14:backgroundMark x1="65000" y1="56000" x2="67125" y2="66667"/>
                        <a14:backgroundMark x1="67125" y1="66667" x2="75875" y2="68167"/>
                        <a14:backgroundMark x1="75875" y1="68167" x2="83000" y2="64000"/>
                        <a14:backgroundMark x1="83000" y1="64000" x2="84375" y2="53333"/>
                        <a14:backgroundMark x1="84375" y1="53333" x2="82625" y2="41833"/>
                        <a14:backgroundMark x1="82625" y1="41833" x2="77250" y2="33500"/>
                        <a14:backgroundMark x1="77250" y1="33500" x2="68625" y2="33333"/>
                        <a14:backgroundMark x1="68625" y1="33333" x2="66375" y2="36667"/>
                        <a14:backgroundMark x1="72750" y1="43333" x2="72250" y2="55000"/>
                        <a14:backgroundMark x1="72250" y1="55000" x2="74375" y2="48000"/>
                        <a14:backgroundMark x1="71500" y1="45000" x2="75875" y2="48833"/>
                        <a14:backgroundMark x1="69375" y1="48833" x2="78750" y2="51833"/>
                        <a14:backgroundMark x1="78750" y1="51833" x2="78875" y2="49000"/>
                        <a14:backgroundMark x1="70625" y1="46333" x2="79500" y2="49000"/>
                        <a14:backgroundMark x1="70750" y1="46333" x2="78875" y2="48167"/>
                        <a14:backgroundMark x1="73375" y1="42000" x2="80875" y2="44667"/>
                        <a14:backgroundMark x1="80875" y1="44667" x2="82375" y2="44000"/>
                        <a14:backgroundMark x1="78250" y1="39167" x2="83000" y2="42000"/>
                        <a14:backgroundMark x1="75875" y1="36500" x2="80250" y2="41000"/>
                        <a14:backgroundMark x1="71625" y1="39667" x2="79875" y2="43167"/>
                        <a14:backgroundMark x1="79875" y1="43167" x2="83000" y2="43167"/>
                        <a14:backgroundMark x1="75750" y1="41500" x2="83875" y2="45333"/>
                        <a14:backgroundMark x1="83875" y1="45333" x2="85500" y2="44500"/>
                        <a14:backgroundMark x1="77250" y1="43167" x2="86625" y2="48167"/>
                        <a14:backgroundMark x1="86625" y1="48167" x2="86750" y2="48000"/>
                        <a14:backgroundMark x1="74875" y1="50833" x2="77375" y2="56167"/>
                        <a14:backgroundMark x1="76625" y1="56000" x2="84250" y2="61333"/>
                        <a14:backgroundMark x1="84250" y1="61333" x2="85750" y2="59667"/>
                        <a14:backgroundMark x1="75750" y1="56167" x2="80875" y2="59167"/>
                        <a14:backgroundMark x1="77000" y1="54167" x2="77250" y2="57000"/>
                        <a14:backgroundMark x1="74875" y1="55500" x2="78500" y2="57000"/>
                        <a14:backgroundMark x1="68250" y1="54333" x2="74250" y2="54667"/>
                        <a14:backgroundMark x1="68250" y1="50167" x2="68500" y2="51667"/>
                        <a14:backgroundMark x1="67875" y1="44500" x2="67500" y2="56000"/>
                        <a14:backgroundMark x1="67500" y1="56000" x2="67625" y2="56167"/>
                        <a14:backgroundMark x1="65750" y1="39167" x2="68875" y2="52667"/>
                        <a14:backgroundMark x1="68875" y1="52667" x2="70625" y2="55667"/>
                        <a14:backgroundMark x1="71250" y1="37833" x2="72500" y2="47167"/>
                        <a14:backgroundMark x1="70125" y1="36167" x2="69500" y2="47333"/>
                        <a14:backgroundMark x1="67625" y1="36667" x2="66500" y2="49833"/>
                        <a14:backgroundMark x1="65250" y1="46000" x2="65000" y2="52833"/>
                        <a14:backgroundMark x1="64250" y1="54333" x2="62125" y2="61500"/>
                        <a14:backgroundMark x1="59500" y1="60000" x2="65750" y2="58833"/>
                        <a14:backgroundMark x1="60125" y1="58167" x2="64875" y2="57500"/>
                        <a14:backgroundMark x1="61875" y1="56000" x2="64625" y2="56000"/>
                        <a14:backgroundMark x1="59500" y1="54333" x2="63750" y2="59667"/>
                        <a14:backgroundMark x1="26250" y1="54333" x2="28375" y2="55167"/>
                        <a14:backgroundMark x1="27250" y1="53333" x2="28750" y2="56833"/>
                        <a14:backgroundMark x1="32875" y1="63500" x2="35375" y2="64167"/>
                        <a14:backgroundMark x1="33000" y1="63667" x2="35875" y2="63500"/>
                        <a14:backgroundMark x1="53750" y1="63667" x2="58500" y2="63667"/>
                        <a14:backgroundMark x1="54750" y1="62667" x2="56125" y2="62833"/>
                        <a14:backgroundMark x1="54000" y1="62833" x2="55500" y2="63667"/>
                        <a14:backgroundMark x1="52625" y1="63667" x2="57000" y2="64500"/>
                        <a14:backgroundMark x1="58250" y1="55667" x2="59250" y2="58833"/>
                        <a14:backgroundMark x1="58500" y1="55500" x2="60750" y2="58667"/>
                        <a14:backgroundMark x1="59500" y1="54833" x2="61625" y2="54667"/>
                        <a14:backgroundMark x1="59875" y1="53333" x2="61250" y2="53333"/>
                        <a14:backgroundMark x1="59500" y1="53333" x2="60750" y2="53333"/>
                        <a14:backgroundMark x1="59250" y1="52167" x2="61375" y2="52500"/>
                        <a14:backgroundMark x1="63125" y1="38667" x2="65500" y2="42833"/>
                        <a14:backgroundMark x1="65500" y1="38667" x2="66375" y2="39667"/>
                        <a14:backgroundMark x1="66375" y1="38000" x2="67125" y2="40167"/>
                        <a14:backgroundMark x1="68250" y1="38000" x2="70750" y2="39167"/>
                        <a14:backgroundMark x1="71625" y1="37833" x2="71625" y2="37833"/>
                        <a14:backgroundMark x1="63125" y1="39667" x2="63375" y2="41500"/>
                        <a14:backgroundMark x1="59250" y1="52167" x2="61000" y2="52833"/>
                        <a14:backgroundMark x1="59125" y1="52500" x2="60375" y2="52500"/>
                        <a14:backgroundMark x1="59250" y1="52000" x2="61625" y2="51667"/>
                        <a14:backgroundMark x1="59500" y1="52167" x2="60750" y2="52167"/>
                      </a14:backgroundRemoval>
                    </a14:imgEffect>
                  </a14:imgLayer>
                </a14:imgProps>
              </a:ext>
            </a:extLst>
          </a:blip>
          <a:srcRect l="23453" t="11334" r="36427" b="8666"/>
          <a:stretch/>
        </p:blipFill>
        <p:spPr>
          <a:xfrm>
            <a:off x="4176862" y="1782928"/>
            <a:ext cx="661914" cy="105377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DD6587D8-8068-4C2D-AF62-34C8C307B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0875" y="4107382"/>
            <a:ext cx="867738" cy="957197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80B8DF9E-156C-4D36-A229-653A79D2E30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256869" y="4114800"/>
            <a:ext cx="752227" cy="895545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C2DDD8E7-1E3D-4E70-8917-F8849273057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5731320" y="4107670"/>
            <a:ext cx="752227" cy="895545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79034710-5F8A-4484-B750-B921F2E1A3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7167686" y="4086540"/>
            <a:ext cx="752227" cy="895545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F1F5604D-51B5-4DF5-BC0E-84EE0A1920C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4181598" y="4087423"/>
            <a:ext cx="752227" cy="895545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79E4B749-8D95-4F9E-A211-1AEE79D15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236" y="4068642"/>
            <a:ext cx="852540" cy="940432"/>
          </a:xfrm>
          <a:prstGeom prst="rect">
            <a:avLst/>
          </a:prstGeom>
        </p:spPr>
      </p:pic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D7E37C3C-DB18-4018-8011-5204FCFBA7BC}"/>
              </a:ext>
            </a:extLst>
          </p:cNvPr>
          <p:cNvCxnSpPr>
            <a:cxnSpLocks/>
          </p:cNvCxnSpPr>
          <p:nvPr/>
        </p:nvCxnSpPr>
        <p:spPr>
          <a:xfrm flipH="1" flipV="1">
            <a:off x="4553610" y="3497072"/>
            <a:ext cx="1" cy="5994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xão reta unidirecional 49">
            <a:extLst>
              <a:ext uri="{FF2B5EF4-FFF2-40B4-BE49-F238E27FC236}">
                <a16:creationId xmlns:a16="http://schemas.microsoft.com/office/drawing/2014/main" id="{F819F169-DA10-4DD8-A1DD-9D6E5AE8AF7B}"/>
              </a:ext>
            </a:extLst>
          </p:cNvPr>
          <p:cNvCxnSpPr>
            <a:cxnSpLocks/>
          </p:cNvCxnSpPr>
          <p:nvPr/>
        </p:nvCxnSpPr>
        <p:spPr>
          <a:xfrm flipH="1" flipV="1">
            <a:off x="1639689" y="3488856"/>
            <a:ext cx="1" cy="59944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9025CBB-5F95-4AE1-BE7B-F8548F2A0F50}"/>
              </a:ext>
            </a:extLst>
          </p:cNvPr>
          <p:cNvCxnSpPr>
            <a:cxnSpLocks/>
          </p:cNvCxnSpPr>
          <p:nvPr/>
        </p:nvCxnSpPr>
        <p:spPr>
          <a:xfrm flipH="1" flipV="1">
            <a:off x="6107432" y="3506578"/>
            <a:ext cx="1" cy="59944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unidirecional 55">
            <a:extLst>
              <a:ext uri="{FF2B5EF4-FFF2-40B4-BE49-F238E27FC236}">
                <a16:creationId xmlns:a16="http://schemas.microsoft.com/office/drawing/2014/main" id="{85E387B3-C733-4B65-88A6-246D6DE02795}"/>
              </a:ext>
            </a:extLst>
          </p:cNvPr>
          <p:cNvCxnSpPr>
            <a:cxnSpLocks/>
          </p:cNvCxnSpPr>
          <p:nvPr/>
        </p:nvCxnSpPr>
        <p:spPr>
          <a:xfrm flipH="1" flipV="1">
            <a:off x="7545870" y="3496612"/>
            <a:ext cx="1" cy="59944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2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2362200" y="2590800"/>
            <a:ext cx="48006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1143000" y="3495789"/>
            <a:ext cx="1088896" cy="105377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7CAB9FC-F857-48BA-A8C5-4D1B6F538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290465"/>
            <a:ext cx="966547" cy="96836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2CB41E99-9368-4D67-8F0B-C3FBCB9A51E7}"/>
              </a:ext>
            </a:extLst>
          </p:cNvPr>
          <p:cNvSpPr txBox="1"/>
          <p:nvPr/>
        </p:nvSpPr>
        <p:spPr>
          <a:xfrm>
            <a:off x="2362200" y="3718436"/>
            <a:ext cx="61722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“É quarta-feira 4 de setembro, das 10:00 às 10:30.”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8674A158-9B23-4FD1-ABEB-E8B0A79BB0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79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88C87B3B-5FF6-45A8-AAD5-FCAFA969CA0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E2628BA-8959-4149-AE64-F3238FBAF334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428624" y="1845878"/>
            <a:ext cx="8296275" cy="35651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just"/>
            <a:r>
              <a:rPr lang="pt-PT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Rally das tascas onde</a:t>
            </a:r>
          </a:p>
          <a:p>
            <a:pPr marL="182563" algn="just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Largo do Carpe.</a:t>
            </a:r>
          </a:p>
          <a:p>
            <a:pPr marL="182563" algn="just"/>
            <a:endParaRPr lang="pt-PT" dirty="0">
              <a:solidFill>
                <a:srgbClr val="488ED4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182563" algn="just"/>
            <a:r>
              <a:rPr lang="pt-PT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Na SEI há fruta?</a:t>
            </a:r>
          </a:p>
          <a:p>
            <a:pPr marL="182563" algn="just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fruta proibida é a mais apetecida.</a:t>
            </a:r>
          </a:p>
          <a:p>
            <a:pPr marL="182563" algn="just"/>
            <a:endParaRPr lang="pt-PT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182563" algn="just"/>
            <a:r>
              <a:rPr lang="pt-PT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O que é fruta?</a:t>
            </a:r>
          </a:p>
          <a:p>
            <a:pPr marL="182563" algn="just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Fruta é um conceito culinário, por oposição ao de legume, que em geral compreende os frutos e pseudofrutos comestíveis e de sabor adocicado, ainda que haja autores que discordem desta definição, por ser em suas opiniões, demasiado simplista.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33CBABD-41EA-4024-BE3B-7B105DE0EA75}"/>
              </a:ext>
            </a:extLst>
          </p:cNvPr>
          <p:cNvSpPr txBox="1">
            <a:spLocks/>
          </p:cNvSpPr>
          <p:nvPr/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l">
              <a:spcBef>
                <a:spcPts val="114"/>
              </a:spcBef>
            </a:pPr>
            <a:r>
              <a:rPr lang="pt-PT" kern="0" spc="-185">
                <a:solidFill>
                  <a:schemeClr val="bg1"/>
                </a:solidFill>
              </a:rPr>
              <a:t>Frase exemplo</a:t>
            </a:r>
            <a:endParaRPr lang="pt-PT" kern="0"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472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772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Rally das Tascas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onde”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6133483" y="3360748"/>
            <a:ext cx="176869" cy="814965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3980553" y="2210360"/>
            <a:ext cx="192294" cy="3124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C190B6-581F-4A99-B98F-41A6A0969016}"/>
              </a:ext>
            </a:extLst>
          </p:cNvPr>
          <p:cNvSpPr txBox="1"/>
          <p:nvPr/>
        </p:nvSpPr>
        <p:spPr>
          <a:xfrm>
            <a:off x="5486400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3E81145-A781-40D9-8EBB-3217935445FC}"/>
              </a:ext>
            </a:extLst>
          </p:cNvPr>
          <p:cNvSpPr txBox="1"/>
          <p:nvPr/>
        </p:nvSpPr>
        <p:spPr>
          <a:xfrm>
            <a:off x="2514599" y="3855708"/>
            <a:ext cx="31241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56C6DBED-E3B0-4591-AFF6-E6C0A0B1EF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DFDCFCFC-51B1-4847-AB25-F9839D3AA944}"/>
              </a:ext>
            </a:extLst>
          </p:cNvPr>
          <p:cNvGrpSpPr/>
          <p:nvPr/>
        </p:nvGrpSpPr>
        <p:grpSpPr>
          <a:xfrm>
            <a:off x="1461575" y="4404435"/>
            <a:ext cx="6483351" cy="1178023"/>
            <a:chOff x="984250" y="2250977"/>
            <a:chExt cx="6483351" cy="1178023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77C359DA-3F3A-4667-BA33-3DA13784ADD2}"/>
                </a:ext>
              </a:extLst>
            </p:cNvPr>
            <p:cNvSpPr/>
            <p:nvPr/>
          </p:nvSpPr>
          <p:spPr>
            <a:xfrm>
              <a:off x="984251" y="2250977"/>
              <a:ext cx="6483350" cy="430179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D570929B-CD1F-4688-BD4A-637382C019E6}"/>
                </a:ext>
              </a:extLst>
            </p:cNvPr>
            <p:cNvSpPr/>
            <p:nvPr/>
          </p:nvSpPr>
          <p:spPr>
            <a:xfrm>
              <a:off x="984250" y="2681157"/>
              <a:ext cx="6483350" cy="747843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699CF14-3C27-4D26-9E9C-22EC418E5F32}"/>
                </a:ext>
              </a:extLst>
            </p:cNvPr>
            <p:cNvSpPr/>
            <p:nvPr/>
          </p:nvSpPr>
          <p:spPr>
            <a:xfrm>
              <a:off x="998505" y="231217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Atividade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F5D11B2B-DAAA-4C07-B785-1DE0A41796D5}"/>
                </a:ext>
              </a:extLst>
            </p:cNvPr>
            <p:cNvSpPr/>
            <p:nvPr/>
          </p:nvSpPr>
          <p:spPr>
            <a:xfrm>
              <a:off x="2309818" y="2312176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</a:t>
              </a:r>
              <a:endParaRPr lang="pt-PT" dirty="0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40D6F06E-2793-45B4-98C3-69915BDE4AC1}"/>
                </a:ext>
              </a:extLst>
            </p:cNvPr>
            <p:cNvSpPr/>
            <p:nvPr/>
          </p:nvSpPr>
          <p:spPr>
            <a:xfrm>
              <a:off x="3316802" y="2312175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Local</a:t>
              </a:r>
              <a:endParaRPr lang="pt-PT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9AAD362B-BEBD-4C09-8FBE-6767C5F17CC4}"/>
                </a:ext>
              </a:extLst>
            </p:cNvPr>
            <p:cNvSpPr/>
            <p:nvPr/>
          </p:nvSpPr>
          <p:spPr>
            <a:xfrm>
              <a:off x="4482988" y="2312174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Dia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2F802D55-3431-414D-B852-7BE2915109A7}"/>
                </a:ext>
              </a:extLst>
            </p:cNvPr>
            <p:cNvSpPr/>
            <p:nvPr/>
          </p:nvSpPr>
          <p:spPr>
            <a:xfrm>
              <a:off x="5428627" y="2312173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Inicio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3BA3DDDA-8381-4831-AC29-625DCDCADD1B}"/>
                </a:ext>
              </a:extLst>
            </p:cNvPr>
            <p:cNvSpPr/>
            <p:nvPr/>
          </p:nvSpPr>
          <p:spPr>
            <a:xfrm>
              <a:off x="6656801" y="231217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Fim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cxnSp>
          <p:nvCxnSpPr>
            <p:cNvPr id="41" name="Conexão reta 40">
              <a:extLst>
                <a:ext uri="{FF2B5EF4-FFF2-40B4-BE49-F238E27FC236}">
                  <a16:creationId xmlns:a16="http://schemas.microsoft.com/office/drawing/2014/main" id="{32390EB5-3D7E-4687-8616-2C060BF27D23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xão reta 41">
              <a:extLst>
                <a:ext uri="{FF2B5EF4-FFF2-40B4-BE49-F238E27FC236}">
                  <a16:creationId xmlns:a16="http://schemas.microsoft.com/office/drawing/2014/main" id="{A0028BEC-EA47-48CA-9072-CB0F523BB73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xão reta 42">
              <a:extLst>
                <a:ext uri="{FF2B5EF4-FFF2-40B4-BE49-F238E27FC236}">
                  <a16:creationId xmlns:a16="http://schemas.microsoft.com/office/drawing/2014/main" id="{F6DF0CBB-21A5-4720-92E5-B9EB056E2B97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xão reta 43">
              <a:extLst>
                <a:ext uri="{FF2B5EF4-FFF2-40B4-BE49-F238E27FC236}">
                  <a16:creationId xmlns:a16="http://schemas.microsoft.com/office/drawing/2014/main" id="{0852CFE9-EDC4-4872-9536-2FB159C624C6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xão reta 45">
              <a:extLst>
                <a:ext uri="{FF2B5EF4-FFF2-40B4-BE49-F238E27FC236}">
                  <a16:creationId xmlns:a16="http://schemas.microsoft.com/office/drawing/2014/main" id="{F2E2F3E6-4E91-465E-BBBC-55852196FCEA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5744DAC8-DCC9-45FA-BAE7-3638AF769826}"/>
                </a:ext>
              </a:extLst>
            </p:cNvPr>
            <p:cNvSpPr/>
            <p:nvPr/>
          </p:nvSpPr>
          <p:spPr>
            <a:xfrm>
              <a:off x="1104896" y="2801161"/>
              <a:ext cx="905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Rally das Tascas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84E56CF1-0D54-4BB7-849D-A74ADD6F1D65}"/>
                </a:ext>
              </a:extLst>
            </p:cNvPr>
            <p:cNvSpPr/>
            <p:nvPr/>
          </p:nvSpPr>
          <p:spPr>
            <a:xfrm>
              <a:off x="2275430" y="2885799"/>
              <a:ext cx="6463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Social</a:t>
              </a:r>
              <a:endParaRPr lang="pt-PT" sz="1100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9585D193-576D-4D30-A516-77D6FBF94A43}"/>
                </a:ext>
              </a:extLst>
            </p:cNvPr>
            <p:cNvSpPr/>
            <p:nvPr/>
          </p:nvSpPr>
          <p:spPr>
            <a:xfrm>
              <a:off x="3139790" y="2871277"/>
              <a:ext cx="1033236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pt-PT" sz="12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Largo do Carpe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76C7080-C212-43D8-9BBD-1FF9A615F3B3}"/>
                </a:ext>
              </a:extLst>
            </p:cNvPr>
            <p:cNvSpPr/>
            <p:nvPr/>
          </p:nvSpPr>
          <p:spPr>
            <a:xfrm>
              <a:off x="4123311" y="2828069"/>
              <a:ext cx="12191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6 de fev. quarta-feira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920C5B30-ADED-4BAD-A250-A48E35CC3BF5}"/>
                </a:ext>
              </a:extLst>
            </p:cNvPr>
            <p:cNvSpPr/>
            <p:nvPr/>
          </p:nvSpPr>
          <p:spPr>
            <a:xfrm>
              <a:off x="5513889" y="2885799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21:00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70A871B5-B578-419A-B3D9-15D7A42ED3BA}"/>
                </a:ext>
              </a:extLst>
            </p:cNvPr>
            <p:cNvSpPr/>
            <p:nvPr/>
          </p:nvSpPr>
          <p:spPr>
            <a:xfrm>
              <a:off x="6637751" y="2882348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00:00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52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772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“Rally das Tascas 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onde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6133483" y="3360748"/>
            <a:ext cx="176869" cy="814965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3980553" y="2210360"/>
            <a:ext cx="192294" cy="312420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3C190B6-581F-4A99-B98F-41A6A0969016}"/>
              </a:ext>
            </a:extLst>
          </p:cNvPr>
          <p:cNvSpPr txBox="1"/>
          <p:nvPr/>
        </p:nvSpPr>
        <p:spPr>
          <a:xfrm>
            <a:off x="5486400" y="3856664"/>
            <a:ext cx="1466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temporal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3E81145-A781-40D9-8EBB-3217935445FC}"/>
              </a:ext>
            </a:extLst>
          </p:cNvPr>
          <p:cNvSpPr txBox="1"/>
          <p:nvPr/>
        </p:nvSpPr>
        <p:spPr>
          <a:xfrm>
            <a:off x="2514599" y="3855708"/>
            <a:ext cx="31241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Atividade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56C6DBED-E3B0-4591-AFF6-E6C0A0B1EF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DFDCFCFC-51B1-4847-AB25-F9839D3AA944}"/>
              </a:ext>
            </a:extLst>
          </p:cNvPr>
          <p:cNvGrpSpPr/>
          <p:nvPr/>
        </p:nvGrpSpPr>
        <p:grpSpPr>
          <a:xfrm>
            <a:off x="1461575" y="4404435"/>
            <a:ext cx="6483351" cy="1178023"/>
            <a:chOff x="984250" y="2250977"/>
            <a:chExt cx="6483351" cy="1178023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77C359DA-3F3A-4667-BA33-3DA13784ADD2}"/>
                </a:ext>
              </a:extLst>
            </p:cNvPr>
            <p:cNvSpPr/>
            <p:nvPr/>
          </p:nvSpPr>
          <p:spPr>
            <a:xfrm>
              <a:off x="984251" y="2250977"/>
              <a:ext cx="6483350" cy="430179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D570929B-CD1F-4688-BD4A-637382C019E6}"/>
                </a:ext>
              </a:extLst>
            </p:cNvPr>
            <p:cNvSpPr/>
            <p:nvPr/>
          </p:nvSpPr>
          <p:spPr>
            <a:xfrm>
              <a:off x="984250" y="2681157"/>
              <a:ext cx="6483350" cy="747843"/>
            </a:xfrm>
            <a:prstGeom prst="rect">
              <a:avLst/>
            </a:prstGeom>
            <a:noFill/>
            <a:ln w="19050">
              <a:solidFill>
                <a:srgbClr val="4A7E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699CF14-3C27-4D26-9E9C-22EC418E5F32}"/>
                </a:ext>
              </a:extLst>
            </p:cNvPr>
            <p:cNvSpPr/>
            <p:nvPr/>
          </p:nvSpPr>
          <p:spPr>
            <a:xfrm>
              <a:off x="998505" y="2312177"/>
              <a:ext cx="10791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Atividade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F5D11B2B-DAAA-4C07-B785-1DE0A41796D5}"/>
                </a:ext>
              </a:extLst>
            </p:cNvPr>
            <p:cNvSpPr/>
            <p:nvPr/>
          </p:nvSpPr>
          <p:spPr>
            <a:xfrm>
              <a:off x="2309818" y="2312176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</a:t>
              </a:r>
              <a:endParaRPr lang="pt-PT" dirty="0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40D6F06E-2793-45B4-98C3-69915BDE4AC1}"/>
                </a:ext>
              </a:extLst>
            </p:cNvPr>
            <p:cNvSpPr/>
            <p:nvPr/>
          </p:nvSpPr>
          <p:spPr>
            <a:xfrm>
              <a:off x="3316802" y="2312175"/>
              <a:ext cx="6815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Local</a:t>
              </a:r>
              <a:endParaRPr lang="pt-PT" dirty="0">
                <a:solidFill>
                  <a:srgbClr val="C00000"/>
                </a:solidFill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9AAD362B-BEBD-4C09-8FBE-6767C5F17CC4}"/>
                </a:ext>
              </a:extLst>
            </p:cNvPr>
            <p:cNvSpPr/>
            <p:nvPr/>
          </p:nvSpPr>
          <p:spPr>
            <a:xfrm>
              <a:off x="4482988" y="2312174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Dia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2F802D55-3431-414D-B852-7BE2915109A7}"/>
                </a:ext>
              </a:extLst>
            </p:cNvPr>
            <p:cNvSpPr/>
            <p:nvPr/>
          </p:nvSpPr>
          <p:spPr>
            <a:xfrm>
              <a:off x="5428627" y="2312173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Inicio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3BA3DDDA-8381-4831-AC29-625DCDCADD1B}"/>
                </a:ext>
              </a:extLst>
            </p:cNvPr>
            <p:cNvSpPr/>
            <p:nvPr/>
          </p:nvSpPr>
          <p:spPr>
            <a:xfrm>
              <a:off x="6656801" y="2312172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Fim</a:t>
              </a:r>
              <a:endParaRPr lang="pt-PT" dirty="0">
                <a:solidFill>
                  <a:srgbClr val="254061"/>
                </a:solidFill>
              </a:endParaRPr>
            </a:p>
          </p:txBody>
        </p:sp>
        <p:cxnSp>
          <p:nvCxnSpPr>
            <p:cNvPr id="41" name="Conexão reta 40">
              <a:extLst>
                <a:ext uri="{FF2B5EF4-FFF2-40B4-BE49-F238E27FC236}">
                  <a16:creationId xmlns:a16="http://schemas.microsoft.com/office/drawing/2014/main" id="{32390EB5-3D7E-4687-8616-2C060BF27D23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xão reta 41">
              <a:extLst>
                <a:ext uri="{FF2B5EF4-FFF2-40B4-BE49-F238E27FC236}">
                  <a16:creationId xmlns:a16="http://schemas.microsoft.com/office/drawing/2014/main" id="{A0028BEC-EA47-48CA-9072-CB0F523BB73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xão reta 42">
              <a:extLst>
                <a:ext uri="{FF2B5EF4-FFF2-40B4-BE49-F238E27FC236}">
                  <a16:creationId xmlns:a16="http://schemas.microsoft.com/office/drawing/2014/main" id="{F6DF0CBB-21A5-4720-92E5-B9EB056E2B97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xão reta 43">
              <a:extLst>
                <a:ext uri="{FF2B5EF4-FFF2-40B4-BE49-F238E27FC236}">
                  <a16:creationId xmlns:a16="http://schemas.microsoft.com/office/drawing/2014/main" id="{0852CFE9-EDC4-4872-9536-2FB159C624C6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xão reta 45">
              <a:extLst>
                <a:ext uri="{FF2B5EF4-FFF2-40B4-BE49-F238E27FC236}">
                  <a16:creationId xmlns:a16="http://schemas.microsoft.com/office/drawing/2014/main" id="{F2E2F3E6-4E91-465E-BBBC-55852196FCEA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0" y="2250977"/>
              <a:ext cx="0" cy="1178023"/>
            </a:xfrm>
            <a:prstGeom prst="line">
              <a:avLst/>
            </a:prstGeom>
            <a:ln w="1905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5744DAC8-DCC9-45FA-BAE7-3638AF769826}"/>
                </a:ext>
              </a:extLst>
            </p:cNvPr>
            <p:cNvSpPr/>
            <p:nvPr/>
          </p:nvSpPr>
          <p:spPr>
            <a:xfrm>
              <a:off x="1104896" y="2801161"/>
              <a:ext cx="90589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Rally das Tascas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84E56CF1-0D54-4BB7-849D-A74ADD6F1D65}"/>
                </a:ext>
              </a:extLst>
            </p:cNvPr>
            <p:cNvSpPr/>
            <p:nvPr/>
          </p:nvSpPr>
          <p:spPr>
            <a:xfrm>
              <a:off x="2275430" y="2885799"/>
              <a:ext cx="6463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Social</a:t>
              </a:r>
              <a:endParaRPr lang="pt-PT" sz="1100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9585D193-576D-4D30-A516-77D6FBF94A43}"/>
                </a:ext>
              </a:extLst>
            </p:cNvPr>
            <p:cNvSpPr/>
            <p:nvPr/>
          </p:nvSpPr>
          <p:spPr>
            <a:xfrm>
              <a:off x="3139790" y="2871277"/>
              <a:ext cx="1033236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pt-PT" sz="12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Largo do Carpe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E76C7080-C212-43D8-9BBD-1FF9A615F3B3}"/>
                </a:ext>
              </a:extLst>
            </p:cNvPr>
            <p:cNvSpPr/>
            <p:nvPr/>
          </p:nvSpPr>
          <p:spPr>
            <a:xfrm>
              <a:off x="4123311" y="2828069"/>
              <a:ext cx="121919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1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6 de fev. quarta-feira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920C5B30-ADED-4BAD-A250-A48E35CC3BF5}"/>
                </a:ext>
              </a:extLst>
            </p:cNvPr>
            <p:cNvSpPr/>
            <p:nvPr/>
          </p:nvSpPr>
          <p:spPr>
            <a:xfrm>
              <a:off x="5513889" y="2885799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21:00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70A871B5-B578-419A-B3D9-15D7A42ED3BA}"/>
                </a:ext>
              </a:extLst>
            </p:cNvPr>
            <p:cNvSpPr/>
            <p:nvPr/>
          </p:nvSpPr>
          <p:spPr>
            <a:xfrm>
              <a:off x="6637751" y="2882348"/>
              <a:ext cx="5693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100" dirty="0">
                  <a:solidFill>
                    <a:srgbClr val="254061"/>
                  </a:solidFill>
                  <a:latin typeface="Consolas" panose="020B0609020204030204" pitchFamily="49" charset="0"/>
                </a:rPr>
                <a:t>00:00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0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F79EC2BA-4CA7-48C9-870B-848A9A897A8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" y="266473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>
                <a:solidFill>
                  <a:schemeClr val="bg1"/>
                </a:solidFill>
              </a:rPr>
              <a:t>Motivação e Objetivos</a:t>
            </a:r>
            <a:endParaRPr spc="-135" dirty="0">
              <a:solidFill>
                <a:schemeClr val="bg1"/>
              </a:solidFill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110543FC-D81F-4ADC-B645-654F37486A37}"/>
              </a:ext>
            </a:extLst>
          </p:cNvPr>
          <p:cNvSpPr/>
          <p:nvPr/>
        </p:nvSpPr>
        <p:spPr>
          <a:xfrm>
            <a:off x="1447800" y="2669234"/>
            <a:ext cx="6248400" cy="1339045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26" name="Picture 2" descr="Resultado de imagem para objetivos png">
            <a:extLst>
              <a:ext uri="{FF2B5EF4-FFF2-40B4-BE49-F238E27FC236}">
                <a16:creationId xmlns:a16="http://schemas.microsoft.com/office/drawing/2014/main" id="{05FB05E5-31F3-48FA-AF0B-C4DBEAC2A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36" y="4561628"/>
            <a:ext cx="1714528" cy="206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A1654AB-C9E5-4350-9C7D-B97417410F84}"/>
              </a:ext>
            </a:extLst>
          </p:cNvPr>
          <p:cNvSpPr txBox="1"/>
          <p:nvPr/>
        </p:nvSpPr>
        <p:spPr>
          <a:xfrm>
            <a:off x="2005897" y="3181174"/>
            <a:ext cx="18205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Consolas" panose="020B0609020204030204" pitchFamily="49" charset="0"/>
                <a:cs typeface="Arial" panose="020B0604020202020204" pitchFamily="34" charset="0"/>
              </a:rPr>
              <a:t>Especificação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E44657E-853B-418E-898E-AC4A0DECDE44}"/>
              </a:ext>
            </a:extLst>
          </p:cNvPr>
          <p:cNvSpPr txBox="1"/>
          <p:nvPr/>
        </p:nvSpPr>
        <p:spPr>
          <a:xfrm>
            <a:off x="3826465" y="3181174"/>
            <a:ext cx="44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2302BC9-A31D-47B1-A57E-3F1BBA4531A5}"/>
              </a:ext>
            </a:extLst>
          </p:cNvPr>
          <p:cNvSpPr txBox="1"/>
          <p:nvPr/>
        </p:nvSpPr>
        <p:spPr>
          <a:xfrm>
            <a:off x="4195843" y="3003205"/>
            <a:ext cx="162339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latin typeface="Consolas" panose="020B0609020204030204" pitchFamily="49" charset="0"/>
                <a:cs typeface="Arial" panose="020B0604020202020204" pitchFamily="34" charset="0"/>
              </a:rPr>
              <a:t>Fonte de Informação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C1FCE58-527F-4B21-A2E0-2772821A64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6410573" y="2840489"/>
            <a:ext cx="752227" cy="89554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00493A6-2CDB-4C85-915F-BEC52A23EF20}"/>
              </a:ext>
            </a:extLst>
          </p:cNvPr>
          <p:cNvSpPr txBox="1"/>
          <p:nvPr/>
        </p:nvSpPr>
        <p:spPr>
          <a:xfrm>
            <a:off x="5791151" y="3178097"/>
            <a:ext cx="44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600E0F3-A7E3-4C46-B0BD-66C03E6627E0}"/>
              </a:ext>
            </a:extLst>
          </p:cNvPr>
          <p:cNvSpPr/>
          <p:nvPr/>
        </p:nvSpPr>
        <p:spPr>
          <a:xfrm>
            <a:off x="1447800" y="1524000"/>
            <a:ext cx="6248400" cy="872989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FE9CF7-43A2-49E3-9E1A-71C579CF89D8}"/>
              </a:ext>
            </a:extLst>
          </p:cNvPr>
          <p:cNvSpPr txBox="1"/>
          <p:nvPr/>
        </p:nvSpPr>
        <p:spPr>
          <a:xfrm>
            <a:off x="1600200" y="1548329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Domain Specific Language</a:t>
            </a:r>
          </a:p>
          <a:p>
            <a:pPr algn="ctr"/>
            <a:r>
              <a:rPr lang="pt-PT" sz="22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Geração Automática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 Chatbots</a:t>
            </a:r>
          </a:p>
        </p:txBody>
      </p:sp>
    </p:spTree>
    <p:extLst>
      <p:ext uri="{BB962C8B-B14F-4D97-AF65-F5344CB8AC3E}">
        <p14:creationId xmlns:p14="http://schemas.microsoft.com/office/powerpoint/2010/main" val="786646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439180"/>
            <a:ext cx="84772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“Na SEI há 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fruta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808202"/>
            <a:ext cx="3429000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bot_lista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proverbios.txt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75260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43840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2">
            <a:extLst>
              <a:ext uri="{FF2B5EF4-FFF2-40B4-BE49-F238E27FC236}">
                <a16:creationId xmlns:a16="http://schemas.microsoft.com/office/drawing/2014/main" id="{56C6DBED-E3B0-4591-AFF6-E6C0A0B1EF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F759DFD-4465-4D29-AC8E-09FEC1D769E3}"/>
              </a:ext>
            </a:extLst>
          </p:cNvPr>
          <p:cNvSpPr txBox="1"/>
          <p:nvPr/>
        </p:nvSpPr>
        <p:spPr>
          <a:xfrm>
            <a:off x="361950" y="4328755"/>
            <a:ext cx="84772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 fruta proibida é a mais apetecida.</a:t>
            </a:r>
            <a:r>
              <a:rPr lang="pt-P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559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439180"/>
            <a:ext cx="84772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“O que é </a:t>
            </a:r>
            <a:r>
              <a:rPr lang="pt-PT" sz="28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fruta</a:t>
            </a:r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808202"/>
            <a:ext cx="3429000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bot_wiki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wiki.json</a:t>
            </a:r>
            <a:endParaRPr lang="pt-PT" sz="1500" dirty="0">
              <a:solidFill>
                <a:prstClr val="black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75260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438400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2">
            <a:extLst>
              <a:ext uri="{FF2B5EF4-FFF2-40B4-BE49-F238E27FC236}">
                <a16:creationId xmlns:a16="http://schemas.microsoft.com/office/drawing/2014/main" id="{56C6DBED-E3B0-4591-AFF6-E6C0A0B1EF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F759DFD-4465-4D29-AC8E-09FEC1D769E3}"/>
              </a:ext>
            </a:extLst>
          </p:cNvPr>
          <p:cNvSpPr txBox="1"/>
          <p:nvPr/>
        </p:nvSpPr>
        <p:spPr>
          <a:xfrm>
            <a:off x="819150" y="4207015"/>
            <a:ext cx="763905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“Fruta é um conceito culinário, por oposição ao de legume, que em geral compreende os frutos e pseudofrutos comestíveis e de sabor adocicado, ainda que haja autores que discordem desta definição, por ser em suas opiniões, demasiado simplista.”</a:t>
            </a:r>
          </a:p>
        </p:txBody>
      </p:sp>
    </p:spTree>
    <p:extLst>
      <p:ext uri="{BB962C8B-B14F-4D97-AF65-F5344CB8AC3E}">
        <p14:creationId xmlns:p14="http://schemas.microsoft.com/office/powerpoint/2010/main" val="143710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6205" y="186331"/>
            <a:ext cx="2705101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Trabalho Futuro</a:t>
            </a:r>
            <a:endParaRPr spc="-135" dirty="0"/>
          </a:p>
        </p:txBody>
      </p:sp>
      <p:pic>
        <p:nvPicPr>
          <p:cNvPr id="2052" name="Picture 4" descr="Resultado de imagem para ponto interrogaÃ§ao png">
            <a:extLst>
              <a:ext uri="{FF2B5EF4-FFF2-40B4-BE49-F238E27FC236}">
                <a16:creationId xmlns:a16="http://schemas.microsoft.com/office/drawing/2014/main" id="{DF3841DC-8498-4036-87DF-9A0D93C1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68653"/>
            <a:ext cx="1819969" cy="181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trabalho futuro png">
            <a:extLst>
              <a:ext uri="{FF2B5EF4-FFF2-40B4-BE49-F238E27FC236}">
                <a16:creationId xmlns:a16="http://schemas.microsoft.com/office/drawing/2014/main" id="{7BACF2A3-A54A-444A-A532-AB064B3B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474" l="10000" r="90000">
                        <a14:foregroundMark x1="29035" y1="83947" x2="29035" y2="83947"/>
                        <a14:foregroundMark x1="28860" y1="85000" x2="28070" y2="94211"/>
                        <a14:foregroundMark x1="27544" y1="80658" x2="26842" y2="92895"/>
                        <a14:foregroundMark x1="27018" y1="95263" x2="26754" y2="99211"/>
                        <a14:foregroundMark x1="31228" y1="94474" x2="30351" y2="99474"/>
                        <a14:foregroundMark x1="30526" y1="79605" x2="30877" y2="98026"/>
                        <a14:backgroundMark x1="30175" y1="38026" x2="30175" y2="38026"/>
                        <a14:backgroundMark x1="38158" y1="41053" x2="38158" y2="41053"/>
                        <a14:backgroundMark x1="34211" y1="72763" x2="34649" y2="78026"/>
                        <a14:backgroundMark x1="33509" y1="65263" x2="34386" y2="69737"/>
                        <a14:backgroundMark x1="32018" y1="56447" x2="32018" y2="56447"/>
                        <a14:backgroundMark x1="32018" y1="56053" x2="32018" y2="56053"/>
                        <a14:backgroundMark x1="33333" y1="64079" x2="33333" y2="64079"/>
                        <a14:backgroundMark x1="33070" y1="62237" x2="33070" y2="62237"/>
                        <a14:backgroundMark x1="42632" y1="43421" x2="42632" y2="43421"/>
                        <a14:backgroundMark x1="42895" y1="43158" x2="42895" y2="43158"/>
                        <a14:backgroundMark x1="42105" y1="46974" x2="42105" y2="46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52400"/>
            <a:ext cx="468630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78AF0DB-B655-457A-AB34-6DE2F0DD9317}"/>
              </a:ext>
            </a:extLst>
          </p:cNvPr>
          <p:cNvSpPr/>
          <p:nvPr/>
        </p:nvSpPr>
        <p:spPr>
          <a:xfrm>
            <a:off x="1295400" y="2057399"/>
            <a:ext cx="6743699" cy="3261479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5CFF42-7D2E-4CD5-BF8A-19AEEE23089F}"/>
              </a:ext>
            </a:extLst>
          </p:cNvPr>
          <p:cNvSpPr txBox="1"/>
          <p:nvPr/>
        </p:nvSpPr>
        <p:spPr>
          <a:xfrm>
            <a:off x="1447800" y="2616875"/>
            <a:ext cx="63917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Aprendizagem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Criação de perfis de utilizador;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Aprender através dos diálogos (utilizador, filmes, …);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Guardar estados para dar melhor seguimento à conversa;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Melhorar conteúdo das respostas;</a:t>
            </a:r>
          </a:p>
        </p:txBody>
      </p:sp>
      <p:pic>
        <p:nvPicPr>
          <p:cNvPr id="2060" name="Picture 12" descr="Resultado de imagem para bot png">
            <a:extLst>
              <a:ext uri="{FF2B5EF4-FFF2-40B4-BE49-F238E27FC236}">
                <a16:creationId xmlns:a16="http://schemas.microsoft.com/office/drawing/2014/main" id="{790224CB-C97F-4DAB-8626-1491B3C9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885" y="4350172"/>
            <a:ext cx="1974428" cy="197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90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187761" y="5486015"/>
            <a:ext cx="274320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1945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em Engenharia Informática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sp>
        <p:nvSpPr>
          <p:cNvPr id="16" name="object 6">
            <a:extLst>
              <a:ext uri="{FF2B5EF4-FFF2-40B4-BE49-F238E27FC236}">
                <a16:creationId xmlns:a16="http://schemas.microsoft.com/office/drawing/2014/main" id="{55768048-FC68-4E4D-8D20-2FA55FDC5EF5}"/>
              </a:ext>
            </a:extLst>
          </p:cNvPr>
          <p:cNvSpPr txBox="1"/>
          <p:nvPr/>
        </p:nvSpPr>
        <p:spPr>
          <a:xfrm>
            <a:off x="523875" y="5486400"/>
            <a:ext cx="2743200" cy="1043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b="1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Orientadores</a:t>
            </a: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João Almeida</a:t>
            </a:r>
          </a:p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Pedro Rangel Henriques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DB48BAB-F75E-4B06-A739-EBEE10B66A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839379" y="2038227"/>
            <a:ext cx="2257640" cy="218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3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0B05C8-AAAA-4BAC-A8B1-19C112E1F63C}"/>
              </a:ext>
            </a:extLst>
          </p:cNvPr>
          <p:cNvSpPr/>
          <p:nvPr/>
        </p:nvSpPr>
        <p:spPr>
          <a:xfrm>
            <a:off x="419100" y="1143000"/>
            <a:ext cx="8420100" cy="2438400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B955FD-7921-4FB7-86AA-B608964B7375}"/>
              </a:ext>
            </a:extLst>
          </p:cNvPr>
          <p:cNvSpPr txBox="1"/>
          <p:nvPr/>
        </p:nvSpPr>
        <p:spPr>
          <a:xfrm>
            <a:off x="723900" y="1143000"/>
            <a:ext cx="81153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9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b1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bot_FAQ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FAQ_SEI.json</a:t>
            </a:r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b2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  <a:endParaRPr lang="pt-PT" sz="9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b3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bot_lista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proverbios.txt</a:t>
            </a:r>
          </a:p>
          <a:p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b4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bot_exp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saudacoes.json</a:t>
            </a:r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b5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bot_wiki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wiki.json</a:t>
            </a:r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pt-PT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STATES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Chateado Informativo</a:t>
            </a:r>
          </a:p>
          <a:p>
            <a:endParaRPr lang="pt-PT" sz="11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JOIN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b1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4 + b2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4 + b3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2 + b4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5 + b5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</a:p>
        </p:txBody>
      </p:sp>
      <p:pic>
        <p:nvPicPr>
          <p:cNvPr id="1042" name="Picture 18" descr="Resultado de imagem para puzzle png">
            <a:extLst>
              <a:ext uri="{FF2B5EF4-FFF2-40B4-BE49-F238E27FC236}">
                <a16:creationId xmlns:a16="http://schemas.microsoft.com/office/drawing/2014/main" id="{4DF2A7EA-8BE1-4DC0-A7E5-78BCC3AED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t="10568" r="46810" b="10182"/>
          <a:stretch/>
        </p:blipFill>
        <p:spPr bwMode="auto">
          <a:xfrm rot="16200000">
            <a:off x="3067050" y="1924049"/>
            <a:ext cx="2819399" cy="674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A8992EC0-9B7A-40AE-A54E-A42842DED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4312" y="299066"/>
            <a:ext cx="10953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DSL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6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B1EEE68C-FC96-43AF-915D-3312FB4F225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B2543ED-65A0-4E55-B9AD-0C8E5442A99D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484908" y="762000"/>
            <a:ext cx="8858251" cy="57733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Olá, bom dia!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Boas parceiro!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Preciso de informações sobre 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 SEI, achas que me podes ajudar?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Estou aqui para isso! De que precisas?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Quando 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é que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começa a SEI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realiza-se no início do segundo semestre.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onde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é a SEI?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realiza-se no campus de Gualtar da Universidade do Minho.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Tenho que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pagar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para me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inscrever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SEI é gratuita, não tens que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pagar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Quando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é a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sessão</a:t>
            </a:r>
            <a:r>
              <a:rPr lang="pt-PT" b="1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de</a:t>
            </a:r>
            <a:r>
              <a:rPr lang="pt-PT" b="1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pt-PT" dirty="0">
                <a:solidFill>
                  <a:srgbClr val="C000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abertura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É quarta-feira 4 de setembro das 10:00 às 10:30.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Acho que está tudo.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Espero ter sido útil.</a:t>
            </a:r>
          </a:p>
          <a:p>
            <a:pPr marL="182563"/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Adeus.</a:t>
            </a:r>
          </a:p>
          <a:p>
            <a:pPr marL="182563"/>
            <a:r>
              <a:rPr lang="pt-PT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</a:t>
            </a:r>
            <a:r>
              <a:rPr lang="pt-PT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Adeus companheiro!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57C7E1FD-877B-4BF9-8F35-28D49C0341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99066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Caso de estudo da SEI</a:t>
            </a:r>
            <a:endParaRPr spc="-18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35637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933157" y="321058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D7AB0F-1A33-4A26-916C-ABE219124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71800"/>
            <a:ext cx="966547" cy="96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08160" y="932297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1331869" y="1125150"/>
            <a:ext cx="64516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286A672-3167-4BB9-9483-80F3EA1D7F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256869" y="4114800"/>
            <a:ext cx="752227" cy="8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729036" y="4107671"/>
            <a:ext cx="752227" cy="89554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B2FBA61-9EFE-4376-A055-516A3A3D1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4181598" y="4087423"/>
            <a:ext cx="752227" cy="89554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CAA3F38-05A7-40E0-B05A-FCE5AB471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5731320" y="4107670"/>
            <a:ext cx="752227" cy="89554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A232D0D-509D-49BF-B92E-C27D22FB24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7167686" y="4086540"/>
            <a:ext cx="752227" cy="89554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ED4BDB-E83E-4E1D-828C-75C3C91C6147}"/>
              </a:ext>
            </a:extLst>
          </p:cNvPr>
          <p:cNvSpPr txBox="1"/>
          <p:nvPr/>
        </p:nvSpPr>
        <p:spPr>
          <a:xfrm>
            <a:off x="3829050" y="2826667"/>
            <a:ext cx="1485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Diretor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6E4BDFF-67BC-489A-BEFE-A283DE95D790}"/>
              </a:ext>
            </a:extLst>
          </p:cNvPr>
          <p:cNvSpPr txBox="1"/>
          <p:nvPr/>
        </p:nvSpPr>
        <p:spPr>
          <a:xfrm>
            <a:off x="884494" y="4996856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Bot1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FAQ SEI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2328824" y="502229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AE36BD9-4037-41C1-BA3C-06F97EBD2EC4}"/>
              </a:ext>
            </a:extLst>
          </p:cNvPr>
          <p:cNvSpPr txBox="1"/>
          <p:nvPr/>
        </p:nvSpPr>
        <p:spPr>
          <a:xfrm>
            <a:off x="3814763" y="5009864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Bot3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Provérbios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B88BDE4-C1BF-4F82-A432-76FAF46D6DBA}"/>
              </a:ext>
            </a:extLst>
          </p:cNvPr>
          <p:cNvSpPr txBox="1"/>
          <p:nvPr/>
        </p:nvSpPr>
        <p:spPr>
          <a:xfrm>
            <a:off x="5364483" y="4990907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Bot4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Saudações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4D3069B-19F1-4AF9-B001-FD80FABBCA1D}"/>
              </a:ext>
            </a:extLst>
          </p:cNvPr>
          <p:cNvSpPr txBox="1"/>
          <p:nvPr/>
        </p:nvSpPr>
        <p:spPr>
          <a:xfrm>
            <a:off x="6800849" y="4996810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Bot5</a:t>
            </a:r>
          </a:p>
          <a:p>
            <a:pPr algn="ctr"/>
            <a:r>
              <a:rPr lang="pt-PT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Wikipedia</a:t>
            </a:r>
            <a:endParaRPr lang="pt-PT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478E98F3-F306-4991-8C75-EF2ECEFCE8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8E1C"/>
              </a:clrFrom>
              <a:clrTo>
                <a:srgbClr val="FF8E1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4500" y1="44667" x2="44250" y2="46333"/>
                        <a14:foregroundMark x1="73500" y1="48833" x2="67625" y2="45667"/>
                        <a14:foregroundMark x1="67625" y1="45667" x2="76875" y2="44833"/>
                        <a14:foregroundMark x1="76875" y1="44833" x2="71625" y2="50333"/>
                        <a14:foregroundMark x1="71625" y1="50333" x2="77000" y2="55667"/>
                        <a14:foregroundMark x1="71375" y1="55000" x2="67625" y2="48167"/>
                        <a14:foregroundMark x1="67625" y1="48167" x2="68500" y2="49333"/>
                        <a14:foregroundMark x1="45250" y1="77167" x2="44250" y2="77833"/>
                        <a14:backgroundMark x1="21625" y1="62333" x2="28875" y2="59833"/>
                        <a14:backgroundMark x1="26625" y1="57333" x2="26375" y2="59833"/>
                        <a14:backgroundMark x1="59750" y1="67167" x2="61750" y2="68167"/>
                        <a14:backgroundMark x1="58125" y1="67500" x2="60875" y2="79167"/>
                        <a14:backgroundMark x1="60875" y1="79167" x2="65375" y2="68167"/>
                        <a14:backgroundMark x1="65375" y1="68167" x2="59750" y2="61833"/>
                        <a14:backgroundMark x1="24625" y1="53167" x2="22375" y2="61000"/>
                        <a14:backgroundMark x1="22375" y1="61000" x2="24125" y2="69500"/>
                        <a14:backgroundMark x1="24125" y1="69500" x2="29500" y2="65500"/>
                        <a14:backgroundMark x1="29500" y1="65500" x2="29875" y2="57500"/>
                        <a14:backgroundMark x1="29875" y1="57500" x2="24500" y2="53333"/>
                        <a14:backgroundMark x1="24500" y1="53333" x2="24250" y2="53333"/>
                        <a14:backgroundMark x1="27125" y1="57500" x2="25000" y2="64833"/>
                        <a14:backgroundMark x1="25000" y1="64833" x2="26250" y2="72167"/>
                        <a14:backgroundMark x1="26250" y1="72167" x2="30500" y2="66667"/>
                        <a14:backgroundMark x1="30500" y1="66667" x2="28250" y2="59667"/>
                        <a14:backgroundMark x1="28250" y1="59667" x2="28125" y2="59667"/>
                        <a14:backgroundMark x1="34125" y1="62500" x2="28250" y2="60000"/>
                        <a14:backgroundMark x1="28250" y1="60000" x2="32750" y2="65167"/>
                        <a14:backgroundMark x1="32750" y1="65167" x2="33750" y2="61500"/>
                        <a14:backgroundMark x1="62000" y1="65000" x2="56375" y2="62167"/>
                        <a14:backgroundMark x1="56375" y1="62167" x2="58750" y2="69667"/>
                        <a14:backgroundMark x1="58750" y1="69667" x2="60625" y2="63833"/>
                      </a14:backgroundRemoval>
                    </a14:imgEffect>
                  </a14:imgLayer>
                </a14:imgProps>
              </a:ext>
            </a:extLst>
          </a:blip>
          <a:srcRect l="21000" t="11334" r="13000" b="8666"/>
          <a:stretch/>
        </p:blipFill>
        <p:spPr>
          <a:xfrm>
            <a:off x="4122802" y="1778732"/>
            <a:ext cx="1088896" cy="1053770"/>
          </a:xfrm>
          <a:prstGeom prst="rect">
            <a:avLst/>
          </a:prstGeom>
        </p:spPr>
      </p:pic>
      <p:sp>
        <p:nvSpPr>
          <p:cNvPr id="27" name="object 2">
            <a:extLst>
              <a:ext uri="{FF2B5EF4-FFF2-40B4-BE49-F238E27FC236}">
                <a16:creationId xmlns:a16="http://schemas.microsoft.com/office/drawing/2014/main" id="{12142D79-3F6B-417A-9E5F-820D4912E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4D5ADEDD-A052-4E5B-8311-D2BCE5FB9465}"/>
              </a:ext>
            </a:extLst>
          </p:cNvPr>
          <p:cNvCxnSpPr>
            <a:cxnSpLocks/>
          </p:cNvCxnSpPr>
          <p:nvPr/>
        </p:nvCxnSpPr>
        <p:spPr>
          <a:xfrm>
            <a:off x="4557712" y="3132515"/>
            <a:ext cx="0" cy="366452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65FF920A-4160-43DB-AE7E-9F2F7D80C9BD}"/>
              </a:ext>
            </a:extLst>
          </p:cNvPr>
          <p:cNvCxnSpPr>
            <a:cxnSpLocks/>
          </p:cNvCxnSpPr>
          <p:nvPr/>
        </p:nvCxnSpPr>
        <p:spPr>
          <a:xfrm flipH="1">
            <a:off x="1626392" y="3488856"/>
            <a:ext cx="5917408" cy="1"/>
          </a:xfrm>
          <a:prstGeom prst="line">
            <a:avLst/>
          </a:prstGeom>
          <a:ln w="19050">
            <a:solidFill>
              <a:srgbClr val="25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0EA2F257-30BA-4F0A-8E65-23CF2E8AA294}"/>
              </a:ext>
            </a:extLst>
          </p:cNvPr>
          <p:cNvCxnSpPr/>
          <p:nvPr/>
        </p:nvCxnSpPr>
        <p:spPr>
          <a:xfrm>
            <a:off x="1626392" y="348500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C830373C-32FD-4A6D-AD1B-945F90177640}"/>
              </a:ext>
            </a:extLst>
          </p:cNvPr>
          <p:cNvCxnSpPr/>
          <p:nvPr/>
        </p:nvCxnSpPr>
        <p:spPr>
          <a:xfrm>
            <a:off x="3105150" y="3495041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 reta unidirecional 52">
            <a:extLst>
              <a:ext uri="{FF2B5EF4-FFF2-40B4-BE49-F238E27FC236}">
                <a16:creationId xmlns:a16="http://schemas.microsoft.com/office/drawing/2014/main" id="{29CD95E7-B6BF-41CB-B2FF-CDB1AD286D8A}"/>
              </a:ext>
            </a:extLst>
          </p:cNvPr>
          <p:cNvCxnSpPr/>
          <p:nvPr/>
        </p:nvCxnSpPr>
        <p:spPr>
          <a:xfrm>
            <a:off x="4557712" y="3485006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5D91FC03-EE90-4179-B565-D3AEA6363B4D}"/>
              </a:ext>
            </a:extLst>
          </p:cNvPr>
          <p:cNvCxnSpPr/>
          <p:nvPr/>
        </p:nvCxnSpPr>
        <p:spPr>
          <a:xfrm>
            <a:off x="6107434" y="3498967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D17653D-F026-44E6-AE08-55FD321BF0D1}"/>
              </a:ext>
            </a:extLst>
          </p:cNvPr>
          <p:cNvCxnSpPr/>
          <p:nvPr/>
        </p:nvCxnSpPr>
        <p:spPr>
          <a:xfrm>
            <a:off x="7543800" y="3480671"/>
            <a:ext cx="0" cy="532919"/>
          </a:xfrm>
          <a:prstGeom prst="straightConnector1">
            <a:avLst/>
          </a:prstGeom>
          <a:ln w="19050">
            <a:solidFill>
              <a:srgbClr val="2540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560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4322D1A-E74E-42AC-A3B8-81F1DA32DBE0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502715" y="2403418"/>
            <a:ext cx="1086622" cy="1293651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212078" y="3697069"/>
            <a:ext cx="168352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520552" y="2927478"/>
            <a:ext cx="4152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307263" y="2750181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51F0EEA5-6ED6-4722-AE65-D00167039CE2}"/>
              </a:ext>
            </a:extLst>
          </p:cNvPr>
          <p:cNvCxnSpPr>
            <a:cxnSpLocks/>
          </p:cNvCxnSpPr>
          <p:nvPr/>
        </p:nvCxnSpPr>
        <p:spPr>
          <a:xfrm>
            <a:off x="3307263" y="4121781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2">
            <a:extLst>
              <a:ext uri="{FF2B5EF4-FFF2-40B4-BE49-F238E27FC236}">
                <a16:creationId xmlns:a16="http://schemas.microsoft.com/office/drawing/2014/main" id="{46F4FFC2-12C4-46E1-9C16-47272B0602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3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D203A8D-196B-4ED1-9FAC-B734C880D236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1407829" y="1007852"/>
            <a:ext cx="1086622" cy="1293651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117192" y="2301503"/>
            <a:ext cx="168352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520552" y="1531912"/>
            <a:ext cx="4152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20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20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20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307263" y="1354615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 reta 40">
            <a:extLst>
              <a:ext uri="{FF2B5EF4-FFF2-40B4-BE49-F238E27FC236}">
                <a16:creationId xmlns:a16="http://schemas.microsoft.com/office/drawing/2014/main" id="{51F0EEA5-6ED6-4722-AE65-D00167039CE2}"/>
              </a:ext>
            </a:extLst>
          </p:cNvPr>
          <p:cNvCxnSpPr>
            <a:cxnSpLocks/>
          </p:cNvCxnSpPr>
          <p:nvPr/>
        </p:nvCxnSpPr>
        <p:spPr>
          <a:xfrm>
            <a:off x="3307263" y="2726215"/>
            <a:ext cx="4693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4C1E9549-A393-4877-ABBC-9A3C88BFB8A2}"/>
              </a:ext>
            </a:extLst>
          </p:cNvPr>
          <p:cNvSpPr/>
          <p:nvPr/>
        </p:nvSpPr>
        <p:spPr>
          <a:xfrm>
            <a:off x="911360" y="3492098"/>
            <a:ext cx="2095185" cy="286232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Atividade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Tipo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Local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Dia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Início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Fim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Descrição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Oradores</a:t>
            </a:r>
          </a:p>
          <a:p>
            <a:pPr algn="ctr">
              <a:buClr>
                <a:schemeClr val="accent6"/>
              </a:buClr>
            </a:pPr>
            <a:r>
              <a:rPr lang="pt-PT" dirty="0">
                <a:solidFill>
                  <a:srgbClr val="488ED4"/>
                </a:solidFill>
                <a:latin typeface="Consolas" panose="020B0609020204030204" pitchFamily="49" charset="0"/>
              </a:rPr>
              <a:t>Requisitos</a:t>
            </a:r>
          </a:p>
          <a:p>
            <a:pPr algn="ctr">
              <a:buClr>
                <a:schemeClr val="accent6"/>
              </a:buClr>
            </a:pPr>
            <a:endParaRPr lang="pt-PT" dirty="0">
              <a:latin typeface="Consolas" panose="020B0609020204030204" pitchFamily="49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E2DDDA5-C84E-4D1D-BA69-08FA23FEE9BE}"/>
              </a:ext>
            </a:extLst>
          </p:cNvPr>
          <p:cNvSpPr/>
          <p:nvPr/>
        </p:nvSpPr>
        <p:spPr>
          <a:xfrm>
            <a:off x="3145758" y="3548347"/>
            <a:ext cx="57911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Atividade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":{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</a:rPr>
              <a:t>Tipo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 "Objeto",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Sinonimos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:["</a:t>
            </a:r>
            <a:r>
              <a:rPr lang="pt-PT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Conferência","sessões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</a:rPr>
              <a:t>Local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 {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</a:rPr>
              <a:t>Tipo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": "Local",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Sinonimos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 : ["</a:t>
            </a:r>
            <a:r>
              <a:rPr lang="pt-PT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zona","complexo</a:t>
            </a:r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  <a:p>
            <a:r>
              <a:rPr lang="pt-PT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}, </a:t>
            </a: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08350C6B-C404-41CD-8B24-DA7172FD2B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F9B80CE-BFC3-4338-9F28-148CE8F1D94E}"/>
              </a:ext>
            </a:extLst>
          </p:cNvPr>
          <p:cNvSpPr/>
          <p:nvPr/>
        </p:nvSpPr>
        <p:spPr>
          <a:xfrm>
            <a:off x="1647210" y="3091988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dirty="0">
                <a:solidFill>
                  <a:srgbClr val="25406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CSV</a:t>
            </a:r>
            <a:endParaRPr lang="pt-PT" sz="2000" dirty="0">
              <a:solidFill>
                <a:srgbClr val="254061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373DF2F-3132-43C3-87AB-E4F6BB53101D}"/>
              </a:ext>
            </a:extLst>
          </p:cNvPr>
          <p:cNvSpPr/>
          <p:nvPr/>
        </p:nvSpPr>
        <p:spPr>
          <a:xfrm>
            <a:off x="4994486" y="3091988"/>
            <a:ext cx="1031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dirty="0" err="1">
                <a:solidFill>
                  <a:srgbClr val="25406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Schema</a:t>
            </a:r>
            <a:endParaRPr lang="pt-PT" sz="2000" dirty="0">
              <a:solidFill>
                <a:srgbClr val="25406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CAB8831-4523-4BC0-8412-D1D90F15DC15}"/>
              </a:ext>
            </a:extLst>
          </p:cNvPr>
          <p:cNvSpPr/>
          <p:nvPr/>
        </p:nvSpPr>
        <p:spPr>
          <a:xfrm>
            <a:off x="3095436" y="565665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3656393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725617-FF18-4130-A845-0C3F25166607}"/>
              </a:ext>
            </a:extLst>
          </p:cNvPr>
          <p:cNvSpPr txBox="1"/>
          <p:nvPr/>
        </p:nvSpPr>
        <p:spPr>
          <a:xfrm>
            <a:off x="361950" y="3276600"/>
            <a:ext cx="8420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sz="28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“Quando é a sessão de abertura?”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B20CB1E-E90C-4757-BE49-95966278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48" b="96377" l="9804" r="89216">
                        <a14:foregroundMark x1="42327" y1="69077" x2="32353" y2="34058"/>
                        <a14:foregroundMark x1="42896" y1="71074" x2="42719" y2="70452"/>
                        <a14:foregroundMark x1="44280" y1="75933" x2="43980" y2="74878"/>
                        <a14:foregroundMark x1="46078" y1="82246" x2="45495" y2="80198"/>
                        <a14:foregroundMark x1="59321" y1="76635" x2="59774" y2="76294"/>
                        <a14:foregroundMark x1="47059" y1="85870" x2="57454" y2="78041"/>
                        <a14:foregroundMark x1="77585" y1="54932" x2="79085" y2="52899"/>
                        <a14:foregroundMark x1="67413" y1="68715" x2="75327" y2="57991"/>
                        <a14:foregroundMark x1="60784" y1="87319" x2="50327" y2="90217"/>
                        <a14:foregroundMark x1="50327" y1="90217" x2="34009" y2="88071"/>
                        <a14:foregroundMark x1="39542" y1="87681" x2="51634" y2="89493"/>
                        <a14:foregroundMark x1="51634" y1="89493" x2="60131" y2="86957"/>
                        <a14:foregroundMark x1="60131" y1="86957" x2="63072" y2="84058"/>
                        <a14:foregroundMark x1="63072" y1="85870" x2="54902" y2="91667"/>
                        <a14:foregroundMark x1="54902" y1="91667" x2="43137" y2="92029"/>
                        <a14:foregroundMark x1="42157" y1="92391" x2="51634" y2="93116"/>
                        <a14:foregroundMark x1="51634" y1="93116" x2="55556" y2="92029"/>
                        <a14:foregroundMark x1="54902" y1="93841" x2="46405" y2="94928"/>
                        <a14:foregroundMark x1="24749" y1="62028" x2="27778" y2="37681"/>
                        <a14:foregroundMark x1="27778" y1="37681" x2="30392" y2="34058"/>
                        <a14:foregroundMark x1="34448" y1="69561" x2="37908" y2="41304"/>
                        <a14:foregroundMark x1="49520" y1="69784" x2="52614" y2="55797"/>
                        <a14:foregroundMark x1="59125" y1="68788" x2="60131" y2="56522"/>
                        <a14:foregroundMark x1="66018" y1="68736" x2="68627" y2="53986"/>
                        <a14:foregroundMark x1="71518" y1="65483" x2="71242" y2="51087"/>
                        <a14:foregroundMark x1="70588" y1="60507" x2="70588" y2="43478"/>
                        <a14:foregroundMark x1="69935" y1="39130" x2="66667" y2="29710"/>
                        <a14:foregroundMark x1="66667" y1="29710" x2="57516" y2="26449"/>
                        <a14:foregroundMark x1="57516" y1="26449" x2="36601" y2="28623"/>
                        <a14:foregroundMark x1="36601" y1="28623" x2="33660" y2="30797"/>
                        <a14:foregroundMark x1="48366" y1="7971" x2="49346" y2="13406"/>
                        <a14:foregroundMark x1="49346" y1="7971" x2="49346" y2="12319"/>
                        <a14:foregroundMark x1="48693" y1="8696" x2="49346" y2="12681"/>
                        <a14:foregroundMark x1="50000" y1="8333" x2="51307" y2="11957"/>
                        <a14:foregroundMark x1="50654" y1="8333" x2="49673" y2="13043"/>
                        <a14:foregroundMark x1="48693" y1="7609" x2="49020" y2="12681"/>
                        <a14:foregroundMark x1="49020" y1="10145" x2="49020" y2="4710"/>
                        <a14:foregroundMark x1="18627" y1="50362" x2="27124" y2="50000"/>
                        <a14:foregroundMark x1="47386" y1="93478" x2="50000" y2="94928"/>
                        <a14:foregroundMark x1="45752" y1="96377" x2="51634" y2="95290"/>
                        <a14:foregroundMark x1="51634" y1="94928" x2="51634" y2="94928"/>
                        <a14:backgroundMark x1="14379" y1="11957" x2="11111" y2="54348"/>
                        <a14:backgroundMark x1="17647" y1="77174" x2="25163" y2="76812"/>
                        <a14:backgroundMark x1="24837" y1="71014" x2="22876" y2="84058"/>
                        <a14:backgroundMark x1="22876" y1="84058" x2="22222" y2="85507"/>
                        <a14:backgroundMark x1="20261" y1="65217" x2="23856" y2="77174"/>
                        <a14:backgroundMark x1="23856" y1="77174" x2="30719" y2="75362"/>
                        <a14:backgroundMark x1="73856" y1="74638" x2="78105" y2="73551"/>
                        <a14:backgroundMark x1="76144" y1="72101" x2="77778" y2="75362"/>
                        <a14:backgroundMark x1="72549" y1="75000" x2="76144" y2="77899"/>
                        <a14:backgroundMark x1="72222" y1="75725" x2="75817" y2="79710"/>
                        <a14:backgroundMark x1="72222" y1="74638" x2="75817" y2="77536"/>
                        <a14:backgroundMark x1="71569" y1="74638" x2="76144" y2="76812"/>
                        <a14:backgroundMark x1="72876" y1="74638" x2="77124" y2="76449"/>
                        <a14:backgroundMark x1="80719" y1="61957" x2="80065" y2="74638"/>
                        <a14:backgroundMark x1="80065" y1="74638" x2="71569" y2="86957"/>
                        <a14:backgroundMark x1="19935" y1="75000" x2="31373" y2="75000"/>
                        <a14:backgroundMark x1="31373" y1="75000" x2="36275" y2="73913"/>
                        <a14:backgroundMark x1="63072" y1="73913" x2="74183" y2="73913"/>
                        <a14:backgroundMark x1="74183" y1="73913" x2="76797" y2="73188"/>
                        <a14:backgroundMark x1="76797" y1="66667" x2="74183" y2="80797"/>
                        <a14:backgroundMark x1="17320" y1="60870" x2="18954" y2="74275"/>
                        <a14:backgroundMark x1="18954" y1="74275" x2="23856" y2="85145"/>
                        <a14:backgroundMark x1="23856" y1="85145" x2="27778" y2="87319"/>
                        <a14:backgroundMark x1="17320" y1="59420" x2="18627" y2="61232"/>
                        <a14:backgroundMark x1="16667" y1="60870" x2="18301" y2="62319"/>
                        <a14:backgroundMark x1="17320" y1="59058" x2="17974" y2="61594"/>
                        <a14:backgroundMark x1="27778" y1="86232" x2="26797" y2="91667"/>
                        <a14:backgroundMark x1="28105" y1="87319" x2="28105" y2="91667"/>
                        <a14:backgroundMark x1="69935" y1="85507" x2="70588" y2="94928"/>
                        <a14:backgroundMark x1="28105" y1="86594" x2="29085" y2="92391"/>
                        <a14:backgroundMark x1="16013" y1="57609" x2="19935" y2="60870"/>
                        <a14:backgroundMark x1="24183" y1="62319" x2="26144" y2="66667"/>
                        <a14:backgroundMark x1="67974" y1="71377" x2="61765" y2="73913"/>
                        <a14:backgroundMark x1="62418" y1="74638" x2="58824" y2="74638"/>
                        <a14:backgroundMark x1="58497" y1="75000" x2="55556" y2="74275"/>
                        <a14:backgroundMark x1="37908" y1="74275" x2="40523" y2="74275"/>
                        <a14:backgroundMark x1="40850" y1="74638" x2="44118" y2="74638"/>
                        <a14:backgroundMark x1="45098" y1="74638" x2="47386" y2="75000"/>
                        <a14:backgroundMark x1="48366" y1="75000" x2="49673" y2="75000"/>
                        <a14:backgroundMark x1="48693" y1="74275" x2="49020" y2="74275"/>
                        <a14:backgroundMark x1="47386" y1="74275" x2="49020" y2="74275"/>
                        <a14:backgroundMark x1="78758" y1="61594" x2="82680" y2="59783"/>
                        <a14:backgroundMark x1="81373" y1="58696" x2="79739" y2="60145"/>
                        <a14:backgroundMark x1="81373" y1="58696" x2="78758" y2="61232"/>
                      </a14:backgroundRemoval>
                    </a14:imgEffect>
                  </a14:imgLayer>
                </a14:imgProps>
              </a:ext>
            </a:extLst>
          </a:blip>
          <a:srcRect l="12176" r="12062"/>
          <a:stretch/>
        </p:blipFill>
        <p:spPr>
          <a:xfrm>
            <a:off x="2209800" y="1312157"/>
            <a:ext cx="752227" cy="89554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56957C-6200-4371-9D49-1E125A611C4D}"/>
              </a:ext>
            </a:extLst>
          </p:cNvPr>
          <p:cNvSpPr txBox="1"/>
          <p:nvPr/>
        </p:nvSpPr>
        <p:spPr>
          <a:xfrm>
            <a:off x="1842963" y="2173069"/>
            <a:ext cx="14859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PT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Bot2</a:t>
            </a:r>
          </a:p>
          <a:p>
            <a:pPr algn="ctr"/>
            <a:r>
              <a:rPr lang="pt-PT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 SEI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C4C90B-38D1-454E-A513-F8CE1579BF09}"/>
              </a:ext>
            </a:extLst>
          </p:cNvPr>
          <p:cNvSpPr/>
          <p:nvPr/>
        </p:nvSpPr>
        <p:spPr>
          <a:xfrm>
            <a:off x="3962400" y="1694393"/>
            <a:ext cx="3429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bot_csv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 err="1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agenda_SEI_schema.json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pPr lvl="0"/>
            <a:r>
              <a:rPr lang="pt-PT" sz="15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5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500" dirty="0">
                <a:solidFill>
                  <a:prstClr val="black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agenda_SEI.csv</a:t>
            </a:r>
          </a:p>
        </p:txBody>
      </p: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6245EF25-CBCC-40B7-B0E6-014B8DAF64D4}"/>
              </a:ext>
            </a:extLst>
          </p:cNvPr>
          <p:cNvCxnSpPr>
            <a:cxnSpLocks/>
          </p:cNvCxnSpPr>
          <p:nvPr/>
        </p:nvCxnSpPr>
        <p:spPr>
          <a:xfrm>
            <a:off x="3767429" y="16417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4DA85C04-D9FA-44B7-9360-8C3625ABB9DF}"/>
              </a:ext>
            </a:extLst>
          </p:cNvPr>
          <p:cNvCxnSpPr>
            <a:cxnSpLocks/>
          </p:cNvCxnSpPr>
          <p:nvPr/>
        </p:nvCxnSpPr>
        <p:spPr>
          <a:xfrm>
            <a:off x="3767429" y="2556167"/>
            <a:ext cx="3547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êntese direito 31">
            <a:extLst>
              <a:ext uri="{FF2B5EF4-FFF2-40B4-BE49-F238E27FC236}">
                <a16:creationId xmlns:a16="http://schemas.microsoft.com/office/drawing/2014/main" id="{621DF0D2-38E3-4DFB-AE69-A1CA17AAD67A}"/>
              </a:ext>
            </a:extLst>
          </p:cNvPr>
          <p:cNvSpPr/>
          <p:nvPr/>
        </p:nvSpPr>
        <p:spPr>
          <a:xfrm rot="5400000">
            <a:off x="5061329" y="1602794"/>
            <a:ext cx="164342" cy="4343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Parêntese direito 36">
            <a:extLst>
              <a:ext uri="{FF2B5EF4-FFF2-40B4-BE49-F238E27FC236}">
                <a16:creationId xmlns:a16="http://schemas.microsoft.com/office/drawing/2014/main" id="{9F36CC8E-DC30-478E-B5A6-5807BB41472E}"/>
              </a:ext>
            </a:extLst>
          </p:cNvPr>
          <p:cNvSpPr/>
          <p:nvPr/>
        </p:nvSpPr>
        <p:spPr>
          <a:xfrm rot="5400000">
            <a:off x="2121658" y="3170865"/>
            <a:ext cx="176284" cy="12192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EF869E18-CD6B-49D7-A87B-5A6EC1D050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2" y="235637"/>
            <a:ext cx="239077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Frase exemplo</a:t>
            </a:r>
            <a:endParaRPr spc="-18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3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3346</TotalTime>
  <Words>1334</Words>
  <Application>Microsoft Office PowerPoint</Application>
  <PresentationFormat>Apresentação no Ecrã (4:3)</PresentationFormat>
  <Paragraphs>337</Paragraphs>
  <Slides>23</Slides>
  <Notes>23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Office Theme</vt:lpstr>
      <vt:lpstr>Universidade do  Minho Laboratório em Engenharia Informática</vt:lpstr>
      <vt:lpstr>Motivação e Objetivos</vt:lpstr>
      <vt:lpstr>DSL</vt:lpstr>
      <vt:lpstr>Caso de estudo da SEI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Frase exemplo</vt:lpstr>
      <vt:lpstr>Apresentação do PowerPoint</vt:lpstr>
      <vt:lpstr>Frase exemplo</vt:lpstr>
      <vt:lpstr>Frase exemplo</vt:lpstr>
      <vt:lpstr>Frase exemplo</vt:lpstr>
      <vt:lpstr>Frase exemplo</vt:lpstr>
      <vt:lpstr>Trabalho Futuro</vt:lpstr>
      <vt:lpstr>Universidade do  Minho Laboratório em Engenharia Informática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dc:creator>Diana Barbosa</dc:creator>
  <cp:lastModifiedBy>francisco oliveira</cp:lastModifiedBy>
  <cp:revision>240</cp:revision>
  <dcterms:created xsi:type="dcterms:W3CDTF">2019-01-12T14:07:05Z</dcterms:created>
  <dcterms:modified xsi:type="dcterms:W3CDTF">2019-05-28T21:41:07Z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