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0"/>
  </p:notesMasterIdLst>
  <p:sldIdLst>
    <p:sldId id="256" r:id="rId2"/>
    <p:sldId id="2854" r:id="rId3"/>
    <p:sldId id="2855" r:id="rId4"/>
    <p:sldId id="2856" r:id="rId5"/>
    <p:sldId id="2857" r:id="rId6"/>
    <p:sldId id="2858" r:id="rId7"/>
    <p:sldId id="2859" r:id="rId8"/>
    <p:sldId id="2898" r:id="rId9"/>
  </p:sldIdLst>
  <p:sldSz cx="14630400" cy="8229600"/>
  <p:notesSz cx="8229600" cy="14630400"/>
  <p:embeddedFontLst>
    <p:embeddedFont>
      <p:font typeface="Fira Sans" panose="020B0503050000020004" pitchFamily="34" charset="0"/>
      <p:regular r:id="rId11"/>
      <p:bold r:id="rId12"/>
      <p:italic r:id="rId13"/>
      <p:boldItalic r:id="rId14"/>
    </p:embeddedFont>
    <p:embeddedFont>
      <p:font typeface="Trebuchet MS" panose="020B0603020202020204" pitchFamily="34" charset="0"/>
      <p:regular r:id="rId15"/>
      <p:bold r:id="rId16"/>
      <p:italic r:id="rId17"/>
      <p:boldItalic r:id="rId18"/>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87" d="100"/>
          <a:sy n="87" d="100"/>
        </p:scale>
        <p:origin x="36" y="198"/>
      </p:cViewPr>
      <p:guideLst/>
    </p:cSldViewPr>
  </p:slideViewPr>
  <p:notesTextViewPr>
    <p:cViewPr>
      <p:scale>
        <a:sx n="1" d="1"/>
        <a:sy n="1" d="1"/>
      </p:scale>
      <p:origin x="0" y="0"/>
    </p:cViewPr>
  </p:notesTextViewPr>
  <p:notesViewPr>
    <p:cSldViewPr snapToGrid="0" snapToObjects="1">
      <p:cViewPr varScale="1">
        <p:scale>
          <a:sx n="52" d="100"/>
          <a:sy n="52" d="100"/>
        </p:scale>
        <p:origin x="34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43C21-A58F-471B-93F2-71FAA78D858F}"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fr-FR"/>
        </a:p>
      </dgm:t>
    </dgm:pt>
    <dgm:pt modelId="{08BD51B0-71FD-415E-B344-F3FE7F3E2458}">
      <dgm:prSet phldrT="[Texte]"/>
      <dgm:spPr/>
      <dgm:t>
        <a:bodyPr/>
        <a:lstStyle/>
        <a:p>
          <a:r>
            <a:rPr lang="fr-FR" dirty="0"/>
            <a:t>Données épidémiologiques</a:t>
          </a:r>
        </a:p>
      </dgm:t>
    </dgm:pt>
    <dgm:pt modelId="{B5F70805-7A90-4ACC-8187-A7BFA4B8A392}" type="parTrans" cxnId="{E2844AC1-592B-4740-AF2D-73124771BF86}">
      <dgm:prSet/>
      <dgm:spPr/>
      <dgm:t>
        <a:bodyPr/>
        <a:lstStyle/>
        <a:p>
          <a:endParaRPr lang="fr-FR"/>
        </a:p>
      </dgm:t>
    </dgm:pt>
    <dgm:pt modelId="{8F127B54-C452-429C-A0AC-253B60635E2C}" type="sibTrans" cxnId="{E2844AC1-592B-4740-AF2D-73124771BF86}">
      <dgm:prSet/>
      <dgm:spPr/>
      <dgm:t>
        <a:bodyPr/>
        <a:lstStyle/>
        <a:p>
          <a:endParaRPr lang="fr-FR"/>
        </a:p>
      </dgm:t>
    </dgm:pt>
    <dgm:pt modelId="{5E1B121E-383A-464B-AD60-67C4F5E22FB3}">
      <dgm:prSet phldrT="[Texte]"/>
      <dgm:spPr/>
      <dgm:t>
        <a:bodyPr/>
        <a:lstStyle/>
        <a:p>
          <a:r>
            <a:rPr lang="fr-FR" dirty="0"/>
            <a:t>Données géospatiales</a:t>
          </a:r>
        </a:p>
      </dgm:t>
    </dgm:pt>
    <dgm:pt modelId="{D71FF470-BAC1-4472-B2E1-39738D8ACC53}" type="parTrans" cxnId="{0F8EB462-6CB9-4512-A015-7B3388937835}">
      <dgm:prSet/>
      <dgm:spPr/>
      <dgm:t>
        <a:bodyPr/>
        <a:lstStyle/>
        <a:p>
          <a:endParaRPr lang="fr-FR"/>
        </a:p>
      </dgm:t>
    </dgm:pt>
    <dgm:pt modelId="{495B5B26-AA08-44D4-BB47-5BDFA972D997}" type="sibTrans" cxnId="{0F8EB462-6CB9-4512-A015-7B3388937835}">
      <dgm:prSet/>
      <dgm:spPr/>
      <dgm:t>
        <a:bodyPr/>
        <a:lstStyle/>
        <a:p>
          <a:endParaRPr lang="fr-FR"/>
        </a:p>
      </dgm:t>
    </dgm:pt>
    <dgm:pt modelId="{1C625FF3-8165-47CF-93A1-626CBB972451}">
      <dgm:prSet phldrT="[Texte]"/>
      <dgm:spPr/>
      <dgm:t>
        <a:bodyPr/>
        <a:lstStyle/>
        <a:p>
          <a:r>
            <a:rPr lang="fr-FR" dirty="0"/>
            <a:t>Données environnementales et sociales</a:t>
          </a:r>
        </a:p>
      </dgm:t>
    </dgm:pt>
    <dgm:pt modelId="{6FE8A566-18B8-47E4-B57B-96D778980317}" type="parTrans" cxnId="{26A896FA-47BF-45B7-89DB-F42B6AED2F55}">
      <dgm:prSet/>
      <dgm:spPr/>
      <dgm:t>
        <a:bodyPr/>
        <a:lstStyle/>
        <a:p>
          <a:endParaRPr lang="fr-FR"/>
        </a:p>
      </dgm:t>
    </dgm:pt>
    <dgm:pt modelId="{8FF52389-BE35-4E72-B95F-44E0A55B59D8}" type="sibTrans" cxnId="{26A896FA-47BF-45B7-89DB-F42B6AED2F55}">
      <dgm:prSet/>
      <dgm:spPr/>
      <dgm:t>
        <a:bodyPr/>
        <a:lstStyle/>
        <a:p>
          <a:endParaRPr lang="fr-FR"/>
        </a:p>
      </dgm:t>
    </dgm:pt>
    <dgm:pt modelId="{CA9497F7-78D5-4D3E-B1EF-C191F3579DC5}">
      <dgm:prSet phldrT="[Texte]"/>
      <dgm:spPr/>
      <dgm:t>
        <a:bodyPr/>
        <a:lstStyle/>
        <a:p>
          <a:r>
            <a:rPr lang="fr-FR" dirty="0"/>
            <a:t>Collectées en temps réel ou rétrospectivement, permettent de comprendre la dynamique de propagation des maladies.</a:t>
          </a:r>
        </a:p>
      </dgm:t>
    </dgm:pt>
    <dgm:pt modelId="{75376748-53C4-4544-8646-907E87F4B7BF}" type="parTrans" cxnId="{6172EF5C-02CF-4BDF-9A84-EAC9033A33D0}">
      <dgm:prSet/>
      <dgm:spPr/>
      <dgm:t>
        <a:bodyPr/>
        <a:lstStyle/>
        <a:p>
          <a:endParaRPr lang="fr-FR"/>
        </a:p>
      </dgm:t>
    </dgm:pt>
    <dgm:pt modelId="{8E16B64D-EB4E-43D6-A986-CD1CFAA3E39F}" type="sibTrans" cxnId="{6172EF5C-02CF-4BDF-9A84-EAC9033A33D0}">
      <dgm:prSet/>
      <dgm:spPr/>
      <dgm:t>
        <a:bodyPr/>
        <a:lstStyle/>
        <a:p>
          <a:endParaRPr lang="fr-FR"/>
        </a:p>
      </dgm:t>
    </dgm:pt>
    <dgm:pt modelId="{0BAEBD93-8ED6-456E-8902-B2B80F8AAB3C}" type="pres">
      <dgm:prSet presAssocID="{D9343C21-A58F-471B-93F2-71FAA78D858F}" presName="Name0" presStyleCnt="0">
        <dgm:presLayoutVars>
          <dgm:chMax val="4"/>
          <dgm:resizeHandles val="exact"/>
        </dgm:presLayoutVars>
      </dgm:prSet>
      <dgm:spPr/>
    </dgm:pt>
    <dgm:pt modelId="{4ED71376-2C22-4951-ABA9-153569E6277B}" type="pres">
      <dgm:prSet presAssocID="{D9343C21-A58F-471B-93F2-71FAA78D858F}" presName="ellipse" presStyleLbl="trBgShp" presStyleIdx="0" presStyleCnt="1"/>
      <dgm:spPr/>
    </dgm:pt>
    <dgm:pt modelId="{FA5C61C2-1737-46EF-BDE3-AA8790BBB7FC}" type="pres">
      <dgm:prSet presAssocID="{D9343C21-A58F-471B-93F2-71FAA78D858F}" presName="arrow1" presStyleLbl="fgShp" presStyleIdx="0" presStyleCnt="1"/>
      <dgm:spPr/>
    </dgm:pt>
    <dgm:pt modelId="{F4E0B9B5-C189-46D4-BFA8-725C0C67F009}" type="pres">
      <dgm:prSet presAssocID="{D9343C21-A58F-471B-93F2-71FAA78D858F}" presName="rectangle" presStyleLbl="revTx" presStyleIdx="0" presStyleCnt="1">
        <dgm:presLayoutVars>
          <dgm:bulletEnabled val="1"/>
        </dgm:presLayoutVars>
      </dgm:prSet>
      <dgm:spPr/>
    </dgm:pt>
    <dgm:pt modelId="{B0270756-68EE-4E75-B70D-143D1CE7AEE7}" type="pres">
      <dgm:prSet presAssocID="{5E1B121E-383A-464B-AD60-67C4F5E22FB3}" presName="item1" presStyleLbl="node1" presStyleIdx="0" presStyleCnt="3">
        <dgm:presLayoutVars>
          <dgm:bulletEnabled val="1"/>
        </dgm:presLayoutVars>
      </dgm:prSet>
      <dgm:spPr/>
    </dgm:pt>
    <dgm:pt modelId="{2F09BBB6-CDE1-400A-8B97-24AD991426DF}" type="pres">
      <dgm:prSet presAssocID="{1C625FF3-8165-47CF-93A1-626CBB972451}" presName="item2" presStyleLbl="node1" presStyleIdx="1" presStyleCnt="3">
        <dgm:presLayoutVars>
          <dgm:bulletEnabled val="1"/>
        </dgm:presLayoutVars>
      </dgm:prSet>
      <dgm:spPr/>
    </dgm:pt>
    <dgm:pt modelId="{F9EA606E-E9DF-4FC6-88C1-144DF815E968}" type="pres">
      <dgm:prSet presAssocID="{CA9497F7-78D5-4D3E-B1EF-C191F3579DC5}" presName="item3" presStyleLbl="node1" presStyleIdx="2" presStyleCnt="3">
        <dgm:presLayoutVars>
          <dgm:bulletEnabled val="1"/>
        </dgm:presLayoutVars>
      </dgm:prSet>
      <dgm:spPr/>
    </dgm:pt>
    <dgm:pt modelId="{56CCB601-3266-4FBE-AA96-9EA427B4211C}" type="pres">
      <dgm:prSet presAssocID="{D9343C21-A58F-471B-93F2-71FAA78D858F}" presName="funnel" presStyleLbl="trAlignAcc1" presStyleIdx="0" presStyleCnt="1"/>
      <dgm:spPr/>
    </dgm:pt>
  </dgm:ptLst>
  <dgm:cxnLst>
    <dgm:cxn modelId="{6172EF5C-02CF-4BDF-9A84-EAC9033A33D0}" srcId="{D9343C21-A58F-471B-93F2-71FAA78D858F}" destId="{CA9497F7-78D5-4D3E-B1EF-C191F3579DC5}" srcOrd="3" destOrd="0" parTransId="{75376748-53C4-4544-8646-907E87F4B7BF}" sibTransId="{8E16B64D-EB4E-43D6-A986-CD1CFAA3E39F}"/>
    <dgm:cxn modelId="{0539A442-8540-4F55-BAA3-C5B9CED210CF}" type="presOf" srcId="{D9343C21-A58F-471B-93F2-71FAA78D858F}" destId="{0BAEBD93-8ED6-456E-8902-B2B80F8AAB3C}" srcOrd="0" destOrd="0" presId="urn:microsoft.com/office/officeart/2005/8/layout/funnel1"/>
    <dgm:cxn modelId="{0F8EB462-6CB9-4512-A015-7B3388937835}" srcId="{D9343C21-A58F-471B-93F2-71FAA78D858F}" destId="{5E1B121E-383A-464B-AD60-67C4F5E22FB3}" srcOrd="1" destOrd="0" parTransId="{D71FF470-BAC1-4472-B2E1-39738D8ACC53}" sibTransId="{495B5B26-AA08-44D4-BB47-5BDFA972D997}"/>
    <dgm:cxn modelId="{5915978C-8225-47DC-BCCC-6B4197891E31}" type="presOf" srcId="{5E1B121E-383A-464B-AD60-67C4F5E22FB3}" destId="{2F09BBB6-CDE1-400A-8B97-24AD991426DF}" srcOrd="0" destOrd="0" presId="urn:microsoft.com/office/officeart/2005/8/layout/funnel1"/>
    <dgm:cxn modelId="{16074F96-CCAA-4719-9D40-B8E736A44D3A}" type="presOf" srcId="{1C625FF3-8165-47CF-93A1-626CBB972451}" destId="{B0270756-68EE-4E75-B70D-143D1CE7AEE7}" srcOrd="0" destOrd="0" presId="urn:microsoft.com/office/officeart/2005/8/layout/funnel1"/>
    <dgm:cxn modelId="{CC2864B8-29AD-4581-B23C-70C2789B5446}" type="presOf" srcId="{CA9497F7-78D5-4D3E-B1EF-C191F3579DC5}" destId="{F4E0B9B5-C189-46D4-BFA8-725C0C67F009}" srcOrd="0" destOrd="0" presId="urn:microsoft.com/office/officeart/2005/8/layout/funnel1"/>
    <dgm:cxn modelId="{E2844AC1-592B-4740-AF2D-73124771BF86}" srcId="{D9343C21-A58F-471B-93F2-71FAA78D858F}" destId="{08BD51B0-71FD-415E-B344-F3FE7F3E2458}" srcOrd="0" destOrd="0" parTransId="{B5F70805-7A90-4ACC-8187-A7BFA4B8A392}" sibTransId="{8F127B54-C452-429C-A0AC-253B60635E2C}"/>
    <dgm:cxn modelId="{520160EF-13AA-47E6-B572-E1C4506AA27B}" type="presOf" srcId="{08BD51B0-71FD-415E-B344-F3FE7F3E2458}" destId="{F9EA606E-E9DF-4FC6-88C1-144DF815E968}" srcOrd="0" destOrd="0" presId="urn:microsoft.com/office/officeart/2005/8/layout/funnel1"/>
    <dgm:cxn modelId="{26A896FA-47BF-45B7-89DB-F42B6AED2F55}" srcId="{D9343C21-A58F-471B-93F2-71FAA78D858F}" destId="{1C625FF3-8165-47CF-93A1-626CBB972451}" srcOrd="2" destOrd="0" parTransId="{6FE8A566-18B8-47E4-B57B-96D778980317}" sibTransId="{8FF52389-BE35-4E72-B95F-44E0A55B59D8}"/>
    <dgm:cxn modelId="{D8DCAACB-76FB-4B23-BFBA-404F7A6BD2BD}" type="presParOf" srcId="{0BAEBD93-8ED6-456E-8902-B2B80F8AAB3C}" destId="{4ED71376-2C22-4951-ABA9-153569E6277B}" srcOrd="0" destOrd="0" presId="urn:microsoft.com/office/officeart/2005/8/layout/funnel1"/>
    <dgm:cxn modelId="{6FCC42FD-F7AE-45CF-94E7-3C636E44FBF8}" type="presParOf" srcId="{0BAEBD93-8ED6-456E-8902-B2B80F8AAB3C}" destId="{FA5C61C2-1737-46EF-BDE3-AA8790BBB7FC}" srcOrd="1" destOrd="0" presId="urn:microsoft.com/office/officeart/2005/8/layout/funnel1"/>
    <dgm:cxn modelId="{AF897F21-FF05-48E0-8489-3BC0BD62A25B}" type="presParOf" srcId="{0BAEBD93-8ED6-456E-8902-B2B80F8AAB3C}" destId="{F4E0B9B5-C189-46D4-BFA8-725C0C67F009}" srcOrd="2" destOrd="0" presId="urn:microsoft.com/office/officeart/2005/8/layout/funnel1"/>
    <dgm:cxn modelId="{F94D044D-2799-457C-842F-FF120EB7A136}" type="presParOf" srcId="{0BAEBD93-8ED6-456E-8902-B2B80F8AAB3C}" destId="{B0270756-68EE-4E75-B70D-143D1CE7AEE7}" srcOrd="3" destOrd="0" presId="urn:microsoft.com/office/officeart/2005/8/layout/funnel1"/>
    <dgm:cxn modelId="{CC999D24-71BD-4C7A-B6A5-1FBCD2E58A62}" type="presParOf" srcId="{0BAEBD93-8ED6-456E-8902-B2B80F8AAB3C}" destId="{2F09BBB6-CDE1-400A-8B97-24AD991426DF}" srcOrd="4" destOrd="0" presId="urn:microsoft.com/office/officeart/2005/8/layout/funnel1"/>
    <dgm:cxn modelId="{FF55CAF5-137F-4319-BBA9-2AECD896C11D}" type="presParOf" srcId="{0BAEBD93-8ED6-456E-8902-B2B80F8AAB3C}" destId="{F9EA606E-E9DF-4FC6-88C1-144DF815E968}" srcOrd="5" destOrd="0" presId="urn:microsoft.com/office/officeart/2005/8/layout/funnel1"/>
    <dgm:cxn modelId="{C30823D6-1E06-4CBF-BE74-1C37808F48E6}" type="presParOf" srcId="{0BAEBD93-8ED6-456E-8902-B2B80F8AAB3C}" destId="{56CCB601-3266-4FBE-AA96-9EA427B4211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71376-2C22-4951-ABA9-153569E6277B}">
      <dsp:nvSpPr>
        <dsp:cNvPr id="0" name=""/>
        <dsp:cNvSpPr/>
      </dsp:nvSpPr>
      <dsp:spPr>
        <a:xfrm>
          <a:off x="1857565" y="218151"/>
          <a:ext cx="4329477" cy="150357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C61C2-1737-46EF-BDE3-AA8790BBB7FC}">
      <dsp:nvSpPr>
        <dsp:cNvPr id="0" name=""/>
        <dsp:cNvSpPr/>
      </dsp:nvSpPr>
      <dsp:spPr>
        <a:xfrm>
          <a:off x="3609493" y="3899886"/>
          <a:ext cx="839046" cy="536989"/>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E0B9B5-C189-46D4-BFA8-725C0C67F009}">
      <dsp:nvSpPr>
        <dsp:cNvPr id="0" name=""/>
        <dsp:cNvSpPr/>
      </dsp:nvSpPr>
      <dsp:spPr>
        <a:xfrm>
          <a:off x="2015306" y="4329477"/>
          <a:ext cx="4027421" cy="1006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fr-FR" sz="1400" kern="1200" dirty="0"/>
            <a:t>Collectées en temps réel ou rétrospectivement, permettent de comprendre la dynamique de propagation des maladies.</a:t>
          </a:r>
        </a:p>
      </dsp:txBody>
      <dsp:txXfrm>
        <a:off x="2015306" y="4329477"/>
        <a:ext cx="4027421" cy="1006855"/>
      </dsp:txXfrm>
    </dsp:sp>
    <dsp:sp modelId="{B0270756-68EE-4E75-B70D-143D1CE7AEE7}">
      <dsp:nvSpPr>
        <dsp:cNvPr id="0" name=""/>
        <dsp:cNvSpPr/>
      </dsp:nvSpPr>
      <dsp:spPr>
        <a:xfrm>
          <a:off x="3431616" y="1837846"/>
          <a:ext cx="1510282" cy="15102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a:t>Données environnementales et sociales</a:t>
          </a:r>
        </a:p>
      </dsp:txBody>
      <dsp:txXfrm>
        <a:off x="3652792" y="2059022"/>
        <a:ext cx="1067930" cy="1067930"/>
      </dsp:txXfrm>
    </dsp:sp>
    <dsp:sp modelId="{2F09BBB6-CDE1-400A-8B97-24AD991426DF}">
      <dsp:nvSpPr>
        <dsp:cNvPr id="0" name=""/>
        <dsp:cNvSpPr/>
      </dsp:nvSpPr>
      <dsp:spPr>
        <a:xfrm>
          <a:off x="2350924" y="704798"/>
          <a:ext cx="1510282" cy="15102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a:t>Données géospatiales</a:t>
          </a:r>
        </a:p>
      </dsp:txBody>
      <dsp:txXfrm>
        <a:off x="2572100" y="925974"/>
        <a:ext cx="1067930" cy="1067930"/>
      </dsp:txXfrm>
    </dsp:sp>
    <dsp:sp modelId="{F9EA606E-E9DF-4FC6-88C1-144DF815E968}">
      <dsp:nvSpPr>
        <dsp:cNvPr id="0" name=""/>
        <dsp:cNvSpPr/>
      </dsp:nvSpPr>
      <dsp:spPr>
        <a:xfrm>
          <a:off x="3894769" y="339645"/>
          <a:ext cx="1510282" cy="15102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a:t>Données épidémiologiques</a:t>
          </a:r>
        </a:p>
      </dsp:txBody>
      <dsp:txXfrm>
        <a:off x="4115945" y="560821"/>
        <a:ext cx="1067930" cy="1067930"/>
      </dsp:txXfrm>
    </dsp:sp>
    <dsp:sp modelId="{56CCB601-3266-4FBE-AA96-9EA427B4211C}">
      <dsp:nvSpPr>
        <dsp:cNvPr id="0" name=""/>
        <dsp:cNvSpPr/>
      </dsp:nvSpPr>
      <dsp:spPr>
        <a:xfrm>
          <a:off x="1679687" y="33561"/>
          <a:ext cx="4698658" cy="375892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60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E0EFE-C48B-4EBE-9B02-373A4D99B9DF}" type="slidenum">
              <a:rPr lang="en-US" smtClean="0"/>
              <a:t>1</a:t>
            </a:fld>
            <a:endParaRPr lang="en-US" dirty="0"/>
          </a:p>
        </p:txBody>
      </p:sp>
    </p:spTree>
    <p:extLst>
      <p:ext uri="{BB962C8B-B14F-4D97-AF65-F5344CB8AC3E}">
        <p14:creationId xmlns:p14="http://schemas.microsoft.com/office/powerpoint/2010/main" val="261425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897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4612-9152-2452-2BB4-93AC2E677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6AC591-5072-CEA2-C2DD-CDE7E0E68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E3261-A8FE-9C22-0483-A6B6154F5C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6E286C-CEFE-99FF-20DC-FD8243B3114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812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2F8A6-78CA-11F6-F928-807CD0DBE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C6C89-5FD3-18A9-EC3E-17594FCE4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9495B-11B5-6C24-6651-7481DD206B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A6BF75-D7CB-FCB4-5FC4-17C334541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68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FFA2-7C28-0EF3-3C29-99194ED36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CD04B-31CA-5738-7368-2CE74B129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17E61-7A37-B913-941B-BE0B0EED2D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9EACB2-3AA4-B88C-AE43-D6EFC8F99C2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11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66305-3769-B436-D07F-8D6CF1FBC9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1B72EF-D0F7-D010-BA83-D46BB0818B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A3C97-B643-9E4C-6B18-6718FB36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3555C3-CA32-5984-8DE1-C852F46EE0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73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DE2DB-6428-3917-290F-791F392EA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B4835-E08E-BFC1-D761-15E7A730D9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D607-7AE5-B541-7F82-43885C8159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E50538-6E38-EE60-EE60-8E4CE0A41F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592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p:bg>
      <p:bgPr>
        <a:gradFill flip="none" rotWithShape="1">
          <a:gsLst>
            <a:gs pos="40000">
              <a:schemeClr val="bg2"/>
            </a:gs>
            <a:gs pos="100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1C67E23-EBEF-1F4E-B80F-0B316F5D5588}"/>
              </a:ext>
            </a:extLst>
          </p:cNvPr>
          <p:cNvSpPr>
            <a:spLocks noGrp="1"/>
          </p:cNvSpPr>
          <p:nvPr>
            <p:ph type="ftr" sz="quarter" idx="10"/>
          </p:nvPr>
        </p:nvSpPr>
        <p:spPr/>
        <p:txBody>
          <a:bodyPr/>
          <a:lstStyle>
            <a:lvl1pPr>
              <a:defRPr>
                <a:solidFill>
                  <a:schemeClr val="tx1"/>
                </a:solidFill>
              </a:defRPr>
            </a:lvl1pPr>
          </a:lstStyle>
          <a:p>
            <a:endParaRPr lang="en-US" dirty="0"/>
          </a:p>
        </p:txBody>
      </p:sp>
      <p:sp>
        <p:nvSpPr>
          <p:cNvPr id="8" name="Subtitle 2">
            <a:extLst>
              <a:ext uri="{FF2B5EF4-FFF2-40B4-BE49-F238E27FC236}">
                <a16:creationId xmlns:a16="http://schemas.microsoft.com/office/drawing/2014/main" id="{6DB4A45E-02CD-BF4C-A05D-0D7B06CFEE8A}"/>
              </a:ext>
            </a:extLst>
          </p:cNvPr>
          <p:cNvSpPr>
            <a:spLocks noGrp="1"/>
          </p:cNvSpPr>
          <p:nvPr>
            <p:ph type="subTitle" idx="1" hasCustomPrompt="1"/>
          </p:nvPr>
        </p:nvSpPr>
        <p:spPr>
          <a:xfrm>
            <a:off x="1005839" y="5538652"/>
            <a:ext cx="8778240" cy="1333250"/>
          </a:xfrm>
          <a:prstGeom prst="rect">
            <a:avLst/>
          </a:prstGeom>
        </p:spPr>
        <p:txBody>
          <a:bodyPr lIns="0" rIns="0">
            <a:normAutofit/>
          </a:bodyPr>
          <a:lstStyle>
            <a:lvl1pPr marL="0" indent="0" algn="l">
              <a:buNone/>
              <a:defRPr sz="2880">
                <a:solidFill>
                  <a:schemeClr val="tx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pic>
        <p:nvPicPr>
          <p:cNvPr id="5" name="Picture 4">
            <a:extLst>
              <a:ext uri="{FF2B5EF4-FFF2-40B4-BE49-F238E27FC236}">
                <a16:creationId xmlns:a16="http://schemas.microsoft.com/office/drawing/2014/main" id="{8739F7AC-8F74-0844-A5C9-95266629A06E}"/>
              </a:ext>
            </a:extLst>
          </p:cNvPr>
          <p:cNvPicPr>
            <a:picLocks noChangeAspect="1"/>
          </p:cNvPicPr>
          <p:nvPr/>
        </p:nvPicPr>
        <p:blipFill rotWithShape="1">
          <a:blip r:embed="rId2" cstate="screen">
            <a:alphaModFix amt="20000"/>
            <a:extLst>
              <a:ext uri="{28A0092B-C50C-407E-A947-70E740481C1C}">
                <a14:useLocalDpi xmlns:a14="http://schemas.microsoft.com/office/drawing/2010/main"/>
              </a:ext>
            </a:extLst>
          </a:blip>
          <a:srcRect t="34617" r="54985"/>
          <a:stretch/>
        </p:blipFill>
        <p:spPr>
          <a:xfrm>
            <a:off x="8476663" y="0"/>
            <a:ext cx="6153737" cy="4782934"/>
          </a:xfrm>
          <a:prstGeom prst="rect">
            <a:avLst/>
          </a:prstGeom>
        </p:spPr>
      </p:pic>
      <p:sp>
        <p:nvSpPr>
          <p:cNvPr id="9" name="Rectangle 8">
            <a:extLst>
              <a:ext uri="{FF2B5EF4-FFF2-40B4-BE49-F238E27FC236}">
                <a16:creationId xmlns:a16="http://schemas.microsoft.com/office/drawing/2014/main" id="{3C7D6CBC-5043-2348-8E2A-B3F6F3040AEC}"/>
              </a:ext>
            </a:extLst>
          </p:cNvPr>
          <p:cNvSpPr/>
          <p:nvPr/>
        </p:nvSpPr>
        <p:spPr>
          <a:xfrm>
            <a:off x="984629" y="5149499"/>
            <a:ext cx="8778240" cy="131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6" name="Title 1">
            <a:extLst>
              <a:ext uri="{FF2B5EF4-FFF2-40B4-BE49-F238E27FC236}">
                <a16:creationId xmlns:a16="http://schemas.microsoft.com/office/drawing/2014/main" id="{E06693F1-6050-9A4B-B542-7F2F587BFB2D}"/>
              </a:ext>
            </a:extLst>
          </p:cNvPr>
          <p:cNvSpPr>
            <a:spLocks noGrp="1"/>
          </p:cNvSpPr>
          <p:nvPr>
            <p:ph type="ctrTitle" hasCustomPrompt="1"/>
          </p:nvPr>
        </p:nvSpPr>
        <p:spPr>
          <a:xfrm>
            <a:off x="1005839" y="2891410"/>
            <a:ext cx="8778240" cy="2483412"/>
          </a:xfrm>
          <a:prstGeom prst="rect">
            <a:avLst/>
          </a:prstGeom>
        </p:spPr>
        <p:txBody>
          <a:bodyPr anchor="b"/>
          <a:lstStyle>
            <a:lvl1pPr algn="l">
              <a:defRPr sz="6480">
                <a:solidFill>
                  <a:schemeClr val="tx1"/>
                </a:solidFill>
              </a:defRPr>
            </a:lvl1pPr>
          </a:lstStyle>
          <a:p>
            <a:r>
              <a:rPr lang="en-US" dirty="0"/>
              <a:t>Insert title</a:t>
            </a:r>
          </a:p>
        </p:txBody>
      </p:sp>
    </p:spTree>
    <p:extLst>
      <p:ext uri="{BB962C8B-B14F-4D97-AF65-F5344CB8AC3E}">
        <p14:creationId xmlns:p14="http://schemas.microsoft.com/office/powerpoint/2010/main" val="2386996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D0138-E2AB-417E-A22A-2EFE076CB7C5}"/>
              </a:ext>
            </a:extLst>
          </p:cNvPr>
          <p:cNvSpPr>
            <a:spLocks noGrp="1"/>
          </p:cNvSpPr>
          <p:nvPr>
            <p:ph idx="1"/>
          </p:nvPr>
        </p:nvSpPr>
        <p:spPr>
          <a:xfrm>
            <a:off x="512064" y="1640445"/>
            <a:ext cx="13606272" cy="5925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23D9445-24B2-412F-9B1B-AD41C184C8B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042E08A-56F1-4253-B0C8-450021A600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A34FD6-F5B7-4626-AA50-909EFE8315EE}"/>
              </a:ext>
            </a:extLst>
          </p:cNvPr>
          <p:cNvSpPr>
            <a:spLocks noGrp="1"/>
          </p:cNvSpPr>
          <p:nvPr>
            <p:ph type="sldNum" sz="quarter" idx="12"/>
          </p:nvPr>
        </p:nvSpPr>
        <p:spPr/>
        <p:txBody>
          <a:bodyPr/>
          <a:lstStyle/>
          <a:p>
            <a:fld id="{90C95E2E-75D8-4356-92D4-D3BD508CF001}" type="slidenum">
              <a:rPr lang="en-US" smtClean="0"/>
              <a:t>‹N°›</a:t>
            </a:fld>
            <a:endParaRPr lang="en-US" dirty="0"/>
          </a:p>
        </p:txBody>
      </p:sp>
    </p:spTree>
    <p:extLst>
      <p:ext uri="{BB962C8B-B14F-4D97-AF65-F5344CB8AC3E}">
        <p14:creationId xmlns:p14="http://schemas.microsoft.com/office/powerpoint/2010/main" val="318938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Tree>
    <p:extLst>
      <p:ext uri="{BB962C8B-B14F-4D97-AF65-F5344CB8AC3E}">
        <p14:creationId xmlns:p14="http://schemas.microsoft.com/office/powerpoint/2010/main" val="36224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2731-571D-48AA-BB0F-30F9A1F126E4}"/>
              </a:ext>
            </a:extLst>
          </p:cNvPr>
          <p:cNvSpPr>
            <a:spLocks noGrp="1"/>
          </p:cNvSpPr>
          <p:nvPr>
            <p:ph type="title"/>
          </p:nvPr>
        </p:nvSpPr>
        <p:spPr>
          <a:xfrm>
            <a:off x="998220" y="2051686"/>
            <a:ext cx="12618720" cy="3423284"/>
          </a:xfrm>
        </p:spPr>
        <p:txBody>
          <a:bodyPr anchor="b"/>
          <a:lstStyle>
            <a:lvl1pPr>
              <a:defRPr sz="7200"/>
            </a:lvl1pPr>
          </a:lstStyle>
          <a:p>
            <a:r>
              <a:rPr lang="en-US" dirty="0"/>
              <a:t>Click to edit Master title style</a:t>
            </a:r>
          </a:p>
        </p:txBody>
      </p:sp>
      <p:sp>
        <p:nvSpPr>
          <p:cNvPr id="3" name="Text Placeholder 2">
            <a:extLst>
              <a:ext uri="{FF2B5EF4-FFF2-40B4-BE49-F238E27FC236}">
                <a16:creationId xmlns:a16="http://schemas.microsoft.com/office/drawing/2014/main" id="{6C3282FE-8FEB-466B-AC3D-39123129D9F6}"/>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4EA0C-F26C-40B3-B53A-516BE17C264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0705E7F-16BE-4417-BB6A-5780BB020F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CB1458-5E61-48AD-9F54-B7782E9E9EE2}"/>
              </a:ext>
            </a:extLst>
          </p:cNvPr>
          <p:cNvSpPr>
            <a:spLocks noGrp="1"/>
          </p:cNvSpPr>
          <p:nvPr>
            <p:ph type="sldNum" sz="quarter" idx="12"/>
          </p:nvPr>
        </p:nvSpPr>
        <p:spPr/>
        <p:txBody>
          <a:bodyPr/>
          <a:lstStyle/>
          <a:p>
            <a:fld id="{90C95E2E-75D8-4356-92D4-D3BD508CF001}" type="slidenum">
              <a:rPr lang="en-US" smtClean="0"/>
              <a:t>‹N°›</a:t>
            </a:fld>
            <a:endParaRPr lang="en-US" dirty="0"/>
          </a:p>
        </p:txBody>
      </p:sp>
    </p:spTree>
    <p:extLst>
      <p:ext uri="{BB962C8B-B14F-4D97-AF65-F5344CB8AC3E}">
        <p14:creationId xmlns:p14="http://schemas.microsoft.com/office/powerpoint/2010/main" val="422188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DCB9A9-FCD9-6843-900D-D4E8DB018E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665" b="57841"/>
          <a:stretch/>
        </p:blipFill>
        <p:spPr>
          <a:xfrm>
            <a:off x="0" y="0"/>
            <a:ext cx="14630400" cy="1604246"/>
          </a:xfrm>
          <a:prstGeom prst="rect">
            <a:avLst/>
          </a:prstGeom>
        </p:spPr>
      </p:pic>
      <p:sp>
        <p:nvSpPr>
          <p:cNvPr id="3" name="Content Placeholder 2"/>
          <p:cNvSpPr>
            <a:spLocks noGrp="1"/>
          </p:cNvSpPr>
          <p:nvPr>
            <p:ph idx="1" hasCustomPrompt="1"/>
          </p:nvPr>
        </p:nvSpPr>
        <p:spPr>
          <a:xfrm>
            <a:off x="1170431" y="1865376"/>
            <a:ext cx="5925312" cy="5376672"/>
          </a:xfr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A273D64-0464-0B44-AC26-0A4779C8CECB}"/>
              </a:ext>
            </a:extLst>
          </p:cNvPr>
          <p:cNvSpPr>
            <a:spLocks noGrp="1"/>
          </p:cNvSpPr>
          <p:nvPr>
            <p:ph idx="11" hasCustomPrompt="1"/>
          </p:nvPr>
        </p:nvSpPr>
        <p:spPr>
          <a:xfrm>
            <a:off x="7534656" y="1865376"/>
            <a:ext cx="5925312" cy="5376672"/>
          </a:xfr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4E368AC-414F-6A46-B59C-D76EF5D809EC}"/>
              </a:ext>
            </a:extLst>
          </p:cNvPr>
          <p:cNvSpPr>
            <a:spLocks noGrp="1"/>
          </p:cNvSpPr>
          <p:nvPr>
            <p:ph type="sldNum" sz="quarter" idx="12"/>
          </p:nvPr>
        </p:nvSpPr>
        <p:spPr/>
        <p:txBody>
          <a:bodyPr/>
          <a:lstStyle/>
          <a:p>
            <a:fld id="{3BC1A129-35CA-41AF-87E8-6D47A6210D6E}" type="slidenum">
              <a:rPr lang="en-US" smtClean="0"/>
              <a:pPr/>
              <a:t>‹N°›</a:t>
            </a:fld>
            <a:endParaRPr lang="en-US"/>
          </a:p>
        </p:txBody>
      </p:sp>
      <p:sp>
        <p:nvSpPr>
          <p:cNvPr id="2" name="Title 1">
            <a:extLst>
              <a:ext uri="{FF2B5EF4-FFF2-40B4-BE49-F238E27FC236}">
                <a16:creationId xmlns:a16="http://schemas.microsoft.com/office/drawing/2014/main" id="{36B9018A-0F29-7A4C-BE84-19D4ABB92066}"/>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1605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
        <p:nvSpPr>
          <p:cNvPr id="5" name="Text Placeholder 4"/>
          <p:cNvSpPr>
            <a:spLocks noGrp="1"/>
          </p:cNvSpPr>
          <p:nvPr>
            <p:ph type="body" sz="quarter" idx="11"/>
          </p:nvPr>
        </p:nvSpPr>
        <p:spPr>
          <a:xfrm>
            <a:off x="609600" y="1371602"/>
            <a:ext cx="13533120" cy="2015476"/>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1095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
        <p:nvSpPr>
          <p:cNvPr id="5" name="Text Placeholder 4"/>
          <p:cNvSpPr>
            <a:spLocks noGrp="1"/>
          </p:cNvSpPr>
          <p:nvPr>
            <p:ph type="body" sz="quarter" idx="11"/>
          </p:nvPr>
        </p:nvSpPr>
        <p:spPr>
          <a:xfrm>
            <a:off x="609600" y="1371603"/>
            <a:ext cx="9997440" cy="2307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704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0770B08-6E2C-5A44-997E-3DE422EC17E5}"/>
              </a:ext>
            </a:extLst>
          </p:cNvPr>
          <p:cNvSpPr/>
          <p:nvPr/>
        </p:nvSpPr>
        <p:spPr>
          <a:xfrm>
            <a:off x="984629" y="5149499"/>
            <a:ext cx="8778240"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4" name="Footer Placeholder 3">
            <a:extLst>
              <a:ext uri="{FF2B5EF4-FFF2-40B4-BE49-F238E27FC236}">
                <a16:creationId xmlns:a16="http://schemas.microsoft.com/office/drawing/2014/main" id="{A1C67E23-EBEF-1F4E-B80F-0B316F5D5588}"/>
              </a:ext>
            </a:extLst>
          </p:cNvPr>
          <p:cNvSpPr>
            <a:spLocks noGrp="1"/>
          </p:cNvSpPr>
          <p:nvPr>
            <p:ph type="ftr" sz="quarter" idx="10"/>
          </p:nvPr>
        </p:nvSpPr>
        <p:spPr/>
        <p:txBody>
          <a:bodyPr/>
          <a:lstStyle/>
          <a:p>
            <a:endParaRPr lang="en-US" dirty="0">
              <a:latin typeface="Fira Sans" panose="020B0503050000020004" pitchFamily="34" charset="0"/>
              <a:ea typeface="Fira Sans" panose="020B0503050000020004" pitchFamily="34" charset="0"/>
            </a:endParaRPr>
          </a:p>
        </p:txBody>
      </p:sp>
      <p:sp>
        <p:nvSpPr>
          <p:cNvPr id="7" name="Title 1">
            <a:extLst>
              <a:ext uri="{FF2B5EF4-FFF2-40B4-BE49-F238E27FC236}">
                <a16:creationId xmlns:a16="http://schemas.microsoft.com/office/drawing/2014/main" id="{2540800D-E774-0340-B236-45FDF8D7018E}"/>
              </a:ext>
            </a:extLst>
          </p:cNvPr>
          <p:cNvSpPr>
            <a:spLocks noGrp="1"/>
          </p:cNvSpPr>
          <p:nvPr>
            <p:ph type="ctrTitle" hasCustomPrompt="1"/>
          </p:nvPr>
        </p:nvSpPr>
        <p:spPr>
          <a:xfrm>
            <a:off x="1005839" y="2891410"/>
            <a:ext cx="8778240" cy="2483412"/>
          </a:xfrm>
          <a:prstGeom prst="rect">
            <a:avLst/>
          </a:prstGeom>
        </p:spPr>
        <p:txBody>
          <a:bodyPr anchor="b"/>
          <a:lstStyle>
            <a:lvl1pPr algn="l">
              <a:defRPr sz="6480"/>
            </a:lvl1pPr>
          </a:lstStyle>
          <a:p>
            <a:r>
              <a:rPr lang="en-US" dirty="0"/>
              <a:t>Insert title</a:t>
            </a:r>
          </a:p>
        </p:txBody>
      </p:sp>
      <p:sp>
        <p:nvSpPr>
          <p:cNvPr id="8" name="Subtitle 2">
            <a:extLst>
              <a:ext uri="{FF2B5EF4-FFF2-40B4-BE49-F238E27FC236}">
                <a16:creationId xmlns:a16="http://schemas.microsoft.com/office/drawing/2014/main" id="{AFC3828B-0DAE-8D4D-A8C8-747445F24FA5}"/>
              </a:ext>
            </a:extLst>
          </p:cNvPr>
          <p:cNvSpPr>
            <a:spLocks noGrp="1"/>
          </p:cNvSpPr>
          <p:nvPr>
            <p:ph type="subTitle" idx="1" hasCustomPrompt="1"/>
          </p:nvPr>
        </p:nvSpPr>
        <p:spPr>
          <a:xfrm>
            <a:off x="1005839" y="5538652"/>
            <a:ext cx="8778240" cy="1333250"/>
          </a:xfrm>
          <a:prstGeom prst="rect">
            <a:avLst/>
          </a:prstGeom>
          <a:solidFill>
            <a:schemeClr val="bg1"/>
          </a:solidFill>
        </p:spPr>
        <p:txBody>
          <a:bodyPr lIns="0" rIns="0">
            <a:normAutofit/>
          </a:bodyPr>
          <a:lstStyle>
            <a:lvl1pPr marL="0" indent="0" algn="l">
              <a:buNone/>
              <a:defRPr sz="2880">
                <a:solidFill>
                  <a:schemeClr val="accent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spTree>
    <p:extLst>
      <p:ext uri="{BB962C8B-B14F-4D97-AF65-F5344CB8AC3E}">
        <p14:creationId xmlns:p14="http://schemas.microsoft.com/office/powerpoint/2010/main" val="4026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hoto">
    <p:bg>
      <p:bgPr>
        <a:blipFill dpi="0" rotWithShape="1">
          <a:blip r:embed="rId2" cstate="screen">
            <a:lum/>
            <a:extLst>
              <a:ext uri="{28A0092B-C50C-407E-A947-70E740481C1C}">
                <a14:useLocalDpi xmlns:a14="http://schemas.microsoft.com/office/drawing/2010/main"/>
              </a:ext>
            </a:extLst>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F8B214-A828-6144-BE23-280DA09A6E28}"/>
              </a:ext>
            </a:extLst>
          </p:cNvPr>
          <p:cNvSpPr/>
          <p:nvPr/>
        </p:nvSpPr>
        <p:spPr>
          <a:xfrm>
            <a:off x="-2" y="0"/>
            <a:ext cx="11521440" cy="8229600"/>
          </a:xfrm>
          <a:prstGeom prst="rect">
            <a:avLst/>
          </a:prstGeom>
          <a:gradFill>
            <a:gsLst>
              <a:gs pos="80000">
                <a:srgbClr val="FFFFFF">
                  <a:alpha val="75000"/>
                </a:srgbClr>
              </a:gs>
              <a:gs pos="40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 name="Footer Placeholder 1">
            <a:extLst>
              <a:ext uri="{FF2B5EF4-FFF2-40B4-BE49-F238E27FC236}">
                <a16:creationId xmlns:a16="http://schemas.microsoft.com/office/drawing/2014/main" id="{231F917B-FC6F-EA4D-AEEB-5BFBF07A23AA}"/>
              </a:ext>
            </a:extLst>
          </p:cNvPr>
          <p:cNvSpPr>
            <a:spLocks noGrp="1"/>
          </p:cNvSpPr>
          <p:nvPr>
            <p:ph type="ftr" sz="quarter" idx="10"/>
          </p:nvPr>
        </p:nvSpPr>
        <p:spPr/>
        <p:txBody>
          <a:bodyPr/>
          <a:lstStyle/>
          <a:p>
            <a:endParaRPr lang="en-US" dirty="0"/>
          </a:p>
        </p:txBody>
      </p:sp>
      <p:sp>
        <p:nvSpPr>
          <p:cNvPr id="15" name="Subtitle 2">
            <a:extLst>
              <a:ext uri="{FF2B5EF4-FFF2-40B4-BE49-F238E27FC236}">
                <a16:creationId xmlns:a16="http://schemas.microsoft.com/office/drawing/2014/main" id="{A7BDB68D-F481-AC4F-BAA6-5840AD2176F6}"/>
              </a:ext>
            </a:extLst>
          </p:cNvPr>
          <p:cNvSpPr>
            <a:spLocks noGrp="1"/>
          </p:cNvSpPr>
          <p:nvPr>
            <p:ph type="subTitle" idx="1" hasCustomPrompt="1"/>
          </p:nvPr>
        </p:nvSpPr>
        <p:spPr>
          <a:xfrm>
            <a:off x="1005841" y="5538652"/>
            <a:ext cx="6588035" cy="1333250"/>
          </a:xfrm>
          <a:prstGeom prst="rect">
            <a:avLst/>
          </a:prstGeom>
        </p:spPr>
        <p:txBody>
          <a:bodyPr lIns="0" rIns="0">
            <a:normAutofit/>
          </a:bodyPr>
          <a:lstStyle>
            <a:lvl1pPr marL="0" indent="0" algn="l">
              <a:buNone/>
              <a:defRPr sz="2880">
                <a:solidFill>
                  <a:schemeClr val="accent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sp>
        <p:nvSpPr>
          <p:cNvPr id="8" name="Rectangle 7">
            <a:extLst>
              <a:ext uri="{FF2B5EF4-FFF2-40B4-BE49-F238E27FC236}">
                <a16:creationId xmlns:a16="http://schemas.microsoft.com/office/drawing/2014/main" id="{BA671F1A-A3C2-A84F-B47A-0B1DCA48483D}"/>
              </a:ext>
            </a:extLst>
          </p:cNvPr>
          <p:cNvSpPr/>
          <p:nvPr/>
        </p:nvSpPr>
        <p:spPr>
          <a:xfrm>
            <a:off x="984629" y="5149499"/>
            <a:ext cx="6583680"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4" name="Title 1">
            <a:extLst>
              <a:ext uri="{FF2B5EF4-FFF2-40B4-BE49-F238E27FC236}">
                <a16:creationId xmlns:a16="http://schemas.microsoft.com/office/drawing/2014/main" id="{014E62FE-0ADE-1E42-875C-7E70F05201F0}"/>
              </a:ext>
            </a:extLst>
          </p:cNvPr>
          <p:cNvSpPr>
            <a:spLocks noGrp="1"/>
          </p:cNvSpPr>
          <p:nvPr>
            <p:ph type="ctrTitle" hasCustomPrompt="1"/>
          </p:nvPr>
        </p:nvSpPr>
        <p:spPr>
          <a:xfrm>
            <a:off x="1005841" y="2891410"/>
            <a:ext cx="6588035" cy="2483412"/>
          </a:xfrm>
          <a:prstGeom prst="rect">
            <a:avLst/>
          </a:prstGeom>
        </p:spPr>
        <p:txBody>
          <a:bodyPr anchor="b"/>
          <a:lstStyle>
            <a:lvl1pPr algn="l">
              <a:defRPr sz="6480"/>
            </a:lvl1pPr>
          </a:lstStyle>
          <a:p>
            <a:r>
              <a:rPr lang="en-US" dirty="0"/>
              <a:t>Insert title</a:t>
            </a:r>
          </a:p>
        </p:txBody>
      </p:sp>
    </p:spTree>
    <p:extLst>
      <p:ext uri="{BB962C8B-B14F-4D97-AF65-F5344CB8AC3E}">
        <p14:creationId xmlns:p14="http://schemas.microsoft.com/office/powerpoint/2010/main" val="311716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AB200-314D-D34B-AAB4-2175A4BF22EA}"/>
              </a:ext>
            </a:extLst>
          </p:cNvPr>
          <p:cNvSpPr/>
          <p:nvPr/>
        </p:nvSpPr>
        <p:spPr>
          <a:xfrm>
            <a:off x="2203903" y="3658863"/>
            <a:ext cx="10222594"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 name="Slide Number Placeholder 2">
            <a:extLst>
              <a:ext uri="{FF2B5EF4-FFF2-40B4-BE49-F238E27FC236}">
                <a16:creationId xmlns:a16="http://schemas.microsoft.com/office/drawing/2014/main" id="{F82CF375-C543-5F4D-9402-202E34DEEA99}"/>
              </a:ext>
            </a:extLst>
          </p:cNvPr>
          <p:cNvSpPr>
            <a:spLocks noGrp="1"/>
          </p:cNvSpPr>
          <p:nvPr>
            <p:ph type="sldNum" sz="quarter" idx="10"/>
          </p:nvPr>
        </p:nvSpPr>
        <p:spPr/>
        <p:txBody>
          <a:body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B0589958-B72F-B84F-83F5-58BC6B1357AA}"/>
              </a:ext>
            </a:extLst>
          </p:cNvPr>
          <p:cNvSpPr>
            <a:spLocks noGrp="1"/>
          </p:cNvSpPr>
          <p:nvPr>
            <p:ph type="ftr" sz="quarter" idx="11"/>
          </p:nvPr>
        </p:nvSpPr>
        <p:spPr/>
        <p:txBody>
          <a:bodyPr/>
          <a:lstStyle/>
          <a:p>
            <a:endParaRPr lang="en-US" dirty="0"/>
          </a:p>
        </p:txBody>
      </p:sp>
      <p:sp>
        <p:nvSpPr>
          <p:cNvPr id="6" name="Title 26">
            <a:extLst>
              <a:ext uri="{FF2B5EF4-FFF2-40B4-BE49-F238E27FC236}">
                <a16:creationId xmlns:a16="http://schemas.microsoft.com/office/drawing/2014/main" id="{845391D4-B447-C449-B935-7D9923EA3F1B}"/>
              </a:ext>
            </a:extLst>
          </p:cNvPr>
          <p:cNvSpPr>
            <a:spLocks noGrp="1"/>
          </p:cNvSpPr>
          <p:nvPr>
            <p:ph type="title" hasCustomPrompt="1"/>
          </p:nvPr>
        </p:nvSpPr>
        <p:spPr>
          <a:xfrm>
            <a:off x="2232434" y="2075917"/>
            <a:ext cx="10165532" cy="1755834"/>
          </a:xfrm>
        </p:spPr>
        <p:txBody>
          <a:bodyPr anchor="b" anchorCtr="0"/>
          <a:lstStyle>
            <a:lvl1pPr algn="ctr">
              <a:defRPr sz="4320">
                <a:solidFill>
                  <a:schemeClr val="tx2"/>
                </a:solidFill>
              </a:defRPr>
            </a:lvl1pPr>
          </a:lstStyle>
          <a:p>
            <a:r>
              <a:rPr lang="en-US" dirty="0"/>
              <a:t>Insert section heading</a:t>
            </a:r>
          </a:p>
        </p:txBody>
      </p:sp>
    </p:spTree>
    <p:extLst>
      <p:ext uri="{BB962C8B-B14F-4D97-AF65-F5344CB8AC3E}">
        <p14:creationId xmlns:p14="http://schemas.microsoft.com/office/powerpoint/2010/main" val="4991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14899D-9357-1648-93C3-EB09E5785D44}"/>
              </a:ext>
            </a:extLst>
          </p:cNvPr>
          <p:cNvSpPr>
            <a:spLocks noGrp="1"/>
          </p:cNvSpPr>
          <p:nvPr>
            <p:ph sz="quarter" idx="11"/>
          </p:nvPr>
        </p:nvSpPr>
        <p:spPr>
          <a:xfrm>
            <a:off x="512064" y="1755648"/>
            <a:ext cx="13606272" cy="5596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30A5576D-2CA0-254B-B787-BCB1F7D588AD}"/>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
        <p:nvSpPr>
          <p:cNvPr id="3" name="Footer Placeholder 2">
            <a:extLst>
              <a:ext uri="{FF2B5EF4-FFF2-40B4-BE49-F238E27FC236}">
                <a16:creationId xmlns:a16="http://schemas.microsoft.com/office/drawing/2014/main" id="{07AE98C0-3136-E847-B3E3-9A8B097307B2}"/>
              </a:ext>
            </a:extLst>
          </p:cNvPr>
          <p:cNvSpPr>
            <a:spLocks noGrp="1"/>
          </p:cNvSpPr>
          <p:nvPr>
            <p:ph type="ftr" sz="quarter" idx="13"/>
          </p:nvPr>
        </p:nvSpPr>
        <p:spPr/>
        <p:txBody>
          <a:bodyPr/>
          <a:lstStyle/>
          <a:p>
            <a:endParaRPr lang="en-US" dirty="0"/>
          </a:p>
        </p:txBody>
      </p:sp>
      <p:sp>
        <p:nvSpPr>
          <p:cNvPr id="4" name="Title 3">
            <a:extLst>
              <a:ext uri="{FF2B5EF4-FFF2-40B4-BE49-F238E27FC236}">
                <a16:creationId xmlns:a16="http://schemas.microsoft.com/office/drawing/2014/main" id="{C24FADF7-3C59-1049-8316-4E87FB0E5D07}"/>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225855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ontent 2-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2067" y="1755648"/>
            <a:ext cx="6583679" cy="5596128"/>
          </a:xfrm>
          <a:prstGeom prst="rect">
            <a:avLst/>
          </a:prstGeo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A273D64-0464-0B44-AC26-0A4779C8CECB}"/>
              </a:ext>
            </a:extLst>
          </p:cNvPr>
          <p:cNvSpPr>
            <a:spLocks noGrp="1"/>
          </p:cNvSpPr>
          <p:nvPr>
            <p:ph idx="11" hasCustomPrompt="1"/>
          </p:nvPr>
        </p:nvSpPr>
        <p:spPr>
          <a:xfrm>
            <a:off x="7534658" y="1755648"/>
            <a:ext cx="6583679" cy="5596128"/>
          </a:xfrm>
          <a:prstGeom prst="rect">
            <a:avLst/>
          </a:prstGeo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0DF24767-E131-C64E-9E04-539AE67BE3E8}"/>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AD9DB869-A4B9-974F-BE8B-6FC933294067}"/>
              </a:ext>
            </a:extLst>
          </p:cNvPr>
          <p:cNvSpPr>
            <a:spLocks noGrp="1"/>
          </p:cNvSpPr>
          <p:nvPr>
            <p:ph type="ftr" sz="quarter" idx="13"/>
          </p:nvPr>
        </p:nvSpPr>
        <p:spPr/>
        <p:txBody>
          <a:bodyPr/>
          <a:lstStyle/>
          <a:p>
            <a:endParaRPr lang="en-US" dirty="0"/>
          </a:p>
        </p:txBody>
      </p:sp>
      <p:sp>
        <p:nvSpPr>
          <p:cNvPr id="5" name="Title 4">
            <a:extLst>
              <a:ext uri="{FF2B5EF4-FFF2-40B4-BE49-F238E27FC236}">
                <a16:creationId xmlns:a16="http://schemas.microsoft.com/office/drawing/2014/main" id="{CE577E22-0CDF-E540-8C31-526F5DD75F4F}"/>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416117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853A3BD-472F-7443-B521-D583C68A72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26224" y="7747860"/>
            <a:ext cx="466036" cy="249382"/>
          </a:xfrm>
          <a:prstGeom prst="rect">
            <a:avLst/>
          </a:prstGeom>
        </p:spPr>
      </p:pic>
      <p:sp>
        <p:nvSpPr>
          <p:cNvPr id="5" name="Slide Number Placeholder 4">
            <a:extLst>
              <a:ext uri="{FF2B5EF4-FFF2-40B4-BE49-F238E27FC236}">
                <a16:creationId xmlns:a16="http://schemas.microsoft.com/office/drawing/2014/main" id="{14DE3AB3-11B3-2049-BDB1-6852ACB972DA}"/>
              </a:ext>
            </a:extLst>
          </p:cNvPr>
          <p:cNvSpPr>
            <a:spLocks noGrp="1"/>
          </p:cNvSpPr>
          <p:nvPr>
            <p:ph type="sldNum" sz="quarter" idx="10"/>
          </p:nvPr>
        </p:nvSpPr>
        <p:spPr/>
        <p:txBody>
          <a:bodyPr/>
          <a:lstStyle/>
          <a:p>
            <a:fld id="{90C95E2E-75D8-4356-92D4-D3BD508CF001}" type="slidenum">
              <a:rPr lang="en-US" smtClean="0"/>
              <a:t>‹N°›</a:t>
            </a:fld>
            <a:endParaRPr lang="en-US" dirty="0"/>
          </a:p>
        </p:txBody>
      </p:sp>
      <p:pic>
        <p:nvPicPr>
          <p:cNvPr id="7" name="Picture 6">
            <a:extLst>
              <a:ext uri="{FF2B5EF4-FFF2-40B4-BE49-F238E27FC236}">
                <a16:creationId xmlns:a16="http://schemas.microsoft.com/office/drawing/2014/main" id="{8CF9D801-FD48-5F41-B999-D2E4D653F3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26224" y="7747860"/>
            <a:ext cx="466036" cy="249382"/>
          </a:xfrm>
          <a:prstGeom prst="rect">
            <a:avLst/>
          </a:prstGeom>
        </p:spPr>
      </p:pic>
      <p:sp>
        <p:nvSpPr>
          <p:cNvPr id="3" name="Footer Placeholder 2">
            <a:extLst>
              <a:ext uri="{FF2B5EF4-FFF2-40B4-BE49-F238E27FC236}">
                <a16:creationId xmlns:a16="http://schemas.microsoft.com/office/drawing/2014/main" id="{39434C1A-3544-414F-AE1C-78E8A29A57BD}"/>
              </a:ext>
            </a:extLst>
          </p:cNvPr>
          <p:cNvSpPr>
            <a:spLocks noGrp="1"/>
          </p:cNvSpPr>
          <p:nvPr>
            <p:ph type="ftr" sz="quarter" idx="11"/>
          </p:nvPr>
        </p:nvSpPr>
        <p:spPr/>
        <p:txBody>
          <a:bodyPr/>
          <a:lstStyle/>
          <a:p>
            <a:endParaRPr lang="en-US" dirty="0"/>
          </a:p>
        </p:txBody>
      </p:sp>
      <p:sp>
        <p:nvSpPr>
          <p:cNvPr id="4" name="Title 3">
            <a:extLst>
              <a:ext uri="{FF2B5EF4-FFF2-40B4-BE49-F238E27FC236}">
                <a16:creationId xmlns:a16="http://schemas.microsoft.com/office/drawing/2014/main" id="{3462A0EE-6F91-2047-BEDD-91270010B581}"/>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351623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B52381-AE48-CC4A-A5C7-AEF3FABC3D17}"/>
              </a:ext>
            </a:extLst>
          </p:cNvPr>
          <p:cNvSpPr>
            <a:spLocks noGrp="1"/>
          </p:cNvSpPr>
          <p:nvPr>
            <p:ph type="sldNum" sz="quarter" idx="10"/>
          </p:nvPr>
        </p:nvSpPr>
        <p:spPr/>
        <p:txBody>
          <a:bodyPr/>
          <a:lstStyle/>
          <a:p>
            <a:fld id="{90C95E2E-75D8-4356-92D4-D3BD508CF001}" type="slidenum">
              <a:rPr lang="en-US" smtClean="0"/>
              <a:t>‹N°›</a:t>
            </a:fld>
            <a:endParaRPr lang="en-US" dirty="0"/>
          </a:p>
        </p:txBody>
      </p:sp>
      <p:sp>
        <p:nvSpPr>
          <p:cNvPr id="3" name="Footer Placeholder 2">
            <a:extLst>
              <a:ext uri="{FF2B5EF4-FFF2-40B4-BE49-F238E27FC236}">
                <a16:creationId xmlns:a16="http://schemas.microsoft.com/office/drawing/2014/main" id="{8403D931-0750-E843-B7E4-DD3B6436184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6328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464BDE1-F2CD-304F-A42A-F739371CDB0A}"/>
              </a:ext>
            </a:extLst>
          </p:cNvPr>
          <p:cNvSpPr>
            <a:spLocks noGrp="1"/>
          </p:cNvSpPr>
          <p:nvPr>
            <p:ph type="body" sz="quarter" idx="10" hasCustomPrompt="1"/>
          </p:nvPr>
        </p:nvSpPr>
        <p:spPr>
          <a:xfrm>
            <a:off x="731520" y="1712516"/>
            <a:ext cx="13167360" cy="1859219"/>
          </a:xfrm>
          <a:prstGeom prst="rect">
            <a:avLst/>
          </a:prstGeom>
        </p:spPr>
        <p:txBody>
          <a:bodyPr lIns="0" rIns="0">
            <a:noAutofit/>
          </a:bodyPr>
          <a:lstStyle>
            <a:lvl1pPr marL="15240" indent="-15240" algn="ctr">
              <a:buNone/>
              <a:tabLst/>
              <a:defRPr sz="2880">
                <a:solidFill>
                  <a:schemeClr val="tx2"/>
                </a:solidFill>
              </a:defRPr>
            </a:lvl1pPr>
            <a:lvl2pPr algn="ctr">
              <a:buNone/>
              <a:defRPr sz="1920"/>
            </a:lvl2pPr>
            <a:lvl3pPr algn="ctr">
              <a:buNone/>
              <a:defRPr sz="1680"/>
            </a:lvl3pPr>
            <a:lvl4pPr algn="ctr">
              <a:buNone/>
              <a:defRPr sz="1440"/>
            </a:lvl4pPr>
            <a:lvl5pPr algn="ctr">
              <a:buNone/>
              <a:defRPr sz="1440"/>
            </a:lvl5pPr>
          </a:lstStyle>
          <a:p>
            <a:pPr lvl="0"/>
            <a:r>
              <a:rPr lang="en-US" dirty="0"/>
              <a:t>Click to edit text</a:t>
            </a:r>
          </a:p>
        </p:txBody>
      </p:sp>
      <p:sp>
        <p:nvSpPr>
          <p:cNvPr id="2" name="Footer Placeholder 1">
            <a:extLst>
              <a:ext uri="{FF2B5EF4-FFF2-40B4-BE49-F238E27FC236}">
                <a16:creationId xmlns:a16="http://schemas.microsoft.com/office/drawing/2014/main" id="{BBE869BC-B582-A248-B9B7-8DC699140DA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6E0A81CF-4468-394C-9FD1-F1D7C97EA031}"/>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Tree>
    <p:extLst>
      <p:ext uri="{BB962C8B-B14F-4D97-AF65-F5344CB8AC3E}">
        <p14:creationId xmlns:p14="http://schemas.microsoft.com/office/powerpoint/2010/main" val="420615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B1A290A-47C5-42A6-9F11-FAE90FCBC95E}"/>
              </a:ext>
            </a:extLst>
          </p:cNvPr>
          <p:cNvGraphicFramePr>
            <a:graphicFrameLocks noChangeAspect="1"/>
          </p:cNvGraphicFramePr>
          <p:nvPr>
            <p:custDataLst>
              <p:tags r:id="rId17"/>
            </p:custDataLst>
            <p:extLst>
              <p:ext uri="{D42A27DB-BD31-4B8C-83A1-F6EECF244321}">
                <p14:modId xmlns:p14="http://schemas.microsoft.com/office/powerpoint/2010/main" val="2996834518"/>
              </p:ext>
            </p:extLst>
          </p:nvPr>
        </p:nvGraphicFramePr>
        <p:xfrm>
          <a:off x="1905" y="1905"/>
          <a:ext cx="1906" cy="1906"/>
        </p:xfrm>
        <a:graphic>
          <a:graphicData uri="http://schemas.openxmlformats.org/presentationml/2006/ole">
            <mc:AlternateContent xmlns:mc="http://schemas.openxmlformats.org/markup-compatibility/2006">
              <mc:Choice xmlns:v="urn:schemas-microsoft-com:vml" Requires="v">
                <p:oleObj name="think-cell Slide" r:id="rId18" imgW="470" imgH="469" progId="TCLayout.ActiveDocument.1">
                  <p:embed/>
                </p:oleObj>
              </mc:Choice>
              <mc:Fallback>
                <p:oleObj name="think-cell Slide" r:id="rId18" imgW="470" imgH="469" progId="TCLayout.ActiveDocument.1">
                  <p:embed/>
                  <p:pic>
                    <p:nvPicPr>
                      <p:cNvPr id="7" name="Object 6" hidden="1">
                        <a:extLst>
                          <a:ext uri="{FF2B5EF4-FFF2-40B4-BE49-F238E27FC236}">
                            <a16:creationId xmlns:a16="http://schemas.microsoft.com/office/drawing/2014/main" id="{CB1A290A-47C5-42A6-9F11-FAE90FCBC95E}"/>
                          </a:ext>
                        </a:extLst>
                      </p:cNvPr>
                      <p:cNvPicPr/>
                      <p:nvPr/>
                    </p:nvPicPr>
                    <p:blipFill>
                      <a:blip r:embed="rId19"/>
                      <a:stretch>
                        <a:fillRect/>
                      </a:stretch>
                    </p:blipFill>
                    <p:spPr>
                      <a:xfrm>
                        <a:off x="1905" y="1905"/>
                        <a:ext cx="1906" cy="1906"/>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28A9AD1A-DD8A-F74D-B68B-48A6A2DE196A}"/>
              </a:ext>
            </a:extLst>
          </p:cNvPr>
          <p:cNvSpPr/>
          <p:nvPr/>
        </p:nvSpPr>
        <p:spPr>
          <a:xfrm>
            <a:off x="512064" y="1180973"/>
            <a:ext cx="13606272"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 name="Title Placeholder 1"/>
          <p:cNvSpPr>
            <a:spLocks noGrp="1"/>
          </p:cNvSpPr>
          <p:nvPr>
            <p:ph type="title"/>
          </p:nvPr>
        </p:nvSpPr>
        <p:spPr>
          <a:xfrm>
            <a:off x="512065" y="204395"/>
            <a:ext cx="12300294" cy="1092978"/>
          </a:xfrm>
          <a:prstGeom prst="rect">
            <a:avLst/>
          </a:prstGeom>
        </p:spPr>
        <p:txBody>
          <a:bodyPr vert="horz" lIns="0" tIns="0" rIns="0" bIns="0" rtlCol="0" anchor="b">
            <a:noAutofit/>
          </a:bodyPr>
          <a:lstStyle/>
          <a:p>
            <a:r>
              <a:rPr lang="en-US" dirty="0"/>
              <a:t>Insert your heading here, 2 lines max.</a:t>
            </a:r>
          </a:p>
        </p:txBody>
      </p:sp>
      <p:sp>
        <p:nvSpPr>
          <p:cNvPr id="3" name="Text Placeholder 2"/>
          <p:cNvSpPr>
            <a:spLocks noGrp="1"/>
          </p:cNvSpPr>
          <p:nvPr>
            <p:ph type="body" idx="1"/>
          </p:nvPr>
        </p:nvSpPr>
        <p:spPr>
          <a:xfrm>
            <a:off x="512064" y="1645920"/>
            <a:ext cx="13606272" cy="592531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88495102-8EBA-694F-9678-EB70AF840DB1}"/>
              </a:ext>
            </a:extLst>
          </p:cNvPr>
          <p:cNvSpPr>
            <a:spLocks noGrp="1"/>
          </p:cNvSpPr>
          <p:nvPr>
            <p:ph type="sldNum" sz="quarter" idx="4"/>
          </p:nvPr>
        </p:nvSpPr>
        <p:spPr>
          <a:xfrm>
            <a:off x="10826496" y="7627623"/>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CFC57BED-AC65-4340-B19D-EF2ECA6963C8}"/>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Tree>
    <p:extLst>
      <p:ext uri="{BB962C8B-B14F-4D97-AF65-F5344CB8AC3E}">
        <p14:creationId xmlns:p14="http://schemas.microsoft.com/office/powerpoint/2010/main" val="409212820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txStyles>
    <p:titleStyle>
      <a:lvl1pPr algn="l" defTabSz="1097252" rtl="0" eaLnBrk="1" latinLnBrk="0" hangingPunct="1">
        <a:lnSpc>
          <a:spcPct val="100000"/>
        </a:lnSpc>
        <a:spcBef>
          <a:spcPct val="0"/>
        </a:spcBef>
        <a:buNone/>
        <a:defRPr sz="2880" b="1" i="0" kern="1200">
          <a:solidFill>
            <a:schemeClr val="tx2"/>
          </a:solidFill>
          <a:latin typeface="+mj-lt"/>
          <a:ea typeface="Trebuchet MS" panose="020B0703020202090204" pitchFamily="34" charset="0"/>
          <a:cs typeface="+mj-cs"/>
        </a:defRPr>
      </a:lvl1pPr>
    </p:titleStyle>
    <p:bodyStyle>
      <a:lvl1pPr marL="274313" indent="-274313" algn="l" defTabSz="1097252" rtl="0" eaLnBrk="1" latinLnBrk="0" hangingPunct="1">
        <a:lnSpc>
          <a:spcPct val="100000"/>
        </a:lnSpc>
        <a:spcBef>
          <a:spcPts val="1200"/>
        </a:spcBef>
        <a:buFont typeface="Arial" panose="020B0604020202020204" pitchFamily="34" charset="0"/>
        <a:buChar char="•"/>
        <a:defRPr sz="2160" b="0" i="0" kern="1200">
          <a:solidFill>
            <a:schemeClr val="tx1"/>
          </a:solidFill>
          <a:latin typeface="+mn-lt"/>
          <a:ea typeface="Trebuchet MS" panose="020B0703020202090204" pitchFamily="34" charset="0"/>
          <a:cs typeface="+mn-cs"/>
        </a:defRPr>
      </a:lvl1pPr>
      <a:lvl2pPr marL="822940" indent="-274313" algn="l" defTabSz="1097252" rtl="0" eaLnBrk="1" latinLnBrk="0" hangingPunct="1">
        <a:lnSpc>
          <a:spcPct val="100000"/>
        </a:lnSpc>
        <a:spcBef>
          <a:spcPts val="600"/>
        </a:spcBef>
        <a:buFont typeface="Arial" panose="020B0604020202020204" pitchFamily="34" charset="0"/>
        <a:buChar char="•"/>
        <a:defRPr sz="1920" b="0" i="0" kern="1200">
          <a:solidFill>
            <a:schemeClr val="tx1"/>
          </a:solidFill>
          <a:latin typeface="+mn-lt"/>
          <a:ea typeface="Trebuchet MS" panose="020B0703020202090204" pitchFamily="34" charset="0"/>
          <a:cs typeface="+mn-cs"/>
        </a:defRPr>
      </a:lvl2pPr>
      <a:lvl3pPr marL="1371565" indent="-274313" algn="l" defTabSz="1097252" rtl="0" eaLnBrk="1" latinLnBrk="0" hangingPunct="1">
        <a:lnSpc>
          <a:spcPct val="100000"/>
        </a:lnSpc>
        <a:spcBef>
          <a:spcPts val="600"/>
        </a:spcBef>
        <a:buFont typeface="Arial" panose="020B0604020202020204" pitchFamily="34" charset="0"/>
        <a:buChar char="•"/>
        <a:defRPr sz="1680" b="0" i="0" kern="1200">
          <a:solidFill>
            <a:schemeClr val="tx1"/>
          </a:solidFill>
          <a:latin typeface="+mn-lt"/>
          <a:ea typeface="Trebuchet MS" panose="020B0703020202090204" pitchFamily="34" charset="0"/>
          <a:cs typeface="+mn-cs"/>
        </a:defRPr>
      </a:lvl3pPr>
      <a:lvl4pPr marL="1920192" indent="-274313" algn="l" defTabSz="1097252" rtl="0" eaLnBrk="1" latinLnBrk="0" hangingPunct="1">
        <a:lnSpc>
          <a:spcPct val="100000"/>
        </a:lnSpc>
        <a:spcBef>
          <a:spcPts val="600"/>
        </a:spcBef>
        <a:buFont typeface="Arial" panose="020B0604020202020204" pitchFamily="34" charset="0"/>
        <a:buChar char="•"/>
        <a:defRPr sz="1440" b="0" i="0" kern="1200">
          <a:solidFill>
            <a:schemeClr val="tx1"/>
          </a:solidFill>
          <a:latin typeface="+mn-lt"/>
          <a:ea typeface="Trebuchet MS" panose="020B0703020202090204" pitchFamily="34" charset="0"/>
          <a:cs typeface="+mn-cs"/>
        </a:defRPr>
      </a:lvl4pPr>
      <a:lvl5pPr marL="2468819" indent="-274313" algn="l" defTabSz="1097252" rtl="0" eaLnBrk="1" latinLnBrk="0" hangingPunct="1">
        <a:lnSpc>
          <a:spcPct val="100000"/>
        </a:lnSpc>
        <a:spcBef>
          <a:spcPts val="600"/>
        </a:spcBef>
        <a:buFont typeface="Arial" panose="020B0604020202020204" pitchFamily="34" charset="0"/>
        <a:buChar char="•"/>
        <a:defRPr sz="1440" b="0" i="0" kern="1200">
          <a:solidFill>
            <a:schemeClr val="tx1"/>
          </a:solidFill>
          <a:latin typeface="+mn-lt"/>
          <a:ea typeface="Trebuchet MS" panose="020B0703020202090204" pitchFamily="34" charset="0"/>
          <a:cs typeface="+mn-cs"/>
        </a:defRPr>
      </a:lvl5pPr>
      <a:lvl6pPr marL="3017444"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071"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697"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324"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52" rtl="0" eaLnBrk="1" latinLnBrk="0" hangingPunct="1">
        <a:defRPr sz="2160" kern="1200">
          <a:solidFill>
            <a:schemeClr val="tx1"/>
          </a:solidFill>
          <a:latin typeface="+mn-lt"/>
          <a:ea typeface="+mn-ea"/>
          <a:cs typeface="+mn-cs"/>
        </a:defRPr>
      </a:lvl1pPr>
      <a:lvl2pPr marL="548627" algn="l" defTabSz="1097252" rtl="0" eaLnBrk="1" latinLnBrk="0" hangingPunct="1">
        <a:defRPr sz="2160" kern="1200">
          <a:solidFill>
            <a:schemeClr val="tx1"/>
          </a:solidFill>
          <a:latin typeface="+mn-lt"/>
          <a:ea typeface="+mn-ea"/>
          <a:cs typeface="+mn-cs"/>
        </a:defRPr>
      </a:lvl2pPr>
      <a:lvl3pPr marL="1097252" algn="l" defTabSz="1097252" rtl="0" eaLnBrk="1" latinLnBrk="0" hangingPunct="1">
        <a:defRPr sz="2160" kern="1200">
          <a:solidFill>
            <a:schemeClr val="tx1"/>
          </a:solidFill>
          <a:latin typeface="+mn-lt"/>
          <a:ea typeface="+mn-ea"/>
          <a:cs typeface="+mn-cs"/>
        </a:defRPr>
      </a:lvl3pPr>
      <a:lvl4pPr marL="1645879" algn="l" defTabSz="1097252" rtl="0" eaLnBrk="1" latinLnBrk="0" hangingPunct="1">
        <a:defRPr sz="2160" kern="1200">
          <a:solidFill>
            <a:schemeClr val="tx1"/>
          </a:solidFill>
          <a:latin typeface="+mn-lt"/>
          <a:ea typeface="+mn-ea"/>
          <a:cs typeface="+mn-cs"/>
        </a:defRPr>
      </a:lvl4pPr>
      <a:lvl5pPr marL="2194505" algn="l" defTabSz="1097252" rtl="0" eaLnBrk="1" latinLnBrk="0" hangingPunct="1">
        <a:defRPr sz="2160" kern="1200">
          <a:solidFill>
            <a:schemeClr val="tx1"/>
          </a:solidFill>
          <a:latin typeface="+mn-lt"/>
          <a:ea typeface="+mn-ea"/>
          <a:cs typeface="+mn-cs"/>
        </a:defRPr>
      </a:lvl5pPr>
      <a:lvl6pPr marL="2743132" algn="l" defTabSz="1097252" rtl="0" eaLnBrk="1" latinLnBrk="0" hangingPunct="1">
        <a:defRPr sz="2160" kern="1200">
          <a:solidFill>
            <a:schemeClr val="tx1"/>
          </a:solidFill>
          <a:latin typeface="+mn-lt"/>
          <a:ea typeface="+mn-ea"/>
          <a:cs typeface="+mn-cs"/>
        </a:defRPr>
      </a:lvl6pPr>
      <a:lvl7pPr marL="3291757" algn="l" defTabSz="1097252" rtl="0" eaLnBrk="1" latinLnBrk="0" hangingPunct="1">
        <a:defRPr sz="2160" kern="1200">
          <a:solidFill>
            <a:schemeClr val="tx1"/>
          </a:solidFill>
          <a:latin typeface="+mn-lt"/>
          <a:ea typeface="+mn-ea"/>
          <a:cs typeface="+mn-cs"/>
        </a:defRPr>
      </a:lvl7pPr>
      <a:lvl8pPr marL="3840384" algn="l" defTabSz="1097252" rtl="0" eaLnBrk="1" latinLnBrk="0" hangingPunct="1">
        <a:defRPr sz="2160" kern="1200">
          <a:solidFill>
            <a:schemeClr val="tx1"/>
          </a:solidFill>
          <a:latin typeface="+mn-lt"/>
          <a:ea typeface="+mn-ea"/>
          <a:cs typeface="+mn-cs"/>
        </a:defRPr>
      </a:lvl8pPr>
      <a:lvl9pPr marL="4389011" algn="l" defTabSz="1097252"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www.worldbank.org/en/news/press-release/2020/10/07/covid-19-to-add-as-many-as-150-million-extreme-poor-by-2021"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hyperlink" Target="https://bmcmedicine.biomedcentral.com/articles/10.1186/s12916-024-03566-x#Fig1"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3AD78-AAE5-EA40-99EC-C5B316A7A9D7}"/>
              </a:ext>
            </a:extLst>
          </p:cNvPr>
          <p:cNvSpPr>
            <a:spLocks noGrp="1"/>
          </p:cNvSpPr>
          <p:nvPr>
            <p:ph type="ctrTitle"/>
          </p:nvPr>
        </p:nvSpPr>
        <p:spPr>
          <a:xfrm>
            <a:off x="469793" y="5867088"/>
            <a:ext cx="5192372" cy="1086674"/>
          </a:xfrm>
        </p:spPr>
        <p:txBody>
          <a:bodyPr anchor="b">
            <a:normAutofit/>
          </a:bodyPr>
          <a:lstStyle/>
          <a:p>
            <a:r>
              <a:rPr lang="en-US" sz="1800" i="1" dirty="0">
                <a:solidFill>
                  <a:srgbClr val="003E78"/>
                </a:solidFill>
                <a:latin typeface="Fira Sans" panose="020B0503050000020004" pitchFamily="34" charset="0"/>
              </a:rPr>
              <a:t>Bocar ANNE</a:t>
            </a:r>
            <a:br>
              <a:rPr lang="en-US" sz="1800" i="1" dirty="0">
                <a:solidFill>
                  <a:srgbClr val="003E78"/>
                </a:solidFill>
                <a:latin typeface="Fira Sans" panose="020B0503050000020004" pitchFamily="34" charset="0"/>
              </a:rPr>
            </a:br>
            <a:r>
              <a:rPr lang="en-US" sz="1800" i="1" dirty="0" err="1">
                <a:solidFill>
                  <a:srgbClr val="003E78"/>
                </a:solidFill>
                <a:latin typeface="Fira Sans" panose="020B0503050000020004" pitchFamily="34" charset="0"/>
              </a:rPr>
              <a:t>Octobre</a:t>
            </a:r>
            <a:r>
              <a:rPr lang="en-US" sz="1800" i="1" dirty="0">
                <a:solidFill>
                  <a:srgbClr val="003E78"/>
                </a:solidFill>
                <a:latin typeface="Fira Sans" panose="020B0503050000020004" pitchFamily="34" charset="0"/>
              </a:rPr>
              <a:t>, 2024</a:t>
            </a:r>
          </a:p>
        </p:txBody>
      </p:sp>
      <p:pic>
        <p:nvPicPr>
          <p:cNvPr id="7" name="Image 6">
            <a:extLst>
              <a:ext uri="{FF2B5EF4-FFF2-40B4-BE49-F238E27FC236}">
                <a16:creationId xmlns:a16="http://schemas.microsoft.com/office/drawing/2014/main" id="{489D33D4-E77D-EA25-6B27-8A8A9A6BB90D}"/>
              </a:ext>
            </a:extLst>
          </p:cNvPr>
          <p:cNvPicPr>
            <a:picLocks noChangeAspect="1"/>
          </p:cNvPicPr>
          <p:nvPr/>
        </p:nvPicPr>
        <p:blipFill>
          <a:blip r:embed="rId3"/>
          <a:stretch>
            <a:fillRect/>
          </a:stretch>
        </p:blipFill>
        <p:spPr>
          <a:xfrm>
            <a:off x="5852159" y="0"/>
            <a:ext cx="8778241" cy="6422154"/>
          </a:xfrm>
          <a:prstGeom prst="ellipse">
            <a:avLst/>
          </a:prstGeom>
          <a:ln w="190500" cap="rnd">
            <a:solidFill>
              <a:schemeClr val="bg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Subtitle 5">
            <a:extLst>
              <a:ext uri="{FF2B5EF4-FFF2-40B4-BE49-F238E27FC236}">
                <a16:creationId xmlns:a16="http://schemas.microsoft.com/office/drawing/2014/main" id="{488CB027-999B-2344-BEB0-397CAE5B2867}"/>
              </a:ext>
            </a:extLst>
          </p:cNvPr>
          <p:cNvSpPr>
            <a:spLocks noGrp="1"/>
          </p:cNvSpPr>
          <p:nvPr>
            <p:ph type="subTitle" idx="1"/>
          </p:nvPr>
        </p:nvSpPr>
        <p:spPr>
          <a:xfrm>
            <a:off x="202587" y="3027924"/>
            <a:ext cx="5192372" cy="1746668"/>
          </a:xfrm>
        </p:spPr>
        <p:txBody>
          <a:bodyPr>
            <a:normAutofit/>
          </a:bodyPr>
          <a:lstStyle/>
          <a:p>
            <a:pPr algn="ctr">
              <a:spcBef>
                <a:spcPct val="0"/>
              </a:spcBef>
            </a:pPr>
            <a:r>
              <a:rPr lang="fr-FR" sz="3200" b="1" dirty="0">
                <a:solidFill>
                  <a:schemeClr val="tx2"/>
                </a:solidFill>
                <a:latin typeface="Fira Sans" panose="020B0503050000020004" pitchFamily="34" charset="0"/>
                <a:cs typeface="+mj-cs"/>
              </a:rPr>
              <a:t>Épidémies et Pandémies : Anticipation grâce à l'Intelligence Artificielle</a:t>
            </a:r>
            <a:endParaRPr lang="en-US" sz="3200" b="1" dirty="0">
              <a:solidFill>
                <a:schemeClr val="tx2"/>
              </a:solidFill>
              <a:latin typeface="Fira Sans" panose="020B0503050000020004" pitchFamily="34" charset="0"/>
              <a:cs typeface="+mj-cs"/>
            </a:endParaRPr>
          </a:p>
        </p:txBody>
      </p:sp>
      <p:pic>
        <p:nvPicPr>
          <p:cNvPr id="9" name="Image 8">
            <a:extLst>
              <a:ext uri="{FF2B5EF4-FFF2-40B4-BE49-F238E27FC236}">
                <a16:creationId xmlns:a16="http://schemas.microsoft.com/office/drawing/2014/main" id="{512AAAE0-F1E4-A196-E635-872AAA3B34DD}"/>
              </a:ext>
            </a:extLst>
          </p:cNvPr>
          <p:cNvPicPr>
            <a:picLocks noChangeAspect="1"/>
          </p:cNvPicPr>
          <p:nvPr/>
        </p:nvPicPr>
        <p:blipFill>
          <a:blip r:embed="rId4"/>
          <a:stretch>
            <a:fillRect/>
          </a:stretch>
        </p:blipFill>
        <p:spPr>
          <a:xfrm>
            <a:off x="9248033" y="7014934"/>
            <a:ext cx="4974433" cy="819127"/>
          </a:xfrm>
          <a:prstGeom prst="rect">
            <a:avLst/>
          </a:prstGeom>
        </p:spPr>
      </p:pic>
    </p:spTree>
    <p:extLst>
      <p:ext uri="{BB962C8B-B14F-4D97-AF65-F5344CB8AC3E}">
        <p14:creationId xmlns:p14="http://schemas.microsoft.com/office/powerpoint/2010/main" val="402804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418A1E-423E-4E31-8D9B-869A691E6488}"/>
              </a:ext>
            </a:extLst>
          </p:cNvPr>
          <p:cNvSpPr>
            <a:spLocks noGrp="1"/>
          </p:cNvSpPr>
          <p:nvPr>
            <p:ph type="title"/>
          </p:nvPr>
        </p:nvSpPr>
        <p:spPr>
          <a:xfrm>
            <a:off x="512065" y="204395"/>
            <a:ext cx="12300294" cy="857692"/>
          </a:xfrm>
        </p:spPr>
        <p:txBody>
          <a:bodyPr/>
          <a:lstStyle/>
          <a:p>
            <a:r>
              <a:rPr lang="fr-FR" sz="4320" dirty="0">
                <a:latin typeface="Fira Sans" panose="020B0503050000020004" pitchFamily="34" charset="0"/>
              </a:rPr>
              <a:t>Plan</a:t>
            </a:r>
          </a:p>
        </p:txBody>
      </p:sp>
      <p:cxnSp>
        <p:nvCxnSpPr>
          <p:cNvPr id="4" name="Straight Arrow Connector 3">
            <a:extLst>
              <a:ext uri="{FF2B5EF4-FFF2-40B4-BE49-F238E27FC236}">
                <a16:creationId xmlns:a16="http://schemas.microsoft.com/office/drawing/2014/main" id="{43151879-2484-4B02-9632-AC0F48188094}"/>
              </a:ext>
            </a:extLst>
          </p:cNvPr>
          <p:cNvCxnSpPr>
            <a:cxnSpLocks/>
          </p:cNvCxnSpPr>
          <p:nvPr/>
        </p:nvCxnSpPr>
        <p:spPr>
          <a:xfrm>
            <a:off x="987060" y="1508303"/>
            <a:ext cx="0" cy="6377234"/>
          </a:xfrm>
          <a:prstGeom prst="straightConnector1">
            <a:avLst/>
          </a:prstGeom>
          <a:ln>
            <a:solidFill>
              <a:schemeClr val="bg1">
                <a:lumMod val="8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95FBD3D2-EDDE-4B40-ADCA-6DFC65A18D3B}"/>
              </a:ext>
            </a:extLst>
          </p:cNvPr>
          <p:cNvGrpSpPr/>
          <p:nvPr/>
        </p:nvGrpSpPr>
        <p:grpSpPr>
          <a:xfrm>
            <a:off x="618223" y="2890233"/>
            <a:ext cx="7458977" cy="895139"/>
            <a:chOff x="515186" y="2608326"/>
            <a:chExt cx="6215814" cy="745949"/>
          </a:xfrm>
        </p:grpSpPr>
        <p:sp>
          <p:nvSpPr>
            <p:cNvPr id="8" name="TextBox 7">
              <a:extLst>
                <a:ext uri="{FF2B5EF4-FFF2-40B4-BE49-F238E27FC236}">
                  <a16:creationId xmlns:a16="http://schemas.microsoft.com/office/drawing/2014/main" id="{49330D9D-E1F9-4C8E-9463-C1DF1EE28BDC}"/>
                </a:ext>
              </a:extLst>
            </p:cNvPr>
            <p:cNvSpPr txBox="1"/>
            <p:nvPr/>
          </p:nvSpPr>
          <p:spPr>
            <a:xfrm>
              <a:off x="1280160" y="2709935"/>
              <a:ext cx="5450840" cy="644340"/>
            </a:xfrm>
            <a:prstGeom prst="rect">
              <a:avLst/>
            </a:prstGeom>
          </p:spPr>
          <p:txBody>
            <a:bodyPr wrap="square" rtlCol="0">
              <a:noAutofit/>
            </a:bodyPr>
            <a:lstStyle/>
            <a:p>
              <a:pPr defTabSz="1097280">
                <a:defRPr/>
              </a:pPr>
              <a:r>
                <a:rPr lang="fr-FR" sz="2000" b="1" dirty="0">
                  <a:solidFill>
                    <a:srgbClr val="024873"/>
                  </a:solidFill>
                  <a:latin typeface="Fira Sans" panose="020B0503050000020004" pitchFamily="34" charset="0"/>
                </a:rPr>
                <a:t>Impact global des épidémies et pandémies : quelques chiffres clés</a:t>
              </a:r>
            </a:p>
          </p:txBody>
        </p:sp>
        <p:grpSp>
          <p:nvGrpSpPr>
            <p:cNvPr id="9" name="Group 8">
              <a:extLst>
                <a:ext uri="{FF2B5EF4-FFF2-40B4-BE49-F238E27FC236}">
                  <a16:creationId xmlns:a16="http://schemas.microsoft.com/office/drawing/2014/main" id="{F848B002-5284-45AF-B048-74E59B1D095C}"/>
                </a:ext>
              </a:extLst>
            </p:cNvPr>
            <p:cNvGrpSpPr/>
            <p:nvPr/>
          </p:nvGrpSpPr>
          <p:grpSpPr>
            <a:xfrm flipH="1">
              <a:off x="515186" y="2608326"/>
              <a:ext cx="797608" cy="624840"/>
              <a:chOff x="40592" y="1798320"/>
              <a:chExt cx="797608" cy="624840"/>
            </a:xfrm>
          </p:grpSpPr>
          <p:sp>
            <p:nvSpPr>
              <p:cNvPr id="10" name="Oval 9">
                <a:extLst>
                  <a:ext uri="{FF2B5EF4-FFF2-40B4-BE49-F238E27FC236}">
                    <a16:creationId xmlns:a16="http://schemas.microsoft.com/office/drawing/2014/main" id="{39D388E5-9704-4A47-95EF-DC42A731D1AA}"/>
                  </a:ext>
                </a:extLst>
              </p:cNvPr>
              <p:cNvSpPr/>
              <p:nvPr/>
            </p:nvSpPr>
            <p:spPr>
              <a:xfrm>
                <a:off x="213360" y="1798320"/>
                <a:ext cx="624840" cy="62484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24873"/>
                  </a:solidFill>
                  <a:latin typeface="Fira Sans" panose="020B0503050000020004" pitchFamily="34" charset="0"/>
                </a:endParaRPr>
              </a:p>
            </p:txBody>
          </p:sp>
          <p:sp>
            <p:nvSpPr>
              <p:cNvPr id="11" name="Isosceles Triangle 10">
                <a:extLst>
                  <a:ext uri="{FF2B5EF4-FFF2-40B4-BE49-F238E27FC236}">
                    <a16:creationId xmlns:a16="http://schemas.microsoft.com/office/drawing/2014/main" id="{FDACA78B-54A2-4D6D-8788-B92F65241C5B}"/>
                  </a:ext>
                </a:extLst>
              </p:cNvPr>
              <p:cNvSpPr/>
              <p:nvPr/>
            </p:nvSpPr>
            <p:spPr>
              <a:xfrm rot="16200000">
                <a:off x="1502" y="1979121"/>
                <a:ext cx="341419" cy="263239"/>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24873"/>
                  </a:solidFill>
                  <a:latin typeface="Fira Sans" panose="020B0503050000020004" pitchFamily="34" charset="0"/>
                </a:endParaRPr>
              </a:p>
            </p:txBody>
          </p:sp>
          <p:sp>
            <p:nvSpPr>
              <p:cNvPr id="12" name="Oval 11">
                <a:extLst>
                  <a:ext uri="{FF2B5EF4-FFF2-40B4-BE49-F238E27FC236}">
                    <a16:creationId xmlns:a16="http://schemas.microsoft.com/office/drawing/2014/main" id="{0985E288-D238-4197-9670-35504BB4340A}"/>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24873"/>
                    </a:solidFill>
                    <a:latin typeface="Fira Sans" panose="020B0503050000020004" pitchFamily="34" charset="0"/>
                  </a:rPr>
                  <a:t>2</a:t>
                </a:r>
              </a:p>
            </p:txBody>
          </p:sp>
        </p:grpSp>
      </p:grpSp>
      <p:grpSp>
        <p:nvGrpSpPr>
          <p:cNvPr id="13" name="Group 12">
            <a:extLst>
              <a:ext uri="{FF2B5EF4-FFF2-40B4-BE49-F238E27FC236}">
                <a16:creationId xmlns:a16="http://schemas.microsoft.com/office/drawing/2014/main" id="{C9570638-61D7-446D-B49D-30B95F556D6E}"/>
              </a:ext>
            </a:extLst>
          </p:cNvPr>
          <p:cNvGrpSpPr/>
          <p:nvPr/>
        </p:nvGrpSpPr>
        <p:grpSpPr>
          <a:xfrm>
            <a:off x="618221" y="1629660"/>
            <a:ext cx="7666300" cy="749808"/>
            <a:chOff x="515184" y="1449739"/>
            <a:chExt cx="6388583" cy="624840"/>
          </a:xfrm>
        </p:grpSpPr>
        <p:sp>
          <p:nvSpPr>
            <p:cNvPr id="14" name="TextBox 13">
              <a:extLst>
                <a:ext uri="{FF2B5EF4-FFF2-40B4-BE49-F238E27FC236}">
                  <a16:creationId xmlns:a16="http://schemas.microsoft.com/office/drawing/2014/main" id="{F922C9B7-DA3F-4DB0-BAF8-B45F70CBB26E}"/>
                </a:ext>
              </a:extLst>
            </p:cNvPr>
            <p:cNvSpPr txBox="1"/>
            <p:nvPr/>
          </p:nvSpPr>
          <p:spPr>
            <a:xfrm>
              <a:off x="1280157" y="1529749"/>
              <a:ext cx="5623610" cy="464820"/>
            </a:xfrm>
            <a:prstGeom prst="rect">
              <a:avLst/>
            </a:prstGeom>
          </p:spPr>
          <p:txBody>
            <a:bodyPr wrap="square" rtlCol="0">
              <a:noAutofit/>
            </a:bodyPr>
            <a:lstStyle/>
            <a:p>
              <a:pPr defTabSz="1097280">
                <a:defRPr/>
              </a:pPr>
              <a:r>
                <a:rPr lang="fr-FR" sz="2000" b="1" dirty="0">
                  <a:solidFill>
                    <a:srgbClr val="003E78"/>
                  </a:solidFill>
                  <a:latin typeface="Fira Sans" panose="020B0503050000020004" pitchFamily="34" charset="0"/>
                </a:rPr>
                <a:t>Introduction : Comprendre les épidémies et pandémies</a:t>
              </a:r>
            </a:p>
          </p:txBody>
        </p:sp>
        <p:grpSp>
          <p:nvGrpSpPr>
            <p:cNvPr id="15" name="Group 14">
              <a:extLst>
                <a:ext uri="{FF2B5EF4-FFF2-40B4-BE49-F238E27FC236}">
                  <a16:creationId xmlns:a16="http://schemas.microsoft.com/office/drawing/2014/main" id="{1AF526F6-3926-4D25-9730-80AA8380401A}"/>
                </a:ext>
              </a:extLst>
            </p:cNvPr>
            <p:cNvGrpSpPr/>
            <p:nvPr/>
          </p:nvGrpSpPr>
          <p:grpSpPr>
            <a:xfrm flipH="1">
              <a:off x="515184" y="1449739"/>
              <a:ext cx="797608" cy="624840"/>
              <a:chOff x="40592" y="1798320"/>
              <a:chExt cx="797608" cy="624840"/>
            </a:xfrm>
          </p:grpSpPr>
          <p:sp>
            <p:nvSpPr>
              <p:cNvPr id="17" name="Oval 16">
                <a:extLst>
                  <a:ext uri="{FF2B5EF4-FFF2-40B4-BE49-F238E27FC236}">
                    <a16:creationId xmlns:a16="http://schemas.microsoft.com/office/drawing/2014/main" id="{4ABC7D9D-1229-47D2-A991-B97B87D6FC4E}"/>
                  </a:ext>
                </a:extLst>
              </p:cNvPr>
              <p:cNvSpPr/>
              <p:nvPr/>
            </p:nvSpPr>
            <p:spPr>
              <a:xfrm>
                <a:off x="213360" y="1798320"/>
                <a:ext cx="624840" cy="62484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FFFFFF"/>
                  </a:solidFill>
                  <a:latin typeface="Fira Sans" panose="020B0503050000020004" pitchFamily="34" charset="0"/>
                </a:endParaRPr>
              </a:p>
            </p:txBody>
          </p:sp>
          <p:sp>
            <p:nvSpPr>
              <p:cNvPr id="18" name="Isosceles Triangle 17">
                <a:extLst>
                  <a:ext uri="{FF2B5EF4-FFF2-40B4-BE49-F238E27FC236}">
                    <a16:creationId xmlns:a16="http://schemas.microsoft.com/office/drawing/2014/main" id="{D58E9468-D355-4637-9655-ED4499478CC0}"/>
                  </a:ext>
                </a:extLst>
              </p:cNvPr>
              <p:cNvSpPr/>
              <p:nvPr/>
            </p:nvSpPr>
            <p:spPr>
              <a:xfrm rot="16200000">
                <a:off x="1502" y="1979121"/>
                <a:ext cx="341419" cy="263239"/>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FFFFFF"/>
                  </a:solidFill>
                  <a:latin typeface="Fira Sans" panose="020B0503050000020004" pitchFamily="34" charset="0"/>
                </a:endParaRPr>
              </a:p>
            </p:txBody>
          </p:sp>
          <p:sp>
            <p:nvSpPr>
              <p:cNvPr id="19" name="Oval 18">
                <a:extLst>
                  <a:ext uri="{FF2B5EF4-FFF2-40B4-BE49-F238E27FC236}">
                    <a16:creationId xmlns:a16="http://schemas.microsoft.com/office/drawing/2014/main" id="{885576E1-7030-4B5A-B1C0-1016135F897B}"/>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56A662"/>
                    </a:solidFill>
                    <a:latin typeface="Fira Sans" panose="020B0503050000020004" pitchFamily="34" charset="0"/>
                  </a:rPr>
                  <a:t>1</a:t>
                </a:r>
              </a:p>
            </p:txBody>
          </p:sp>
        </p:grpSp>
      </p:grpSp>
      <p:grpSp>
        <p:nvGrpSpPr>
          <p:cNvPr id="20" name="Group 19">
            <a:extLst>
              <a:ext uri="{FF2B5EF4-FFF2-40B4-BE49-F238E27FC236}">
                <a16:creationId xmlns:a16="http://schemas.microsoft.com/office/drawing/2014/main" id="{E68A9D79-7750-4714-A489-E2519F4D7E8D}"/>
              </a:ext>
            </a:extLst>
          </p:cNvPr>
          <p:cNvGrpSpPr/>
          <p:nvPr/>
        </p:nvGrpSpPr>
        <p:grpSpPr>
          <a:xfrm>
            <a:off x="618223" y="5737660"/>
            <a:ext cx="7413345" cy="829056"/>
            <a:chOff x="515186" y="4489547"/>
            <a:chExt cx="6177787" cy="690880"/>
          </a:xfrm>
        </p:grpSpPr>
        <p:sp>
          <p:nvSpPr>
            <p:cNvPr id="21" name="TextBox 20">
              <a:extLst>
                <a:ext uri="{FF2B5EF4-FFF2-40B4-BE49-F238E27FC236}">
                  <a16:creationId xmlns:a16="http://schemas.microsoft.com/office/drawing/2014/main" id="{266CFF79-9825-47E3-9F67-20259DF911CF}"/>
                </a:ext>
              </a:extLst>
            </p:cNvPr>
            <p:cNvSpPr txBox="1"/>
            <p:nvPr/>
          </p:nvSpPr>
          <p:spPr>
            <a:xfrm>
              <a:off x="1280159" y="4489547"/>
              <a:ext cx="5412814" cy="502920"/>
            </a:xfrm>
            <a:prstGeom prst="rect">
              <a:avLst/>
            </a:prstGeom>
          </p:spPr>
          <p:txBody>
            <a:bodyPr wrap="square" rtlCol="0">
              <a:noAutofit/>
            </a:bodyPr>
            <a:lstStyle/>
            <a:p>
              <a:pPr defTabSz="1097280">
                <a:defRPr/>
              </a:pPr>
              <a:r>
                <a:rPr lang="fr-FR" sz="2000" b="1" dirty="0">
                  <a:solidFill>
                    <a:srgbClr val="024873"/>
                  </a:solidFill>
                  <a:latin typeface="Fira Sans" panose="020B0503050000020004" pitchFamily="34" charset="0"/>
                </a:rPr>
                <a:t>Le rôle de l'intelligence artificielle dans la prédiction des épidémies et pandémies</a:t>
              </a:r>
            </a:p>
          </p:txBody>
        </p:sp>
        <p:grpSp>
          <p:nvGrpSpPr>
            <p:cNvPr id="22" name="Group 21">
              <a:extLst>
                <a:ext uri="{FF2B5EF4-FFF2-40B4-BE49-F238E27FC236}">
                  <a16:creationId xmlns:a16="http://schemas.microsoft.com/office/drawing/2014/main" id="{D64B7052-2E1E-4294-9B62-9C608D5D056D}"/>
                </a:ext>
              </a:extLst>
            </p:cNvPr>
            <p:cNvGrpSpPr/>
            <p:nvPr/>
          </p:nvGrpSpPr>
          <p:grpSpPr>
            <a:xfrm flipH="1">
              <a:off x="515186" y="4555587"/>
              <a:ext cx="797608" cy="624840"/>
              <a:chOff x="40592" y="1798320"/>
              <a:chExt cx="797608" cy="624840"/>
            </a:xfrm>
          </p:grpSpPr>
          <p:sp>
            <p:nvSpPr>
              <p:cNvPr id="24" name="Oval 23">
                <a:extLst>
                  <a:ext uri="{FF2B5EF4-FFF2-40B4-BE49-F238E27FC236}">
                    <a16:creationId xmlns:a16="http://schemas.microsoft.com/office/drawing/2014/main" id="{E38EE88A-BE85-401D-BEAE-850AFD9D85C9}"/>
                  </a:ext>
                </a:extLst>
              </p:cNvPr>
              <p:cNvSpPr/>
              <p:nvPr/>
            </p:nvSpPr>
            <p:spPr>
              <a:xfrm>
                <a:off x="213360" y="1798320"/>
                <a:ext cx="624840" cy="6248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0CC99">
                      <a:lumMod val="75000"/>
                    </a:srgbClr>
                  </a:solidFill>
                  <a:latin typeface="Fira Sans" panose="020B0503050000020004" pitchFamily="34" charset="0"/>
                </a:endParaRPr>
              </a:p>
            </p:txBody>
          </p:sp>
          <p:sp>
            <p:nvSpPr>
              <p:cNvPr id="25" name="Isosceles Triangle 24">
                <a:extLst>
                  <a:ext uri="{FF2B5EF4-FFF2-40B4-BE49-F238E27FC236}">
                    <a16:creationId xmlns:a16="http://schemas.microsoft.com/office/drawing/2014/main" id="{84832FD9-9D42-46CC-8FCF-DF7EDCE6EA25}"/>
                  </a:ext>
                </a:extLst>
              </p:cNvPr>
              <p:cNvSpPr/>
              <p:nvPr/>
            </p:nvSpPr>
            <p:spPr>
              <a:xfrm rot="16200000">
                <a:off x="1502" y="1979121"/>
                <a:ext cx="341419" cy="263239"/>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0CC99">
                      <a:lumMod val="75000"/>
                    </a:srgbClr>
                  </a:solidFill>
                  <a:latin typeface="Fira Sans" panose="020B0503050000020004" pitchFamily="34" charset="0"/>
                </a:endParaRPr>
              </a:p>
            </p:txBody>
          </p:sp>
          <p:sp>
            <p:nvSpPr>
              <p:cNvPr id="26" name="Oval 25">
                <a:extLst>
                  <a:ext uri="{FF2B5EF4-FFF2-40B4-BE49-F238E27FC236}">
                    <a16:creationId xmlns:a16="http://schemas.microsoft.com/office/drawing/2014/main" id="{8EBF89D3-D4B3-4301-8445-C18A8E52B3C5}"/>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0CC99">
                        <a:lumMod val="75000"/>
                      </a:srgbClr>
                    </a:solidFill>
                    <a:latin typeface="Fira Sans" panose="020B0503050000020004" pitchFamily="34" charset="0"/>
                  </a:rPr>
                  <a:t>4</a:t>
                </a:r>
              </a:p>
            </p:txBody>
          </p:sp>
        </p:grpSp>
      </p:grpSp>
      <p:grpSp>
        <p:nvGrpSpPr>
          <p:cNvPr id="28" name="Group 27">
            <a:extLst>
              <a:ext uri="{FF2B5EF4-FFF2-40B4-BE49-F238E27FC236}">
                <a16:creationId xmlns:a16="http://schemas.microsoft.com/office/drawing/2014/main" id="{CF0E697F-4CDE-4E87-92B6-AF6D619C785B}"/>
              </a:ext>
            </a:extLst>
          </p:cNvPr>
          <p:cNvGrpSpPr/>
          <p:nvPr/>
        </p:nvGrpSpPr>
        <p:grpSpPr>
          <a:xfrm>
            <a:off x="618223" y="4167022"/>
            <a:ext cx="7529239" cy="860178"/>
            <a:chOff x="515186" y="3360647"/>
            <a:chExt cx="6274366" cy="716815"/>
          </a:xfrm>
        </p:grpSpPr>
        <p:sp>
          <p:nvSpPr>
            <p:cNvPr id="30" name="TextBox 29">
              <a:extLst>
                <a:ext uri="{FF2B5EF4-FFF2-40B4-BE49-F238E27FC236}">
                  <a16:creationId xmlns:a16="http://schemas.microsoft.com/office/drawing/2014/main" id="{17CF49D9-32E2-4096-806A-EC1AC7469D8A}"/>
                </a:ext>
              </a:extLst>
            </p:cNvPr>
            <p:cNvSpPr txBox="1"/>
            <p:nvPr/>
          </p:nvSpPr>
          <p:spPr>
            <a:xfrm>
              <a:off x="1280160" y="3360647"/>
              <a:ext cx="5509392" cy="537594"/>
            </a:xfrm>
            <a:prstGeom prst="rect">
              <a:avLst/>
            </a:prstGeom>
          </p:spPr>
          <p:txBody>
            <a:bodyPr wrap="square" rtlCol="0">
              <a:no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rgbClr val="024873"/>
                  </a:solidFill>
                  <a:effectLst/>
                  <a:uLnTx/>
                  <a:uFillTx/>
                  <a:latin typeface="Fira Sans" panose="020B0503050000020004" pitchFamily="34" charset="0"/>
                </a:defRPr>
              </a:lvl1pPr>
            </a:lstStyle>
            <a:p>
              <a:pPr defTabSz="1097280"/>
              <a:r>
                <a:rPr lang="fr-FR" sz="2000" dirty="0"/>
                <a:t>L'importance des données pour la surveillance et prédiction des épidémies</a:t>
              </a:r>
            </a:p>
          </p:txBody>
        </p:sp>
        <p:grpSp>
          <p:nvGrpSpPr>
            <p:cNvPr id="31" name="Group 30">
              <a:extLst>
                <a:ext uri="{FF2B5EF4-FFF2-40B4-BE49-F238E27FC236}">
                  <a16:creationId xmlns:a16="http://schemas.microsoft.com/office/drawing/2014/main" id="{65AE2CCB-513F-4725-8103-E00DEBA42F82}"/>
                </a:ext>
              </a:extLst>
            </p:cNvPr>
            <p:cNvGrpSpPr/>
            <p:nvPr/>
          </p:nvGrpSpPr>
          <p:grpSpPr>
            <a:xfrm flipH="1">
              <a:off x="515186" y="3452622"/>
              <a:ext cx="797608" cy="624840"/>
              <a:chOff x="40592" y="1798320"/>
              <a:chExt cx="797608" cy="624840"/>
            </a:xfrm>
          </p:grpSpPr>
          <p:sp>
            <p:nvSpPr>
              <p:cNvPr id="32" name="Oval 31">
                <a:extLst>
                  <a:ext uri="{FF2B5EF4-FFF2-40B4-BE49-F238E27FC236}">
                    <a16:creationId xmlns:a16="http://schemas.microsoft.com/office/drawing/2014/main" id="{EA852764-B62F-45DE-8D8E-6614E61E471D}"/>
                  </a:ext>
                </a:extLst>
              </p:cNvPr>
              <p:cNvSpPr/>
              <p:nvPr/>
            </p:nvSpPr>
            <p:spPr>
              <a:xfrm>
                <a:off x="213360" y="1798320"/>
                <a:ext cx="624840" cy="6248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38CA6"/>
                  </a:solidFill>
                  <a:latin typeface="Fira Sans" panose="020B0503050000020004" pitchFamily="34" charset="0"/>
                </a:endParaRPr>
              </a:p>
            </p:txBody>
          </p:sp>
          <p:sp>
            <p:nvSpPr>
              <p:cNvPr id="33" name="Isosceles Triangle 32">
                <a:extLst>
                  <a:ext uri="{FF2B5EF4-FFF2-40B4-BE49-F238E27FC236}">
                    <a16:creationId xmlns:a16="http://schemas.microsoft.com/office/drawing/2014/main" id="{F981A83E-0D4F-47BA-B746-27105904A413}"/>
                  </a:ext>
                </a:extLst>
              </p:cNvPr>
              <p:cNvSpPr/>
              <p:nvPr/>
            </p:nvSpPr>
            <p:spPr>
              <a:xfrm rot="16200000">
                <a:off x="1502" y="1979121"/>
                <a:ext cx="341419" cy="26323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38CA6"/>
                  </a:solidFill>
                  <a:latin typeface="Fira Sans" panose="020B0503050000020004" pitchFamily="34" charset="0"/>
                </a:endParaRPr>
              </a:p>
            </p:txBody>
          </p:sp>
          <p:sp>
            <p:nvSpPr>
              <p:cNvPr id="34" name="Oval 33">
                <a:extLst>
                  <a:ext uri="{FF2B5EF4-FFF2-40B4-BE49-F238E27FC236}">
                    <a16:creationId xmlns:a16="http://schemas.microsoft.com/office/drawing/2014/main" id="{5638D960-BEFD-4DFD-8048-5DDE26E9EEFC}"/>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03D78"/>
                    </a:solidFill>
                    <a:latin typeface="Fira Sans" panose="020B0503050000020004" pitchFamily="34" charset="0"/>
                  </a:rPr>
                  <a:t>3</a:t>
                </a:r>
              </a:p>
            </p:txBody>
          </p:sp>
        </p:grpSp>
      </p:grpSp>
      <p:grpSp>
        <p:nvGrpSpPr>
          <p:cNvPr id="35" name="Group 34">
            <a:extLst>
              <a:ext uri="{FF2B5EF4-FFF2-40B4-BE49-F238E27FC236}">
                <a16:creationId xmlns:a16="http://schemas.microsoft.com/office/drawing/2014/main" id="{1A6E644B-8964-4F9C-AD16-1EAE966812B1}"/>
              </a:ext>
            </a:extLst>
          </p:cNvPr>
          <p:cNvGrpSpPr/>
          <p:nvPr/>
        </p:nvGrpSpPr>
        <p:grpSpPr>
          <a:xfrm>
            <a:off x="618223" y="7047863"/>
            <a:ext cx="6292716" cy="749808"/>
            <a:chOff x="515186" y="5751297"/>
            <a:chExt cx="5243930" cy="624840"/>
          </a:xfrm>
        </p:grpSpPr>
        <p:grpSp>
          <p:nvGrpSpPr>
            <p:cNvPr id="36" name="Group 35">
              <a:extLst>
                <a:ext uri="{FF2B5EF4-FFF2-40B4-BE49-F238E27FC236}">
                  <a16:creationId xmlns:a16="http://schemas.microsoft.com/office/drawing/2014/main" id="{469D0923-1A90-41B9-B2C9-42EC3BC1FA4E}"/>
                </a:ext>
              </a:extLst>
            </p:cNvPr>
            <p:cNvGrpSpPr/>
            <p:nvPr/>
          </p:nvGrpSpPr>
          <p:grpSpPr>
            <a:xfrm flipH="1">
              <a:off x="515186" y="5751297"/>
              <a:ext cx="797608" cy="624840"/>
              <a:chOff x="40592" y="1798320"/>
              <a:chExt cx="797608" cy="624840"/>
            </a:xfrm>
          </p:grpSpPr>
          <p:sp>
            <p:nvSpPr>
              <p:cNvPr id="39" name="Oval 38">
                <a:extLst>
                  <a:ext uri="{FF2B5EF4-FFF2-40B4-BE49-F238E27FC236}">
                    <a16:creationId xmlns:a16="http://schemas.microsoft.com/office/drawing/2014/main" id="{4478B79C-5CA0-4156-8BA0-F586DEC50F9F}"/>
                  </a:ext>
                </a:extLst>
              </p:cNvPr>
              <p:cNvSpPr/>
              <p:nvPr/>
            </p:nvSpPr>
            <p:spPr>
              <a:xfrm>
                <a:off x="213360" y="1798320"/>
                <a:ext cx="624840" cy="62484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CD8C46">
                      <a:lumMod val="75000"/>
                    </a:srgbClr>
                  </a:solidFill>
                  <a:latin typeface="Fira Sans" panose="020B0503050000020004" pitchFamily="34" charset="0"/>
                </a:endParaRPr>
              </a:p>
            </p:txBody>
          </p:sp>
          <p:sp>
            <p:nvSpPr>
              <p:cNvPr id="40" name="Isosceles Triangle 39">
                <a:extLst>
                  <a:ext uri="{FF2B5EF4-FFF2-40B4-BE49-F238E27FC236}">
                    <a16:creationId xmlns:a16="http://schemas.microsoft.com/office/drawing/2014/main" id="{ADE22807-7F19-49A8-A215-DA6F970AE9A6}"/>
                  </a:ext>
                </a:extLst>
              </p:cNvPr>
              <p:cNvSpPr/>
              <p:nvPr/>
            </p:nvSpPr>
            <p:spPr>
              <a:xfrm rot="16200000">
                <a:off x="1502" y="1979121"/>
                <a:ext cx="341419" cy="263239"/>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CD8C46">
                      <a:lumMod val="75000"/>
                    </a:srgbClr>
                  </a:solidFill>
                  <a:latin typeface="Fira Sans" panose="020B0503050000020004" pitchFamily="34" charset="0"/>
                </a:endParaRPr>
              </a:p>
            </p:txBody>
          </p:sp>
          <p:sp>
            <p:nvSpPr>
              <p:cNvPr id="41" name="Oval 40">
                <a:extLst>
                  <a:ext uri="{FF2B5EF4-FFF2-40B4-BE49-F238E27FC236}">
                    <a16:creationId xmlns:a16="http://schemas.microsoft.com/office/drawing/2014/main" id="{ED481D1D-09F4-4302-87F3-BB2355EA12CF}"/>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7ABACC">
                        <a:lumMod val="75000"/>
                      </a:srgbClr>
                    </a:solidFill>
                    <a:latin typeface="Fira Sans" panose="020B0503050000020004" pitchFamily="34" charset="0"/>
                  </a:rPr>
                  <a:t>5</a:t>
                </a:r>
              </a:p>
            </p:txBody>
          </p:sp>
        </p:grpSp>
        <p:sp>
          <p:nvSpPr>
            <p:cNvPr id="37" name="TextBox 36">
              <a:extLst>
                <a:ext uri="{FF2B5EF4-FFF2-40B4-BE49-F238E27FC236}">
                  <a16:creationId xmlns:a16="http://schemas.microsoft.com/office/drawing/2014/main" id="{4EBEB093-B224-4C4B-AF68-5D5726180BC3}"/>
                </a:ext>
              </a:extLst>
            </p:cNvPr>
            <p:cNvSpPr txBox="1"/>
            <p:nvPr/>
          </p:nvSpPr>
          <p:spPr>
            <a:xfrm>
              <a:off x="1280160" y="5865597"/>
              <a:ext cx="4478956" cy="449580"/>
            </a:xfrm>
            <a:prstGeom prst="rect">
              <a:avLst/>
            </a:prstGeom>
          </p:spPr>
          <p:txBody>
            <a:bodyPr wrap="square" rtlCol="0" anchor="ctr">
              <a:noAutofit/>
            </a:bodyPr>
            <a:lstStyle/>
            <a:p>
              <a:pPr defTabSz="1097280">
                <a:defRPr/>
              </a:pPr>
              <a:r>
                <a:rPr lang="fr-FR" sz="2000" b="1" dirty="0">
                  <a:solidFill>
                    <a:srgbClr val="024873"/>
                  </a:solidFill>
                  <a:latin typeface="Fira Sans" panose="020B0503050000020004" pitchFamily="34" charset="0"/>
                </a:rPr>
                <a:t>Conclusion</a:t>
              </a:r>
            </a:p>
          </p:txBody>
        </p:sp>
      </p:grpSp>
      <p:pic>
        <p:nvPicPr>
          <p:cNvPr id="41986" name="Picture 2">
            <a:extLst>
              <a:ext uri="{FF2B5EF4-FFF2-40B4-BE49-F238E27FC236}">
                <a16:creationId xmlns:a16="http://schemas.microsoft.com/office/drawing/2014/main" id="{749F2955-E69C-4B36-A536-E4C3E73B68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77" r="20720"/>
          <a:stretch/>
        </p:blipFill>
        <p:spPr bwMode="auto">
          <a:xfrm>
            <a:off x="8412539" y="633241"/>
            <a:ext cx="6059334" cy="634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6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92BEC-A02B-9C76-F37E-89F4050CE8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D94AE0-53F5-1052-7A4C-2FEFF09A8A2B}"/>
              </a:ext>
            </a:extLst>
          </p:cNvPr>
          <p:cNvSpPr>
            <a:spLocks noGrp="1"/>
          </p:cNvSpPr>
          <p:nvPr>
            <p:ph type="title"/>
          </p:nvPr>
        </p:nvSpPr>
        <p:spPr>
          <a:xfrm>
            <a:off x="665378" y="1283058"/>
            <a:ext cx="12300294" cy="452659"/>
          </a:xfrm>
        </p:spPr>
        <p:txBody>
          <a:bodyPr/>
          <a:lstStyle/>
          <a:p>
            <a:r>
              <a:rPr lang="fr-FR" sz="3600" dirty="0">
                <a:latin typeface="Fira Sans" panose="020B0503050000020004" pitchFamily="34" charset="0"/>
              </a:rPr>
              <a:t>Introduction : Epidémies et pandémies</a:t>
            </a:r>
            <a:br>
              <a:rPr lang="fr-FR" sz="3600" dirty="0">
                <a:latin typeface="Fira Sans" panose="020B0503050000020004" pitchFamily="34" charset="0"/>
              </a:rPr>
            </a:br>
            <a:endParaRPr lang="fr-FR" sz="3600" dirty="0">
              <a:latin typeface="Fira Sans" panose="020B0503050000020004" pitchFamily="34" charset="0"/>
            </a:endParaRPr>
          </a:p>
        </p:txBody>
      </p:sp>
      <p:graphicFrame>
        <p:nvGraphicFramePr>
          <p:cNvPr id="2" name="Tableau 1">
            <a:extLst>
              <a:ext uri="{FF2B5EF4-FFF2-40B4-BE49-F238E27FC236}">
                <a16:creationId xmlns:a16="http://schemas.microsoft.com/office/drawing/2014/main" id="{FA513755-DE07-7F42-D2E6-46ABF3DA0B07}"/>
              </a:ext>
            </a:extLst>
          </p:cNvPr>
          <p:cNvGraphicFramePr>
            <a:graphicFrameLocks noGrp="1"/>
          </p:cNvGraphicFramePr>
          <p:nvPr>
            <p:extLst>
              <p:ext uri="{D42A27DB-BD31-4B8C-83A1-F6EECF244321}">
                <p14:modId xmlns:p14="http://schemas.microsoft.com/office/powerpoint/2010/main" val="4085427120"/>
              </p:ext>
            </p:extLst>
          </p:nvPr>
        </p:nvGraphicFramePr>
        <p:xfrm>
          <a:off x="173923" y="1401107"/>
          <a:ext cx="9328341" cy="6201249"/>
        </p:xfrm>
        <a:graphic>
          <a:graphicData uri="http://schemas.openxmlformats.org/drawingml/2006/table">
            <a:tbl>
              <a:tblPr firstRow="1" bandRow="1">
                <a:tableStyleId>{69012ECD-51FC-41F1-AA8D-1B2483CD663E}</a:tableStyleId>
              </a:tblPr>
              <a:tblGrid>
                <a:gridCol w="2674218">
                  <a:extLst>
                    <a:ext uri="{9D8B030D-6E8A-4147-A177-3AD203B41FA5}">
                      <a16:colId xmlns:a16="http://schemas.microsoft.com/office/drawing/2014/main" val="2410435123"/>
                    </a:ext>
                  </a:extLst>
                </a:gridCol>
                <a:gridCol w="3544676">
                  <a:extLst>
                    <a:ext uri="{9D8B030D-6E8A-4147-A177-3AD203B41FA5}">
                      <a16:colId xmlns:a16="http://schemas.microsoft.com/office/drawing/2014/main" val="1932713289"/>
                    </a:ext>
                  </a:extLst>
                </a:gridCol>
                <a:gridCol w="3109447">
                  <a:extLst>
                    <a:ext uri="{9D8B030D-6E8A-4147-A177-3AD203B41FA5}">
                      <a16:colId xmlns:a16="http://schemas.microsoft.com/office/drawing/2014/main" val="377681253"/>
                    </a:ext>
                  </a:extLst>
                </a:gridCol>
              </a:tblGrid>
              <a:tr h="456342">
                <a:tc>
                  <a:txBody>
                    <a:bodyPr/>
                    <a:lstStyle/>
                    <a:p>
                      <a:r>
                        <a:rPr lang="fr-FR" sz="1800" b="1" dirty="0"/>
                        <a:t>Caractéristiques</a:t>
                      </a:r>
                    </a:p>
                  </a:txBody>
                  <a:tcPr/>
                </a:tc>
                <a:tc>
                  <a:txBody>
                    <a:bodyPr/>
                    <a:lstStyle/>
                    <a:p>
                      <a:pPr algn="ctr"/>
                      <a:r>
                        <a:rPr lang="fr-FR" sz="1800" dirty="0"/>
                        <a:t>Épidémie</a:t>
                      </a:r>
                    </a:p>
                  </a:txBody>
                  <a:tcPr/>
                </a:tc>
                <a:tc>
                  <a:txBody>
                    <a:bodyPr/>
                    <a:lstStyle/>
                    <a:p>
                      <a:pPr algn="ctr"/>
                      <a:r>
                        <a:rPr lang="fr-FR" sz="1800" dirty="0"/>
                        <a:t>Pandémie</a:t>
                      </a:r>
                    </a:p>
                  </a:txBody>
                  <a:tcPr/>
                </a:tc>
                <a:extLst>
                  <a:ext uri="{0D108BD9-81ED-4DB2-BD59-A6C34878D82A}">
                    <a16:rowId xmlns:a16="http://schemas.microsoft.com/office/drawing/2014/main" val="2240201466"/>
                  </a:ext>
                </a:extLst>
              </a:tr>
              <a:tr h="562613">
                <a:tc>
                  <a:txBody>
                    <a:bodyPr/>
                    <a:lstStyle/>
                    <a:p>
                      <a:r>
                        <a:rPr lang="fr-FR" sz="1400" b="1" dirty="0"/>
                        <a:t>Définition</a:t>
                      </a:r>
                    </a:p>
                  </a:txBody>
                  <a:tcPr/>
                </a:tc>
                <a:tc>
                  <a:txBody>
                    <a:bodyPr/>
                    <a:lstStyle/>
                    <a:p>
                      <a:pPr algn="ctr"/>
                      <a:r>
                        <a:rPr lang="fr-FR" sz="1200" dirty="0"/>
                        <a:t>Propagation rapide d’une maladie dans une région ou un groupe spécifique</a:t>
                      </a:r>
                    </a:p>
                  </a:txBody>
                  <a:tcPr/>
                </a:tc>
                <a:tc>
                  <a:txBody>
                    <a:bodyPr/>
                    <a:lstStyle/>
                    <a:p>
                      <a:pPr algn="ctr"/>
                      <a:r>
                        <a:rPr lang="fr-FR" sz="1200" dirty="0"/>
                        <a:t>Propagation mondiale d’une maladie affectant plusieurs pays ou continents</a:t>
                      </a:r>
                    </a:p>
                  </a:txBody>
                  <a:tcPr/>
                </a:tc>
                <a:extLst>
                  <a:ext uri="{0D108BD9-81ED-4DB2-BD59-A6C34878D82A}">
                    <a16:rowId xmlns:a16="http://schemas.microsoft.com/office/drawing/2014/main" val="3210599353"/>
                  </a:ext>
                </a:extLst>
              </a:tr>
              <a:tr h="456342">
                <a:tc>
                  <a:txBody>
                    <a:bodyPr/>
                    <a:lstStyle/>
                    <a:p>
                      <a:r>
                        <a:rPr lang="fr-FR" sz="1400" b="1" dirty="0"/>
                        <a:t>Etendu géographique</a:t>
                      </a:r>
                    </a:p>
                  </a:txBody>
                  <a:tcPr/>
                </a:tc>
                <a:tc>
                  <a:txBody>
                    <a:bodyPr/>
                    <a:lstStyle/>
                    <a:p>
                      <a:pPr algn="ctr"/>
                      <a:r>
                        <a:rPr lang="fr-FR" sz="1200" dirty="0"/>
                        <a:t>Localisée (une région ou un pays)</a:t>
                      </a:r>
                    </a:p>
                  </a:txBody>
                  <a:tcPr/>
                </a:tc>
                <a:tc>
                  <a:txBody>
                    <a:bodyPr/>
                    <a:lstStyle/>
                    <a:p>
                      <a:pPr algn="ctr"/>
                      <a:r>
                        <a:rPr lang="fr-FR" sz="1200" dirty="0"/>
                        <a:t>Globale (plusieurs pays, continents)</a:t>
                      </a:r>
                    </a:p>
                  </a:txBody>
                  <a:tcPr/>
                </a:tc>
                <a:extLst>
                  <a:ext uri="{0D108BD9-81ED-4DB2-BD59-A6C34878D82A}">
                    <a16:rowId xmlns:a16="http://schemas.microsoft.com/office/drawing/2014/main" val="970082579"/>
                  </a:ext>
                </a:extLst>
              </a:tr>
              <a:tr h="562613">
                <a:tc>
                  <a:txBody>
                    <a:bodyPr/>
                    <a:lstStyle/>
                    <a:p>
                      <a:r>
                        <a:rPr lang="fr-FR" sz="1400" b="1" dirty="0"/>
                        <a:t>Exemple </a:t>
                      </a:r>
                    </a:p>
                  </a:txBody>
                  <a:tcPr/>
                </a:tc>
                <a:tc>
                  <a:txBody>
                    <a:bodyPr/>
                    <a:lstStyle/>
                    <a:p>
                      <a:pPr algn="ctr"/>
                      <a:r>
                        <a:rPr lang="fr-FR" sz="1200" dirty="0"/>
                        <a:t>Épidémie d'Ebola en Afrique de l'Ouest (2014-2016), Zika (2015-2016)</a:t>
                      </a:r>
                    </a:p>
                  </a:txBody>
                  <a:tcPr/>
                </a:tc>
                <a:tc>
                  <a:txBody>
                    <a:bodyPr/>
                    <a:lstStyle/>
                    <a:p>
                      <a:pPr algn="ctr"/>
                      <a:r>
                        <a:rPr lang="fr-FR" sz="1200" dirty="0"/>
                        <a:t>Pandémie de COVID-19 (2019-2023), Grippe espagnole (1918)</a:t>
                      </a:r>
                    </a:p>
                  </a:txBody>
                  <a:tcPr/>
                </a:tc>
                <a:extLst>
                  <a:ext uri="{0D108BD9-81ED-4DB2-BD59-A6C34878D82A}">
                    <a16:rowId xmlns:a16="http://schemas.microsoft.com/office/drawing/2014/main" val="603940773"/>
                  </a:ext>
                </a:extLst>
              </a:tr>
              <a:tr h="787659">
                <a:tc>
                  <a:txBody>
                    <a:bodyPr/>
                    <a:lstStyle/>
                    <a:p>
                      <a:r>
                        <a:rPr lang="fr-FR" sz="1400" b="1" dirty="0"/>
                        <a:t>Impact sur la santé public</a:t>
                      </a:r>
                    </a:p>
                  </a:txBody>
                  <a:tcPr/>
                </a:tc>
                <a:tc>
                  <a:txBody>
                    <a:bodyPr/>
                    <a:lstStyle/>
                    <a:p>
                      <a:pPr algn="ctr"/>
                      <a:r>
                        <a:rPr lang="fr-FR" sz="1200" dirty="0"/>
                        <a:t>Concerne une population spécifique dans une zone restreinte, surcharge temporaire des services de santé locaux</a:t>
                      </a:r>
                    </a:p>
                  </a:txBody>
                  <a:tcPr/>
                </a:tc>
                <a:tc>
                  <a:txBody>
                    <a:bodyPr/>
                    <a:lstStyle/>
                    <a:p>
                      <a:pPr algn="ctr"/>
                      <a:r>
                        <a:rPr lang="fr-FR" sz="1200" dirty="0"/>
                        <a:t>Perturbe les systèmes de santé à l'échelle mondiale, provoque des mesures sanitaires à grande échelle</a:t>
                      </a:r>
                    </a:p>
                  </a:txBody>
                  <a:tcPr/>
                </a:tc>
                <a:extLst>
                  <a:ext uri="{0D108BD9-81ED-4DB2-BD59-A6C34878D82A}">
                    <a16:rowId xmlns:a16="http://schemas.microsoft.com/office/drawing/2014/main" val="4004664829"/>
                  </a:ext>
                </a:extLst>
              </a:tr>
              <a:tr h="1012704">
                <a:tc>
                  <a:txBody>
                    <a:bodyPr/>
                    <a:lstStyle/>
                    <a:p>
                      <a:r>
                        <a:rPr lang="fr-FR" sz="1400" b="1" dirty="0"/>
                        <a:t>Propagation et Transmission</a:t>
                      </a:r>
                    </a:p>
                  </a:txBody>
                  <a:tcPr/>
                </a:tc>
                <a:tc>
                  <a:txBody>
                    <a:bodyPr/>
                    <a:lstStyle/>
                    <a:p>
                      <a:pPr algn="ctr"/>
                      <a:r>
                        <a:rPr lang="fr-FR" sz="1200" dirty="0"/>
                        <a:t>Transmission souvent limitée à des zones géographiques définies, facilitée par des facteurs locaux (environnement, comportement)</a:t>
                      </a:r>
                    </a:p>
                  </a:txBody>
                  <a:tcPr/>
                </a:tc>
                <a:tc>
                  <a:txBody>
                    <a:bodyPr/>
                    <a:lstStyle/>
                    <a:p>
                      <a:pPr algn="ctr"/>
                      <a:r>
                        <a:rPr lang="fr-FR" sz="1200" dirty="0"/>
                        <a:t>Transmission facilitée par les déplacements mondiaux, les voyages aériens, les échanges commerciaux ; plus difficile à contenir en raison de la globalisation</a:t>
                      </a:r>
                    </a:p>
                  </a:txBody>
                  <a:tcPr/>
                </a:tc>
                <a:extLst>
                  <a:ext uri="{0D108BD9-81ED-4DB2-BD59-A6C34878D82A}">
                    <a16:rowId xmlns:a16="http://schemas.microsoft.com/office/drawing/2014/main" val="3433177990"/>
                  </a:ext>
                </a:extLst>
              </a:tr>
              <a:tr h="787659">
                <a:tc>
                  <a:txBody>
                    <a:bodyPr/>
                    <a:lstStyle/>
                    <a:p>
                      <a:r>
                        <a:rPr lang="fr-FR" sz="1400" b="1" dirty="0"/>
                        <a:t>Réponse nécessaire</a:t>
                      </a:r>
                    </a:p>
                  </a:txBody>
                  <a:tcPr/>
                </a:tc>
                <a:tc>
                  <a:txBody>
                    <a:bodyPr/>
                    <a:lstStyle/>
                    <a:p>
                      <a:pPr algn="ctr"/>
                      <a:r>
                        <a:rPr lang="fr-FR" sz="1200" dirty="0"/>
                        <a:t>Réponse locale avec interventions sanitaires ciblées</a:t>
                      </a:r>
                    </a:p>
                  </a:txBody>
                  <a:tcPr/>
                </a:tc>
                <a:tc>
                  <a:txBody>
                    <a:bodyPr/>
                    <a:lstStyle/>
                    <a:p>
                      <a:pPr algn="ctr"/>
                      <a:r>
                        <a:rPr lang="fr-FR" sz="1200" dirty="0"/>
                        <a:t>Réponse coordonnée à l’échelle internationale, restrictions de voyage, confinement</a:t>
                      </a:r>
                    </a:p>
                  </a:txBody>
                  <a:tcPr/>
                </a:tc>
                <a:extLst>
                  <a:ext uri="{0D108BD9-81ED-4DB2-BD59-A6C34878D82A}">
                    <a16:rowId xmlns:a16="http://schemas.microsoft.com/office/drawing/2014/main" val="3315053615"/>
                  </a:ext>
                </a:extLst>
              </a:tr>
              <a:tr h="1012704">
                <a:tc>
                  <a:txBody>
                    <a:bodyPr/>
                    <a:lstStyle/>
                    <a:p>
                      <a:r>
                        <a:rPr lang="fr-FR" sz="1400" b="1" dirty="0"/>
                        <a:t>Vulnérabilité</a:t>
                      </a:r>
                    </a:p>
                  </a:txBody>
                  <a:tcPr/>
                </a:tc>
                <a:tc>
                  <a:txBody>
                    <a:bodyPr/>
                    <a:lstStyle/>
                    <a:p>
                      <a:pPr algn="ctr"/>
                      <a:r>
                        <a:rPr lang="fr-FR" sz="1200" dirty="0"/>
                        <a:t>Les populations locales sont les plus vulnérables, souvent les personnes directement en contact avec le foyer de l’épidémie</a:t>
                      </a:r>
                    </a:p>
                  </a:txBody>
                  <a:tcPr/>
                </a:tc>
                <a:tc>
                  <a:txBody>
                    <a:bodyPr/>
                    <a:lstStyle/>
                    <a:p>
                      <a:pPr algn="ctr"/>
                      <a:r>
                        <a:rPr lang="fr-FR" sz="1200" dirty="0"/>
                        <a:t>Vulnérabilité généralisée, mais les groupes à risque (personnes âgées, immunodéprimées) sont touchés de manière disproportionnée à l’échelle mondiale</a:t>
                      </a:r>
                    </a:p>
                  </a:txBody>
                  <a:tcPr/>
                </a:tc>
                <a:extLst>
                  <a:ext uri="{0D108BD9-81ED-4DB2-BD59-A6C34878D82A}">
                    <a16:rowId xmlns:a16="http://schemas.microsoft.com/office/drawing/2014/main" val="3241242119"/>
                  </a:ext>
                </a:extLst>
              </a:tr>
              <a:tr h="562613">
                <a:tc>
                  <a:txBody>
                    <a:bodyPr/>
                    <a:lstStyle/>
                    <a:p>
                      <a:r>
                        <a:rPr lang="fr-FR" sz="1400" b="1" dirty="0"/>
                        <a:t>Durée</a:t>
                      </a:r>
                    </a:p>
                  </a:txBody>
                  <a:tcPr/>
                </a:tc>
                <a:tc>
                  <a:txBody>
                    <a:bodyPr/>
                    <a:lstStyle/>
                    <a:p>
                      <a:pPr algn="ctr"/>
                      <a:r>
                        <a:rPr lang="fr-FR" sz="1200" dirty="0"/>
                        <a:t>Généralement plus courte (mois)</a:t>
                      </a:r>
                    </a:p>
                  </a:txBody>
                  <a:tcPr/>
                </a:tc>
                <a:tc>
                  <a:txBody>
                    <a:bodyPr/>
                    <a:lstStyle/>
                    <a:p>
                      <a:pPr algn="ctr"/>
                      <a:r>
                        <a:rPr lang="fr-FR" sz="1200" dirty="0"/>
                        <a:t>Peut durer plus longtemps (plusieurs mois voire années)</a:t>
                      </a:r>
                    </a:p>
                  </a:txBody>
                  <a:tcPr/>
                </a:tc>
                <a:extLst>
                  <a:ext uri="{0D108BD9-81ED-4DB2-BD59-A6C34878D82A}">
                    <a16:rowId xmlns:a16="http://schemas.microsoft.com/office/drawing/2014/main" val="3365775294"/>
                  </a:ext>
                </a:extLst>
              </a:tr>
            </a:tbl>
          </a:graphicData>
        </a:graphic>
      </p:graphicFrame>
      <p:pic>
        <p:nvPicPr>
          <p:cNvPr id="6" name="Image 5">
            <a:extLst>
              <a:ext uri="{FF2B5EF4-FFF2-40B4-BE49-F238E27FC236}">
                <a16:creationId xmlns:a16="http://schemas.microsoft.com/office/drawing/2014/main" id="{CBFCBC34-8A68-2C6F-2BB1-8559B7A03EEE}"/>
              </a:ext>
            </a:extLst>
          </p:cNvPr>
          <p:cNvPicPr>
            <a:picLocks noChangeAspect="1"/>
          </p:cNvPicPr>
          <p:nvPr/>
        </p:nvPicPr>
        <p:blipFill>
          <a:blip r:embed="rId3"/>
          <a:stretch>
            <a:fillRect/>
          </a:stretch>
        </p:blipFill>
        <p:spPr>
          <a:xfrm>
            <a:off x="9769494" y="3011497"/>
            <a:ext cx="4686983" cy="2343492"/>
          </a:xfrm>
          <a:prstGeom prst="rect">
            <a:avLst/>
          </a:prstGeom>
          <a:ln>
            <a:solidFill>
              <a:schemeClr val="accent1"/>
            </a:solidFill>
          </a:ln>
        </p:spPr>
      </p:pic>
    </p:spTree>
    <p:extLst>
      <p:ext uri="{BB962C8B-B14F-4D97-AF65-F5344CB8AC3E}">
        <p14:creationId xmlns:p14="http://schemas.microsoft.com/office/powerpoint/2010/main" val="71282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525C0-6459-4070-068D-977B3F918366}"/>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CBD6BC1-9D72-BE4C-6719-8CE011EC02EA}"/>
              </a:ext>
            </a:extLst>
          </p:cNvPr>
          <p:cNvSpPr>
            <a:spLocks noGrp="1"/>
          </p:cNvSpPr>
          <p:nvPr>
            <p:ph type="title"/>
          </p:nvPr>
        </p:nvSpPr>
        <p:spPr>
          <a:xfrm>
            <a:off x="293573" y="416474"/>
            <a:ext cx="14067824" cy="649608"/>
          </a:xfrm>
        </p:spPr>
        <p:txBody>
          <a:bodyPr/>
          <a:lstStyle/>
          <a:p>
            <a:r>
              <a:rPr lang="fr-FR" sz="3600" dirty="0"/>
              <a:t> </a:t>
            </a:r>
            <a:r>
              <a:rPr lang="fr-FR" sz="3600" dirty="0">
                <a:latin typeface="Fira Sans" panose="020B0503050000020004" pitchFamily="34" charset="0"/>
              </a:rPr>
              <a:t>Impact global des épidémies et pandémies : quelques chiffres clés</a:t>
            </a:r>
          </a:p>
        </p:txBody>
      </p:sp>
      <p:sp>
        <p:nvSpPr>
          <p:cNvPr id="30" name="ZoneTexte 29">
            <a:extLst>
              <a:ext uri="{FF2B5EF4-FFF2-40B4-BE49-F238E27FC236}">
                <a16:creationId xmlns:a16="http://schemas.microsoft.com/office/drawing/2014/main" id="{369DE94E-FBF6-5AE3-FBBD-73BFA6D47D24}"/>
              </a:ext>
            </a:extLst>
          </p:cNvPr>
          <p:cNvSpPr txBox="1"/>
          <p:nvPr/>
        </p:nvSpPr>
        <p:spPr>
          <a:xfrm>
            <a:off x="293573" y="1513723"/>
            <a:ext cx="13869313" cy="954107"/>
          </a:xfrm>
          <a:prstGeom prst="rect">
            <a:avLst/>
          </a:prstGeom>
          <a:noFill/>
        </p:spPr>
        <p:txBody>
          <a:bodyPr wrap="square">
            <a:spAutoFit/>
          </a:bodyPr>
          <a:lstStyle/>
          <a:p>
            <a:r>
              <a:rPr lang="fr-FR" sz="1400" dirty="0"/>
              <a:t>Les épidémies et pandémies provoquent non seulement une mortalité et une morbidité considérables, mais elles engendrent également des perturbations économiques majeures. Par exemple:</a:t>
            </a:r>
          </a:p>
          <a:p>
            <a:pPr marL="1200150" lvl="2" indent="-285750">
              <a:buFont typeface="Arial" panose="020B0604020202020204" pitchFamily="34" charset="0"/>
              <a:buChar char="•"/>
            </a:pPr>
            <a:r>
              <a:rPr lang="fr-FR" sz="1400" dirty="0"/>
              <a:t>Selon la Banque mondiale, la pandémie de COVID-19 a plongé environ 97 millions de personnes dans l’extrême pauvreté en 2020. (1) </a:t>
            </a:r>
          </a:p>
          <a:p>
            <a:pPr marL="1200150" lvl="2" indent="-285750">
              <a:buFont typeface="Arial" panose="020B0604020202020204" pitchFamily="34" charset="0"/>
              <a:buChar char="•"/>
            </a:pPr>
            <a:r>
              <a:rPr lang="fr-FR" sz="1400" dirty="0"/>
              <a:t>Des épidémies récentes comme Ebola en 2014-2016 ont coûté près de 53 milliards de dollars aux économies ouest-africaines. (2)</a:t>
            </a:r>
          </a:p>
        </p:txBody>
      </p:sp>
      <p:pic>
        <p:nvPicPr>
          <p:cNvPr id="57" name="Image 56">
            <a:extLst>
              <a:ext uri="{FF2B5EF4-FFF2-40B4-BE49-F238E27FC236}">
                <a16:creationId xmlns:a16="http://schemas.microsoft.com/office/drawing/2014/main" id="{EC4B4D48-E273-7FC4-41A7-1C1949E673EF}"/>
              </a:ext>
            </a:extLst>
          </p:cNvPr>
          <p:cNvPicPr>
            <a:picLocks noChangeAspect="1"/>
          </p:cNvPicPr>
          <p:nvPr/>
        </p:nvPicPr>
        <p:blipFill>
          <a:blip r:embed="rId3"/>
          <a:stretch>
            <a:fillRect/>
          </a:stretch>
        </p:blipFill>
        <p:spPr>
          <a:xfrm>
            <a:off x="161732" y="3205823"/>
            <a:ext cx="5686213" cy="4013796"/>
          </a:xfrm>
          <a:prstGeom prst="rect">
            <a:avLst/>
          </a:prstGeom>
          <a:ln>
            <a:solidFill>
              <a:schemeClr val="tx1"/>
            </a:solidFill>
          </a:ln>
        </p:spPr>
      </p:pic>
      <p:pic>
        <p:nvPicPr>
          <p:cNvPr id="79" name="Image 78">
            <a:extLst>
              <a:ext uri="{FF2B5EF4-FFF2-40B4-BE49-F238E27FC236}">
                <a16:creationId xmlns:a16="http://schemas.microsoft.com/office/drawing/2014/main" id="{59569E33-A248-EBE7-39A4-859A48CE676B}"/>
              </a:ext>
            </a:extLst>
          </p:cNvPr>
          <p:cNvPicPr>
            <a:picLocks noChangeAspect="1"/>
          </p:cNvPicPr>
          <p:nvPr/>
        </p:nvPicPr>
        <p:blipFill>
          <a:blip r:embed="rId4"/>
          <a:stretch>
            <a:fillRect/>
          </a:stretch>
        </p:blipFill>
        <p:spPr>
          <a:xfrm>
            <a:off x="6156865" y="3205821"/>
            <a:ext cx="8204532" cy="4013797"/>
          </a:xfrm>
          <a:prstGeom prst="rect">
            <a:avLst/>
          </a:prstGeom>
          <a:ln>
            <a:solidFill>
              <a:schemeClr val="tx1"/>
            </a:solidFill>
          </a:ln>
        </p:spPr>
      </p:pic>
      <p:sp>
        <p:nvSpPr>
          <p:cNvPr id="80" name="ZoneTexte 79">
            <a:extLst>
              <a:ext uri="{FF2B5EF4-FFF2-40B4-BE49-F238E27FC236}">
                <a16:creationId xmlns:a16="http://schemas.microsoft.com/office/drawing/2014/main" id="{CB84B6B6-1D5B-8C7D-3D10-0FAC09506676}"/>
              </a:ext>
            </a:extLst>
          </p:cNvPr>
          <p:cNvSpPr txBox="1"/>
          <p:nvPr/>
        </p:nvSpPr>
        <p:spPr>
          <a:xfrm>
            <a:off x="106107" y="7358134"/>
            <a:ext cx="12695493" cy="800219"/>
          </a:xfrm>
          <a:prstGeom prst="rect">
            <a:avLst/>
          </a:prstGeom>
          <a:noFill/>
        </p:spPr>
        <p:txBody>
          <a:bodyPr wrap="square" rtlCol="0">
            <a:spAutoFit/>
          </a:bodyPr>
          <a:lstStyle/>
          <a:p>
            <a:r>
              <a:rPr lang="fr-FR" sz="1600" dirty="0"/>
              <a:t>Sources :</a:t>
            </a:r>
            <a:br>
              <a:rPr lang="fr-FR" dirty="0"/>
            </a:br>
            <a:r>
              <a:rPr lang="fr-FR" sz="1000" dirty="0"/>
              <a:t>(1): </a:t>
            </a:r>
            <a:r>
              <a:rPr lang="en-US" sz="1000" dirty="0"/>
              <a:t>Banque </a:t>
            </a:r>
            <a:r>
              <a:rPr lang="en-US" sz="1000" dirty="0" err="1"/>
              <a:t>mondiale</a:t>
            </a:r>
            <a:r>
              <a:rPr lang="en-US" sz="1000" dirty="0"/>
              <a:t>, 2021. </a:t>
            </a:r>
            <a:r>
              <a:rPr lang="en-US" sz="1000" dirty="0">
                <a:hlinkClick r:id="rId5"/>
              </a:rPr>
              <a:t>"COVID-19 to Add as Many as 150 Million Extreme Poor by 2021"</a:t>
            </a:r>
            <a:r>
              <a:rPr lang="en-US" sz="1000" dirty="0"/>
              <a:t>.</a:t>
            </a:r>
          </a:p>
          <a:p>
            <a:r>
              <a:rPr lang="en-US" sz="1000" dirty="0"/>
              <a:t>(2): Ranney, M. L., </a:t>
            </a:r>
            <a:r>
              <a:rPr lang="en-US" sz="1000" dirty="0" err="1"/>
              <a:t>Griffeth</a:t>
            </a:r>
            <a:r>
              <a:rPr lang="en-US" sz="1000" dirty="0"/>
              <a:t>, V., &amp; Jha, A. K. (2020). "Critical Supply Shortages — The Need for Ventilators and Personal Protective Equipment during the Covid-19 Pandemic." </a:t>
            </a:r>
            <a:r>
              <a:rPr lang="en-US" sz="1000" i="1" dirty="0"/>
              <a:t>New England Journal of Medicine</a:t>
            </a:r>
            <a:r>
              <a:rPr lang="en-US" sz="1000" dirty="0"/>
              <a:t>, 382(18)</a:t>
            </a:r>
          </a:p>
          <a:p>
            <a:r>
              <a:rPr lang="en-US" sz="1000" dirty="0"/>
              <a:t>(3): https://ourworldindata.org/pandemics</a:t>
            </a:r>
            <a:endParaRPr lang="fr-FR" sz="1000" dirty="0"/>
          </a:p>
        </p:txBody>
      </p:sp>
      <p:sp>
        <p:nvSpPr>
          <p:cNvPr id="81" name="ZoneTexte 80">
            <a:extLst>
              <a:ext uri="{FF2B5EF4-FFF2-40B4-BE49-F238E27FC236}">
                <a16:creationId xmlns:a16="http://schemas.microsoft.com/office/drawing/2014/main" id="{28EB8070-2CE1-A9EB-FAC2-1A5F4FED325A}"/>
              </a:ext>
            </a:extLst>
          </p:cNvPr>
          <p:cNvSpPr txBox="1"/>
          <p:nvPr/>
        </p:nvSpPr>
        <p:spPr>
          <a:xfrm>
            <a:off x="8070812" y="2838184"/>
            <a:ext cx="4522721" cy="366855"/>
          </a:xfrm>
          <a:prstGeom prst="rect">
            <a:avLst/>
          </a:prstGeom>
          <a:noFill/>
        </p:spPr>
        <p:txBody>
          <a:bodyPr wrap="square" rtlCol="0">
            <a:spAutoFit/>
          </a:bodyPr>
          <a:lstStyle/>
          <a:p>
            <a:pPr algn="ctr"/>
            <a:r>
              <a:rPr lang="fr-FR" b="1" dirty="0"/>
              <a:t>Autres impacts non économique </a:t>
            </a:r>
          </a:p>
        </p:txBody>
      </p:sp>
      <p:sp>
        <p:nvSpPr>
          <p:cNvPr id="82" name="ZoneTexte 81">
            <a:extLst>
              <a:ext uri="{FF2B5EF4-FFF2-40B4-BE49-F238E27FC236}">
                <a16:creationId xmlns:a16="http://schemas.microsoft.com/office/drawing/2014/main" id="{7190F742-8FC1-9317-B92B-918A39E3C654}"/>
              </a:ext>
            </a:extLst>
          </p:cNvPr>
          <p:cNvSpPr txBox="1"/>
          <p:nvPr/>
        </p:nvSpPr>
        <p:spPr>
          <a:xfrm>
            <a:off x="452604" y="2831441"/>
            <a:ext cx="5104468" cy="369332"/>
          </a:xfrm>
          <a:prstGeom prst="rect">
            <a:avLst/>
          </a:prstGeom>
          <a:noFill/>
        </p:spPr>
        <p:txBody>
          <a:bodyPr wrap="square" rtlCol="0">
            <a:spAutoFit/>
          </a:bodyPr>
          <a:lstStyle/>
          <a:p>
            <a:pPr algn="ctr"/>
            <a:r>
              <a:rPr lang="fr-FR" b="1" dirty="0"/>
              <a:t>Exemple: Cas confirmés &amp; Décès COVID-19</a:t>
            </a:r>
          </a:p>
        </p:txBody>
      </p:sp>
    </p:spTree>
    <p:extLst>
      <p:ext uri="{BB962C8B-B14F-4D97-AF65-F5344CB8AC3E}">
        <p14:creationId xmlns:p14="http://schemas.microsoft.com/office/powerpoint/2010/main" val="392055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8D5E2-BA47-96B2-551B-F5632D4FA92D}"/>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B9138CD-8EF2-8A0E-D85B-EA19C215EB18}"/>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L'importance des données pour la surveillance et prédiction des épidémies</a:t>
            </a:r>
          </a:p>
        </p:txBody>
      </p:sp>
      <p:sp>
        <p:nvSpPr>
          <p:cNvPr id="3" name="ZoneTexte 2">
            <a:extLst>
              <a:ext uri="{FF2B5EF4-FFF2-40B4-BE49-F238E27FC236}">
                <a16:creationId xmlns:a16="http://schemas.microsoft.com/office/drawing/2014/main" id="{2063C351-9C9A-B9D3-F341-D95A2369A768}"/>
              </a:ext>
            </a:extLst>
          </p:cNvPr>
          <p:cNvSpPr txBox="1"/>
          <p:nvPr/>
        </p:nvSpPr>
        <p:spPr>
          <a:xfrm>
            <a:off x="333296" y="1381833"/>
            <a:ext cx="14028101" cy="1169551"/>
          </a:xfrm>
          <a:prstGeom prst="rect">
            <a:avLst/>
          </a:prstGeom>
          <a:noFill/>
        </p:spPr>
        <p:txBody>
          <a:bodyPr wrap="square">
            <a:spAutoFit/>
          </a:bodyPr>
          <a:lstStyle/>
          <a:p>
            <a:r>
              <a:rPr lang="fr-FR" sz="1400" dirty="0"/>
              <a:t>Les données sont au cœur de la surveillance épidémiologique et jouent un rôle crucial dans la prédiction des épidémies et pandémies.</a:t>
            </a:r>
          </a:p>
          <a:p>
            <a:endParaRPr lang="fr-FR" sz="1400" dirty="0"/>
          </a:p>
          <a:p>
            <a:r>
              <a:rPr lang="fr-FR" sz="1400" dirty="0"/>
              <a:t>La surveillance épidémiologique consiste à observer les événements de santé qui peuvent se produire dans une population. On l'a définie comme étant la collecte, l'analyse et l'interprétation régulières et systématiques de données sanitaires pour la description et l'observation continue d'un événement de santé en vue de faciliter la planification, la mise en œuvre et l'évaluation des interventions et programmes de santé publique. </a:t>
            </a:r>
          </a:p>
        </p:txBody>
      </p:sp>
      <p:graphicFrame>
        <p:nvGraphicFramePr>
          <p:cNvPr id="10" name="Diagramme 9">
            <a:extLst>
              <a:ext uri="{FF2B5EF4-FFF2-40B4-BE49-F238E27FC236}">
                <a16:creationId xmlns:a16="http://schemas.microsoft.com/office/drawing/2014/main" id="{444083D3-960B-8411-1F6D-06A7F2354F34}"/>
              </a:ext>
            </a:extLst>
          </p:cNvPr>
          <p:cNvGraphicFramePr/>
          <p:nvPr>
            <p:extLst>
              <p:ext uri="{D42A27DB-BD31-4B8C-83A1-F6EECF244321}">
                <p14:modId xmlns:p14="http://schemas.microsoft.com/office/powerpoint/2010/main" val="840582588"/>
              </p:ext>
            </p:extLst>
          </p:nvPr>
        </p:nvGraphicFramePr>
        <p:xfrm>
          <a:off x="-1613429" y="2859705"/>
          <a:ext cx="8058034" cy="5369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5" name="Groupe 24">
            <a:extLst>
              <a:ext uri="{FF2B5EF4-FFF2-40B4-BE49-F238E27FC236}">
                <a16:creationId xmlns:a16="http://schemas.microsoft.com/office/drawing/2014/main" id="{442B2DF7-0355-15A8-2BDC-8C250D7A2963}"/>
              </a:ext>
            </a:extLst>
          </p:cNvPr>
          <p:cNvGrpSpPr/>
          <p:nvPr/>
        </p:nvGrpSpPr>
        <p:grpSpPr>
          <a:xfrm>
            <a:off x="5053212" y="3089849"/>
            <a:ext cx="5657850" cy="3676243"/>
            <a:chOff x="6252336" y="2783048"/>
            <a:chExt cx="5657850" cy="3676243"/>
          </a:xfrm>
        </p:grpSpPr>
        <p:sp>
          <p:nvSpPr>
            <p:cNvPr id="11" name="Right Triangle 110">
              <a:extLst>
                <a:ext uri="{FF2B5EF4-FFF2-40B4-BE49-F238E27FC236}">
                  <a16:creationId xmlns:a16="http://schemas.microsoft.com/office/drawing/2014/main" id="{C25BB6FC-87D3-AC52-CD3D-F10C9EC091AD}"/>
                </a:ext>
              </a:extLst>
            </p:cNvPr>
            <p:cNvSpPr/>
            <p:nvPr/>
          </p:nvSpPr>
          <p:spPr>
            <a:xfrm flipH="1">
              <a:off x="11276632" y="2933541"/>
              <a:ext cx="331864" cy="260477"/>
            </a:xfrm>
            <a:custGeom>
              <a:avLst/>
              <a:gdLst>
                <a:gd name="connsiteX0" fmla="*/ 0 w 223308"/>
                <a:gd name="connsiteY0" fmla="*/ 266700 h 266700"/>
                <a:gd name="connsiteX1" fmla="*/ 0 w 223308"/>
                <a:gd name="connsiteY1" fmla="*/ 0 h 266700"/>
                <a:gd name="connsiteX2" fmla="*/ 223308 w 223308"/>
                <a:gd name="connsiteY2" fmla="*/ 266700 h 266700"/>
                <a:gd name="connsiteX3" fmla="*/ 0 w 223308"/>
                <a:gd name="connsiteY3" fmla="*/ 266700 h 266700"/>
                <a:gd name="connsiteX0" fmla="*/ 0 w 223308"/>
                <a:gd name="connsiteY0" fmla="*/ 219075 h 219075"/>
                <a:gd name="connsiteX1" fmla="*/ 215900 w 223308"/>
                <a:gd name="connsiteY1" fmla="*/ 0 h 219075"/>
                <a:gd name="connsiteX2" fmla="*/ 223308 w 223308"/>
                <a:gd name="connsiteY2" fmla="*/ 219075 h 219075"/>
                <a:gd name="connsiteX3" fmla="*/ 0 w 223308"/>
                <a:gd name="connsiteY3" fmla="*/ 219075 h 219075"/>
              </a:gdLst>
              <a:ahLst/>
              <a:cxnLst>
                <a:cxn ang="0">
                  <a:pos x="connsiteX0" y="connsiteY0"/>
                </a:cxn>
                <a:cxn ang="0">
                  <a:pos x="connsiteX1" y="connsiteY1"/>
                </a:cxn>
                <a:cxn ang="0">
                  <a:pos x="connsiteX2" y="connsiteY2"/>
                </a:cxn>
                <a:cxn ang="0">
                  <a:pos x="connsiteX3" y="connsiteY3"/>
                </a:cxn>
              </a:cxnLst>
              <a:rect l="l" t="t" r="r" b="b"/>
              <a:pathLst>
                <a:path w="223308" h="219075">
                  <a:moveTo>
                    <a:pt x="0" y="219075"/>
                  </a:moveTo>
                  <a:lnTo>
                    <a:pt x="215900" y="0"/>
                  </a:lnTo>
                  <a:lnTo>
                    <a:pt x="223308" y="219075"/>
                  </a:lnTo>
                  <a:lnTo>
                    <a:pt x="0" y="2190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Fira Sans" panose="020B0503050000020004" pitchFamily="34" charset="0"/>
              </a:endParaRPr>
            </a:p>
          </p:txBody>
        </p:sp>
        <p:sp>
          <p:nvSpPr>
            <p:cNvPr id="12" name="Right Triangle 110">
              <a:extLst>
                <a:ext uri="{FF2B5EF4-FFF2-40B4-BE49-F238E27FC236}">
                  <a16:creationId xmlns:a16="http://schemas.microsoft.com/office/drawing/2014/main" id="{B09C78DC-78CC-6966-5FB8-61F7D1114CB9}"/>
                </a:ext>
              </a:extLst>
            </p:cNvPr>
            <p:cNvSpPr/>
            <p:nvPr/>
          </p:nvSpPr>
          <p:spPr>
            <a:xfrm>
              <a:off x="7993823" y="2975834"/>
              <a:ext cx="327025" cy="219075"/>
            </a:xfrm>
            <a:custGeom>
              <a:avLst/>
              <a:gdLst>
                <a:gd name="connsiteX0" fmla="*/ 0 w 223308"/>
                <a:gd name="connsiteY0" fmla="*/ 266700 h 266700"/>
                <a:gd name="connsiteX1" fmla="*/ 0 w 223308"/>
                <a:gd name="connsiteY1" fmla="*/ 0 h 266700"/>
                <a:gd name="connsiteX2" fmla="*/ 223308 w 223308"/>
                <a:gd name="connsiteY2" fmla="*/ 266700 h 266700"/>
                <a:gd name="connsiteX3" fmla="*/ 0 w 223308"/>
                <a:gd name="connsiteY3" fmla="*/ 266700 h 266700"/>
                <a:gd name="connsiteX0" fmla="*/ 0 w 223308"/>
                <a:gd name="connsiteY0" fmla="*/ 219075 h 219075"/>
                <a:gd name="connsiteX1" fmla="*/ 215900 w 223308"/>
                <a:gd name="connsiteY1" fmla="*/ 0 h 219075"/>
                <a:gd name="connsiteX2" fmla="*/ 223308 w 223308"/>
                <a:gd name="connsiteY2" fmla="*/ 219075 h 219075"/>
                <a:gd name="connsiteX3" fmla="*/ 0 w 223308"/>
                <a:gd name="connsiteY3" fmla="*/ 219075 h 219075"/>
              </a:gdLst>
              <a:ahLst/>
              <a:cxnLst>
                <a:cxn ang="0">
                  <a:pos x="connsiteX0" y="connsiteY0"/>
                </a:cxn>
                <a:cxn ang="0">
                  <a:pos x="connsiteX1" y="connsiteY1"/>
                </a:cxn>
                <a:cxn ang="0">
                  <a:pos x="connsiteX2" y="connsiteY2"/>
                </a:cxn>
                <a:cxn ang="0">
                  <a:pos x="connsiteX3" y="connsiteY3"/>
                </a:cxn>
              </a:cxnLst>
              <a:rect l="l" t="t" r="r" b="b"/>
              <a:pathLst>
                <a:path w="223308" h="219075">
                  <a:moveTo>
                    <a:pt x="0" y="219075"/>
                  </a:moveTo>
                  <a:lnTo>
                    <a:pt x="215900" y="0"/>
                  </a:lnTo>
                  <a:lnTo>
                    <a:pt x="223308" y="219075"/>
                  </a:lnTo>
                  <a:lnTo>
                    <a:pt x="0" y="2190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Fira Sans" panose="020B0503050000020004" pitchFamily="34" charset="0"/>
              </a:endParaRPr>
            </a:p>
          </p:txBody>
        </p:sp>
        <p:sp>
          <p:nvSpPr>
            <p:cNvPr id="13" name="Rounded Rectangle 66">
              <a:extLst>
                <a:ext uri="{FF2B5EF4-FFF2-40B4-BE49-F238E27FC236}">
                  <a16:creationId xmlns:a16="http://schemas.microsoft.com/office/drawing/2014/main" id="{30894B5E-96D9-804F-D85B-0988DAED8274}"/>
                </a:ext>
              </a:extLst>
            </p:cNvPr>
            <p:cNvSpPr/>
            <p:nvPr/>
          </p:nvSpPr>
          <p:spPr>
            <a:xfrm>
              <a:off x="8281691" y="2783048"/>
              <a:ext cx="3043237" cy="585788"/>
            </a:xfrm>
            <a:prstGeom prst="roundRect">
              <a:avLst/>
            </a:prstGeom>
            <a:solidFill>
              <a:srgbClr val="E6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Fira Sans" panose="020B0503050000020004" pitchFamily="34" charset="0"/>
              </a:endParaRPr>
            </a:p>
          </p:txBody>
        </p:sp>
        <p:sp>
          <p:nvSpPr>
            <p:cNvPr id="14" name="Rectangle 13">
              <a:extLst>
                <a:ext uri="{FF2B5EF4-FFF2-40B4-BE49-F238E27FC236}">
                  <a16:creationId xmlns:a16="http://schemas.microsoft.com/office/drawing/2014/main" id="{4E7CB6DA-B2C2-D27F-A5EE-C71B2341D36A}"/>
                </a:ext>
              </a:extLst>
            </p:cNvPr>
            <p:cNvSpPr/>
            <p:nvPr/>
          </p:nvSpPr>
          <p:spPr>
            <a:xfrm>
              <a:off x="7995234" y="3195047"/>
              <a:ext cx="3615451" cy="108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D’identifier les tendances, repérer les foyers d’infection</a:t>
              </a:r>
              <a:endParaRPr lang="fr-FR" sz="1400" dirty="0">
                <a:latin typeface="Fira Sans" panose="020B0503050000020004" pitchFamily="34" charset="0"/>
              </a:endParaRPr>
            </a:p>
          </p:txBody>
        </p:sp>
        <p:sp>
          <p:nvSpPr>
            <p:cNvPr id="15" name="Rectangle 14">
              <a:extLst>
                <a:ext uri="{FF2B5EF4-FFF2-40B4-BE49-F238E27FC236}">
                  <a16:creationId xmlns:a16="http://schemas.microsoft.com/office/drawing/2014/main" id="{B0029B17-6D77-6515-D4CE-998851A126E1}"/>
                </a:ext>
              </a:extLst>
            </p:cNvPr>
            <p:cNvSpPr/>
            <p:nvPr/>
          </p:nvSpPr>
          <p:spPr>
            <a:xfrm>
              <a:off x="7995234" y="4284120"/>
              <a:ext cx="3614400" cy="1087200"/>
            </a:xfrm>
            <a:prstGeom prst="rect">
              <a:avLst/>
            </a:prstGeom>
            <a:solidFill>
              <a:srgbClr val="00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D’émettre des alertes précoces</a:t>
              </a:r>
              <a:endParaRPr lang="fr-FR" sz="1400" dirty="0">
                <a:latin typeface="Fira Sans" panose="020B0503050000020004" pitchFamily="34" charset="0"/>
              </a:endParaRPr>
            </a:p>
          </p:txBody>
        </p:sp>
        <p:sp>
          <p:nvSpPr>
            <p:cNvPr id="16" name="Rectangle 15">
              <a:extLst>
                <a:ext uri="{FF2B5EF4-FFF2-40B4-BE49-F238E27FC236}">
                  <a16:creationId xmlns:a16="http://schemas.microsoft.com/office/drawing/2014/main" id="{7525441D-6DE1-BE69-C4FD-15F6131CAFA1}"/>
                </a:ext>
              </a:extLst>
            </p:cNvPr>
            <p:cNvSpPr/>
            <p:nvPr/>
          </p:nvSpPr>
          <p:spPr>
            <a:xfrm>
              <a:off x="7995234" y="5372091"/>
              <a:ext cx="3616150" cy="1087200"/>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Fira Sans" panose="020B0503050000020004" pitchFamily="34" charset="0"/>
                </a:rPr>
                <a:t>De sensibiliser , planifier et prises de décisions adéquates (interventions rapide, réductions des coûts , sauver des vies…)</a:t>
              </a:r>
            </a:p>
          </p:txBody>
        </p:sp>
        <p:cxnSp>
          <p:nvCxnSpPr>
            <p:cNvPr id="17" name="Straight Arrow Connector 74">
              <a:extLst>
                <a:ext uri="{FF2B5EF4-FFF2-40B4-BE49-F238E27FC236}">
                  <a16:creationId xmlns:a16="http://schemas.microsoft.com/office/drawing/2014/main" id="{D36A1F26-AB99-BFD7-34B6-E65167295D11}"/>
                </a:ext>
              </a:extLst>
            </p:cNvPr>
            <p:cNvCxnSpPr/>
            <p:nvPr/>
          </p:nvCxnSpPr>
          <p:spPr>
            <a:xfrm>
              <a:off x="6252336" y="4281654"/>
              <a:ext cx="5657850" cy="0"/>
            </a:xfrm>
            <a:prstGeom prst="straightConnector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75">
              <a:extLst>
                <a:ext uri="{FF2B5EF4-FFF2-40B4-BE49-F238E27FC236}">
                  <a16:creationId xmlns:a16="http://schemas.microsoft.com/office/drawing/2014/main" id="{90CB6D68-1B14-D83A-97CF-6CD33C85476D}"/>
                </a:ext>
              </a:extLst>
            </p:cNvPr>
            <p:cNvCxnSpPr>
              <a:cxnSpLocks/>
            </p:cNvCxnSpPr>
            <p:nvPr/>
          </p:nvCxnSpPr>
          <p:spPr>
            <a:xfrm>
              <a:off x="6252336" y="5365922"/>
              <a:ext cx="5657850" cy="0"/>
            </a:xfrm>
            <a:prstGeom prst="straightConnector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TextBox 76">
              <a:extLst>
                <a:ext uri="{FF2B5EF4-FFF2-40B4-BE49-F238E27FC236}">
                  <a16:creationId xmlns:a16="http://schemas.microsoft.com/office/drawing/2014/main" id="{82F74330-6491-7A22-378D-32EE02521B0A}"/>
                </a:ext>
              </a:extLst>
            </p:cNvPr>
            <p:cNvSpPr txBox="1"/>
            <p:nvPr/>
          </p:nvSpPr>
          <p:spPr>
            <a:xfrm>
              <a:off x="8285807" y="2808629"/>
              <a:ext cx="3014663" cy="307777"/>
            </a:xfrm>
            <a:prstGeom prst="rect">
              <a:avLst/>
            </a:prstGeom>
            <a:noFill/>
          </p:spPr>
          <p:txBody>
            <a:bodyPr wrap="square" rtlCol="0">
              <a:spAutoFit/>
            </a:bodyPr>
            <a:lstStyle/>
            <a:p>
              <a:pPr algn="ctr"/>
              <a:r>
                <a:rPr lang="fr-FR" sz="1400" b="1" dirty="0">
                  <a:latin typeface="Fira Sans" panose="020B0503050000020004" pitchFamily="34" charset="0"/>
                </a:rPr>
                <a:t>Ces données permettent dés lors </a:t>
              </a:r>
            </a:p>
          </p:txBody>
        </p:sp>
        <p:pic>
          <p:nvPicPr>
            <p:cNvPr id="20" name="Graphic 33" descr="Marketing with solid fill">
              <a:extLst>
                <a:ext uri="{FF2B5EF4-FFF2-40B4-BE49-F238E27FC236}">
                  <a16:creationId xmlns:a16="http://schemas.microsoft.com/office/drawing/2014/main" id="{64DE3A5E-B4EE-A3E3-3D26-38650E29D3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30167" y="5454408"/>
              <a:ext cx="914400" cy="914400"/>
            </a:xfrm>
            <a:prstGeom prst="rect">
              <a:avLst/>
            </a:prstGeom>
          </p:spPr>
        </p:pic>
        <p:pic>
          <p:nvPicPr>
            <p:cNvPr id="21" name="Graphic 36" descr="Brainstorm with solid fill">
              <a:extLst>
                <a:ext uri="{FF2B5EF4-FFF2-40B4-BE49-F238E27FC236}">
                  <a16:creationId xmlns:a16="http://schemas.microsoft.com/office/drawing/2014/main" id="{2E208ACD-E0C8-22E8-03D1-AC71BA18AE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30167" y="4359555"/>
              <a:ext cx="914400" cy="914400"/>
            </a:xfrm>
            <a:prstGeom prst="rect">
              <a:avLst/>
            </a:prstGeom>
          </p:spPr>
        </p:pic>
        <p:pic>
          <p:nvPicPr>
            <p:cNvPr id="22" name="Graphic 23" descr="Books with solid fill">
              <a:extLst>
                <a:ext uri="{FF2B5EF4-FFF2-40B4-BE49-F238E27FC236}">
                  <a16:creationId xmlns:a16="http://schemas.microsoft.com/office/drawing/2014/main" id="{F158CB35-F4EB-B71B-03D4-20509B0BB5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30167" y="3298622"/>
              <a:ext cx="914400" cy="914400"/>
            </a:xfrm>
            <a:prstGeom prst="rect">
              <a:avLst/>
            </a:prstGeom>
          </p:spPr>
        </p:pic>
      </p:grpSp>
      <p:sp>
        <p:nvSpPr>
          <p:cNvPr id="26" name="Rectangle 25">
            <a:extLst>
              <a:ext uri="{FF2B5EF4-FFF2-40B4-BE49-F238E27FC236}">
                <a16:creationId xmlns:a16="http://schemas.microsoft.com/office/drawing/2014/main" id="{E2EC9EDD-2C7F-0E16-D397-7FE249E3F3ED}"/>
              </a:ext>
            </a:extLst>
          </p:cNvPr>
          <p:cNvSpPr/>
          <p:nvPr/>
        </p:nvSpPr>
        <p:spPr>
          <a:xfrm>
            <a:off x="11318160" y="3770470"/>
            <a:ext cx="3043237" cy="244793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La collecte et l’analyse de données à grande échelle offrent donc une base solide de prédictions des épidémies </a:t>
            </a:r>
          </a:p>
          <a:p>
            <a:pPr algn="ctr"/>
            <a:r>
              <a:rPr lang="fr-FR" sz="1400" dirty="0"/>
              <a:t>ainsi qu’une facilitation de la prise de décision et la planification des interventions</a:t>
            </a:r>
            <a:endParaRPr lang="en-US" sz="1400" dirty="0">
              <a:latin typeface="Fira Sans" panose="020B0503050000020004" pitchFamily="34" charset="0"/>
            </a:endParaRPr>
          </a:p>
        </p:txBody>
      </p:sp>
      <p:sp>
        <p:nvSpPr>
          <p:cNvPr id="27" name="Flèche : droite 26">
            <a:extLst>
              <a:ext uri="{FF2B5EF4-FFF2-40B4-BE49-F238E27FC236}">
                <a16:creationId xmlns:a16="http://schemas.microsoft.com/office/drawing/2014/main" id="{A9D652F1-5701-691C-325A-B790CC6B18A7}"/>
              </a:ext>
            </a:extLst>
          </p:cNvPr>
          <p:cNvSpPr/>
          <p:nvPr/>
        </p:nvSpPr>
        <p:spPr>
          <a:xfrm>
            <a:off x="4336556" y="5042889"/>
            <a:ext cx="777513" cy="2025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3185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73B36-BD53-9D15-27B0-6B4C58490F4E}"/>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70273D4B-551A-E707-5358-2F6E99A74D08}"/>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Le rôle de l'intelligence artificielle dans la prédiction des épidémies et pandémies</a:t>
            </a:r>
          </a:p>
        </p:txBody>
      </p:sp>
      <p:grpSp>
        <p:nvGrpSpPr>
          <p:cNvPr id="4" name="Group 13">
            <a:extLst>
              <a:ext uri="{FF2B5EF4-FFF2-40B4-BE49-F238E27FC236}">
                <a16:creationId xmlns:a16="http://schemas.microsoft.com/office/drawing/2014/main" id="{825F38AB-64C6-CF8B-C141-B21EA4F7A85C}"/>
              </a:ext>
            </a:extLst>
          </p:cNvPr>
          <p:cNvGrpSpPr/>
          <p:nvPr/>
        </p:nvGrpSpPr>
        <p:grpSpPr>
          <a:xfrm>
            <a:off x="1147163" y="1658862"/>
            <a:ext cx="13160041" cy="5261597"/>
            <a:chOff x="-474937" y="1222571"/>
            <a:chExt cx="13160041" cy="5261597"/>
          </a:xfrm>
        </p:grpSpPr>
        <p:sp>
          <p:nvSpPr>
            <p:cNvPr id="6" name="Rectangle 5">
              <a:extLst>
                <a:ext uri="{FF2B5EF4-FFF2-40B4-BE49-F238E27FC236}">
                  <a16:creationId xmlns:a16="http://schemas.microsoft.com/office/drawing/2014/main" id="{01C15316-BD00-FBCE-D3D5-294F8E3B9A85}"/>
                </a:ext>
              </a:extLst>
            </p:cNvPr>
            <p:cNvSpPr/>
            <p:nvPr/>
          </p:nvSpPr>
          <p:spPr>
            <a:xfrm>
              <a:off x="-474937" y="1587070"/>
              <a:ext cx="6389633" cy="198112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ira Sans" panose="020B0503050000020004" pitchFamily="34" charset="0"/>
              </a:endParaRPr>
            </a:p>
          </p:txBody>
        </p:sp>
        <p:grpSp>
          <p:nvGrpSpPr>
            <p:cNvPr id="7" name="Group 11">
              <a:extLst>
                <a:ext uri="{FF2B5EF4-FFF2-40B4-BE49-F238E27FC236}">
                  <a16:creationId xmlns:a16="http://schemas.microsoft.com/office/drawing/2014/main" id="{5919DBD7-C163-09D1-02E2-7938F348980C}"/>
                </a:ext>
              </a:extLst>
            </p:cNvPr>
            <p:cNvGrpSpPr/>
            <p:nvPr/>
          </p:nvGrpSpPr>
          <p:grpSpPr>
            <a:xfrm>
              <a:off x="-453940" y="1222571"/>
              <a:ext cx="13139044" cy="5261597"/>
              <a:chOff x="-1281732" y="1222571"/>
              <a:chExt cx="13139044" cy="5261597"/>
            </a:xfrm>
          </p:grpSpPr>
          <p:grpSp>
            <p:nvGrpSpPr>
              <p:cNvPr id="23" name="Group 10">
                <a:extLst>
                  <a:ext uri="{FF2B5EF4-FFF2-40B4-BE49-F238E27FC236}">
                    <a16:creationId xmlns:a16="http://schemas.microsoft.com/office/drawing/2014/main" id="{BAA24520-B9E9-7DFF-A87F-07E8680A76B8}"/>
                  </a:ext>
                </a:extLst>
              </p:cNvPr>
              <p:cNvGrpSpPr/>
              <p:nvPr/>
            </p:nvGrpSpPr>
            <p:grpSpPr>
              <a:xfrm>
                <a:off x="3823117" y="1676370"/>
                <a:ext cx="3454736" cy="4234741"/>
                <a:chOff x="6844145" y="1363251"/>
                <a:chExt cx="4026590" cy="4935708"/>
              </a:xfrm>
            </p:grpSpPr>
            <p:sp>
              <p:nvSpPr>
                <p:cNvPr id="39" name="Freeform 51">
                  <a:extLst>
                    <a:ext uri="{FF2B5EF4-FFF2-40B4-BE49-F238E27FC236}">
                      <a16:creationId xmlns:a16="http://schemas.microsoft.com/office/drawing/2014/main" id="{847391E7-F8D9-E111-C0FB-E2EBF11FCB5F}"/>
                    </a:ext>
                  </a:extLst>
                </p:cNvPr>
                <p:cNvSpPr/>
                <p:nvPr/>
              </p:nvSpPr>
              <p:spPr>
                <a:xfrm rot="18900000" flipH="1">
                  <a:off x="7495524" y="1363251"/>
                  <a:ext cx="2140464" cy="1520234"/>
                </a:xfrm>
                <a:custGeom>
                  <a:avLst/>
                  <a:gdLst>
                    <a:gd name="connsiteX0" fmla="*/ 620231 w 2140464"/>
                    <a:gd name="connsiteY0" fmla="*/ 0 h 1520234"/>
                    <a:gd name="connsiteX1" fmla="*/ 535944 w 2140464"/>
                    <a:gd name="connsiteY1" fmla="*/ 93251 h 1520234"/>
                    <a:gd name="connsiteX2" fmla="*/ 6536 w 2140464"/>
                    <a:gd name="connsiteY2" fmla="*/ 1383348 h 1520234"/>
                    <a:gd name="connsiteX3" fmla="*/ 0 w 2140464"/>
                    <a:gd name="connsiteY3" fmla="*/ 1520234 h 1520234"/>
                    <a:gd name="connsiteX4" fmla="*/ 2140464 w 2140464"/>
                    <a:gd name="connsiteY4" fmla="*/ 1520234 h 1520234"/>
                    <a:gd name="connsiteX5" fmla="*/ 620231 w 2140464"/>
                    <a:gd name="connsiteY5" fmla="*/ 0 h 152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464" h="1520234">
                      <a:moveTo>
                        <a:pt x="620231" y="0"/>
                      </a:moveTo>
                      <a:lnTo>
                        <a:pt x="535944" y="93251"/>
                      </a:lnTo>
                      <a:cubicBezTo>
                        <a:pt x="227123" y="471888"/>
                        <a:pt x="50654" y="922478"/>
                        <a:pt x="6536" y="1383348"/>
                      </a:cubicBezTo>
                      <a:lnTo>
                        <a:pt x="0" y="1520234"/>
                      </a:lnTo>
                      <a:lnTo>
                        <a:pt x="2140464" y="1520234"/>
                      </a:lnTo>
                      <a:lnTo>
                        <a:pt x="620231" y="0"/>
                      </a:lnTo>
                      <a:close/>
                    </a:path>
                  </a:pathLst>
                </a:custGeom>
                <a:solidFill>
                  <a:srgbClr val="284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ira Sans" panose="020B0503050000020004" pitchFamily="34" charset="0"/>
                  </a:endParaRPr>
                </a:p>
              </p:txBody>
            </p:sp>
            <p:sp>
              <p:nvSpPr>
                <p:cNvPr id="40" name="Freeform 47">
                  <a:extLst>
                    <a:ext uri="{FF2B5EF4-FFF2-40B4-BE49-F238E27FC236}">
                      <a16:creationId xmlns:a16="http://schemas.microsoft.com/office/drawing/2014/main" id="{EB488063-CD19-4092-AFD7-3878DF7E1240}"/>
                    </a:ext>
                  </a:extLst>
                </p:cNvPr>
                <p:cNvSpPr/>
                <p:nvPr/>
              </p:nvSpPr>
              <p:spPr>
                <a:xfrm rot="18900000" flipH="1">
                  <a:off x="8732824" y="2613782"/>
                  <a:ext cx="2137911" cy="1494833"/>
                </a:xfrm>
                <a:custGeom>
                  <a:avLst/>
                  <a:gdLst>
                    <a:gd name="connsiteX0" fmla="*/ 0 w 2137911"/>
                    <a:gd name="connsiteY0" fmla="*/ 0 h 1494833"/>
                    <a:gd name="connsiteX1" fmla="*/ 3981 w 2137911"/>
                    <a:gd name="connsiteY1" fmla="*/ 83381 h 1494833"/>
                    <a:gd name="connsiteX2" fmla="*/ 533389 w 2137911"/>
                    <a:gd name="connsiteY2" fmla="*/ 1373477 h 1494833"/>
                    <a:gd name="connsiteX3" fmla="*/ 643078 w 2137911"/>
                    <a:gd name="connsiteY3" fmla="*/ 1494833 h 1494833"/>
                    <a:gd name="connsiteX4" fmla="*/ 2137911 w 2137911"/>
                    <a:gd name="connsiteY4" fmla="*/ 0 h 1494833"/>
                    <a:gd name="connsiteX5" fmla="*/ 0 w 2137911"/>
                    <a:gd name="connsiteY5" fmla="*/ 0 h 1494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7911" h="1494833">
                      <a:moveTo>
                        <a:pt x="0" y="0"/>
                      </a:moveTo>
                      <a:lnTo>
                        <a:pt x="3981" y="83381"/>
                      </a:lnTo>
                      <a:cubicBezTo>
                        <a:pt x="48098" y="544251"/>
                        <a:pt x="224567" y="994841"/>
                        <a:pt x="533389" y="1373477"/>
                      </a:cubicBezTo>
                      <a:lnTo>
                        <a:pt x="643078" y="1494833"/>
                      </a:lnTo>
                      <a:lnTo>
                        <a:pt x="2137911" y="0"/>
                      </a:lnTo>
                      <a:lnTo>
                        <a:pt x="0" y="0"/>
                      </a:lnTo>
                      <a:close/>
                    </a:path>
                  </a:pathLst>
                </a:custGeom>
                <a:solidFill>
                  <a:srgbClr val="00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ira Sans" panose="020B0503050000020004" pitchFamily="34" charset="0"/>
                  </a:endParaRPr>
                </a:p>
              </p:txBody>
            </p:sp>
            <p:sp>
              <p:nvSpPr>
                <p:cNvPr id="42" name="Freeform 33">
                  <a:extLst>
                    <a:ext uri="{FF2B5EF4-FFF2-40B4-BE49-F238E27FC236}">
                      <a16:creationId xmlns:a16="http://schemas.microsoft.com/office/drawing/2014/main" id="{598A12DB-8611-3060-F6FC-FF73ECCFE259}"/>
                    </a:ext>
                  </a:extLst>
                </p:cNvPr>
                <p:cNvSpPr/>
                <p:nvPr/>
              </p:nvSpPr>
              <p:spPr>
                <a:xfrm rot="18900000" flipH="1">
                  <a:off x="9036745" y="2997131"/>
                  <a:ext cx="1492130" cy="2086957"/>
                </a:xfrm>
                <a:custGeom>
                  <a:avLst/>
                  <a:gdLst>
                    <a:gd name="connsiteX0" fmla="*/ 1492130 w 1492130"/>
                    <a:gd name="connsiteY0" fmla="*/ 0 h 2086957"/>
                    <a:gd name="connsiteX1" fmla="*/ 0 w 1492130"/>
                    <a:gd name="connsiteY1" fmla="*/ 1492130 h 2086957"/>
                    <a:gd name="connsiteX2" fmla="*/ 65147 w 1492130"/>
                    <a:gd name="connsiteY2" fmla="*/ 1551013 h 2086957"/>
                    <a:gd name="connsiteX3" fmla="*/ 1355243 w 1492130"/>
                    <a:gd name="connsiteY3" fmla="*/ 2080421 h 2086957"/>
                    <a:gd name="connsiteX4" fmla="*/ 1492130 w 1492130"/>
                    <a:gd name="connsiteY4" fmla="*/ 2086957 h 2086957"/>
                    <a:gd name="connsiteX5" fmla="*/ 1492130 w 1492130"/>
                    <a:gd name="connsiteY5" fmla="*/ 0 h 208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2130" h="2086957">
                      <a:moveTo>
                        <a:pt x="1492130" y="0"/>
                      </a:moveTo>
                      <a:lnTo>
                        <a:pt x="0" y="1492130"/>
                      </a:lnTo>
                      <a:lnTo>
                        <a:pt x="65147" y="1551013"/>
                      </a:lnTo>
                      <a:cubicBezTo>
                        <a:pt x="443783" y="1859835"/>
                        <a:pt x="894373" y="2036304"/>
                        <a:pt x="1355243" y="2080421"/>
                      </a:cubicBezTo>
                      <a:lnTo>
                        <a:pt x="1492130" y="2086957"/>
                      </a:lnTo>
                      <a:lnTo>
                        <a:pt x="1492130" y="0"/>
                      </a:lnTo>
                      <a:close/>
                    </a:path>
                  </a:pathLst>
                </a:custGeom>
                <a:solidFill>
                  <a:srgbClr val="284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ira Sans" panose="020B0503050000020004" pitchFamily="34" charset="0"/>
                  </a:endParaRPr>
                </a:p>
              </p:txBody>
            </p:sp>
            <p:sp>
              <p:nvSpPr>
                <p:cNvPr id="43" name="Freeform 32">
                  <a:extLst>
                    <a:ext uri="{FF2B5EF4-FFF2-40B4-BE49-F238E27FC236}">
                      <a16:creationId xmlns:a16="http://schemas.microsoft.com/office/drawing/2014/main" id="{496916B4-F93D-EBD1-FF6B-2B010F836D43}"/>
                    </a:ext>
                  </a:extLst>
                </p:cNvPr>
                <p:cNvSpPr/>
                <p:nvPr/>
              </p:nvSpPr>
              <p:spPr>
                <a:xfrm rot="18900000" flipH="1">
                  <a:off x="6844145" y="4523396"/>
                  <a:ext cx="2084402" cy="1466727"/>
                </a:xfrm>
                <a:custGeom>
                  <a:avLst/>
                  <a:gdLst>
                    <a:gd name="connsiteX0" fmla="*/ 0 w 2084402"/>
                    <a:gd name="connsiteY0" fmla="*/ 0 h 1466727"/>
                    <a:gd name="connsiteX1" fmla="*/ 1466728 w 2084402"/>
                    <a:gd name="connsiteY1" fmla="*/ 1466727 h 1466727"/>
                    <a:gd name="connsiteX2" fmla="*/ 1551013 w 2084402"/>
                    <a:gd name="connsiteY2" fmla="*/ 1373476 h 1466727"/>
                    <a:gd name="connsiteX3" fmla="*/ 2080421 w 2084402"/>
                    <a:gd name="connsiteY3" fmla="*/ 83380 h 1466727"/>
                    <a:gd name="connsiteX4" fmla="*/ 2084402 w 2084402"/>
                    <a:gd name="connsiteY4" fmla="*/ 0 h 1466727"/>
                    <a:gd name="connsiteX5" fmla="*/ 0 w 2084402"/>
                    <a:gd name="connsiteY5" fmla="*/ 0 h 146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4402" h="1466727">
                      <a:moveTo>
                        <a:pt x="0" y="0"/>
                      </a:moveTo>
                      <a:lnTo>
                        <a:pt x="1466728" y="1466727"/>
                      </a:lnTo>
                      <a:lnTo>
                        <a:pt x="1551013" y="1373476"/>
                      </a:lnTo>
                      <a:cubicBezTo>
                        <a:pt x="1859835" y="994840"/>
                        <a:pt x="2036304" y="544250"/>
                        <a:pt x="2080421" y="83380"/>
                      </a:cubicBezTo>
                      <a:lnTo>
                        <a:pt x="2084402" y="0"/>
                      </a:lnTo>
                      <a:lnTo>
                        <a:pt x="0" y="0"/>
                      </a:lnTo>
                      <a:close/>
                    </a:path>
                  </a:pathLst>
                </a:custGeom>
                <a:solidFill>
                  <a:srgbClr val="284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ira Sans" panose="020B0503050000020004" pitchFamily="34" charset="0"/>
                  </a:endParaRPr>
                </a:p>
              </p:txBody>
            </p:sp>
            <p:sp>
              <p:nvSpPr>
                <p:cNvPr id="44" name="Freeform 31">
                  <a:extLst>
                    <a:ext uri="{FF2B5EF4-FFF2-40B4-BE49-F238E27FC236}">
                      <a16:creationId xmlns:a16="http://schemas.microsoft.com/office/drawing/2014/main" id="{2D496FFB-A300-DB73-1607-6B450E604DBC}"/>
                    </a:ext>
                  </a:extLst>
                </p:cNvPr>
                <p:cNvSpPr/>
                <p:nvPr/>
              </p:nvSpPr>
              <p:spPr>
                <a:xfrm rot="18900000" flipH="1">
                  <a:off x="7831490" y="4214557"/>
                  <a:ext cx="1466727" cy="2084402"/>
                </a:xfrm>
                <a:custGeom>
                  <a:avLst/>
                  <a:gdLst>
                    <a:gd name="connsiteX0" fmla="*/ 0 w 1466727"/>
                    <a:gd name="connsiteY0" fmla="*/ 0 h 2084402"/>
                    <a:gd name="connsiteX1" fmla="*/ 0 w 1466727"/>
                    <a:gd name="connsiteY1" fmla="*/ 2084402 h 2084402"/>
                    <a:gd name="connsiteX2" fmla="*/ 83379 w 1466727"/>
                    <a:gd name="connsiteY2" fmla="*/ 2080421 h 2084402"/>
                    <a:gd name="connsiteX3" fmla="*/ 1373476 w 1466727"/>
                    <a:gd name="connsiteY3" fmla="*/ 1551013 h 2084402"/>
                    <a:gd name="connsiteX4" fmla="*/ 1466727 w 1466727"/>
                    <a:gd name="connsiteY4" fmla="*/ 1466727 h 2084402"/>
                    <a:gd name="connsiteX5" fmla="*/ 0 w 1466727"/>
                    <a:gd name="connsiteY5" fmla="*/ 0 h 208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727" h="2084402">
                      <a:moveTo>
                        <a:pt x="0" y="0"/>
                      </a:moveTo>
                      <a:lnTo>
                        <a:pt x="0" y="2084402"/>
                      </a:lnTo>
                      <a:lnTo>
                        <a:pt x="83379" y="2080421"/>
                      </a:lnTo>
                      <a:cubicBezTo>
                        <a:pt x="544249" y="2036304"/>
                        <a:pt x="994840" y="1859834"/>
                        <a:pt x="1373476" y="1551013"/>
                      </a:cubicBezTo>
                      <a:lnTo>
                        <a:pt x="1466727" y="1466727"/>
                      </a:lnTo>
                      <a:lnTo>
                        <a:pt x="0" y="0"/>
                      </a:lnTo>
                      <a:close/>
                    </a:path>
                  </a:pathLst>
                </a:custGeom>
                <a:solidFill>
                  <a:srgbClr val="00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ira Sans" panose="020B0503050000020004" pitchFamily="34" charset="0"/>
                  </a:endParaRPr>
                </a:p>
              </p:txBody>
            </p:sp>
            <p:sp>
              <p:nvSpPr>
                <p:cNvPr id="45" name="Oval 6">
                  <a:extLst>
                    <a:ext uri="{FF2B5EF4-FFF2-40B4-BE49-F238E27FC236}">
                      <a16:creationId xmlns:a16="http://schemas.microsoft.com/office/drawing/2014/main" id="{EC5D71CA-124B-A5E3-2DF4-10D68DE1AA5C}"/>
                    </a:ext>
                  </a:extLst>
                </p:cNvPr>
                <p:cNvSpPr/>
                <p:nvPr/>
              </p:nvSpPr>
              <p:spPr>
                <a:xfrm>
                  <a:off x="7281637" y="2675119"/>
                  <a:ext cx="2338444" cy="2393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ira Sans" panose="020B0503050000020004" pitchFamily="34" charset="0"/>
                  </a:endParaRPr>
                </a:p>
              </p:txBody>
            </p:sp>
          </p:grpSp>
          <p:sp>
            <p:nvSpPr>
              <p:cNvPr id="24" name="TextBox 82">
                <a:extLst>
                  <a:ext uri="{FF2B5EF4-FFF2-40B4-BE49-F238E27FC236}">
                    <a16:creationId xmlns:a16="http://schemas.microsoft.com/office/drawing/2014/main" id="{D698CDA8-BDAB-5239-81DA-0331869317EE}"/>
                  </a:ext>
                </a:extLst>
              </p:cNvPr>
              <p:cNvSpPr txBox="1"/>
              <p:nvPr/>
            </p:nvSpPr>
            <p:spPr>
              <a:xfrm>
                <a:off x="6580727" y="1222571"/>
                <a:ext cx="5216500" cy="1200329"/>
              </a:xfrm>
              <a:prstGeom prst="rect">
                <a:avLst/>
              </a:prstGeom>
              <a:noFill/>
            </p:spPr>
            <p:txBody>
              <a:bodyPr wrap="square" rtlCol="0">
                <a:spAutoFit/>
              </a:bodyPr>
              <a:lstStyle/>
              <a:p>
                <a:pPr algn="just">
                  <a:defRPr/>
                </a:pPr>
                <a:r>
                  <a:rPr lang="fr-FR" sz="1200" b="1" dirty="0"/>
                  <a:t>Analyse des données en temps réel</a:t>
                </a:r>
                <a:r>
                  <a:rPr lang="fr-FR" sz="1200" dirty="0"/>
                  <a:t> : L'IA peut traiter de grandes quantités de données provenant de sources variées (médias sociaux, articles de presse, dossiers médicaux) pour détecter les signes précoces d'épidémies. Par exemple, l'analyse des tendances de recherche sur des symptômes ou des messages liés à la maladie peut révéler des schémas inhabituels.</a:t>
                </a:r>
                <a:r>
                  <a:rPr kumimoji="0" lang="fr-FR" sz="1200" b="0" i="0" u="none" strike="noStrike" kern="1200" cap="none" spc="0" normalizeH="0" baseline="0" noProof="0" dirty="0">
                    <a:ln>
                      <a:noFill/>
                    </a:ln>
                    <a:solidFill>
                      <a:srgbClr val="333333">
                        <a:lumMod val="75000"/>
                      </a:srgbClr>
                    </a:solidFill>
                    <a:effectLst/>
                    <a:uLnTx/>
                    <a:uFillTx/>
                    <a:latin typeface="Fira Sans" panose="020B0503050000020004" pitchFamily="34" charset="0"/>
                  </a:rPr>
                  <a:t> </a:t>
                </a:r>
              </a:p>
            </p:txBody>
          </p:sp>
          <p:sp>
            <p:nvSpPr>
              <p:cNvPr id="28" name="TextBox 85">
                <a:extLst>
                  <a:ext uri="{FF2B5EF4-FFF2-40B4-BE49-F238E27FC236}">
                    <a16:creationId xmlns:a16="http://schemas.microsoft.com/office/drawing/2014/main" id="{802AB57C-165D-BCA4-603F-65ACE3E80A8E}"/>
                  </a:ext>
                </a:extLst>
              </p:cNvPr>
              <p:cNvSpPr txBox="1"/>
              <p:nvPr/>
            </p:nvSpPr>
            <p:spPr>
              <a:xfrm>
                <a:off x="5794512" y="1294389"/>
                <a:ext cx="6095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84181"/>
                    </a:solidFill>
                    <a:effectLst/>
                    <a:uLnTx/>
                    <a:uFillTx/>
                    <a:latin typeface="Fira Sans" panose="020B0503050000020004" pitchFamily="34" charset="0"/>
                  </a:rPr>
                  <a:t>01</a:t>
                </a:r>
                <a:endParaRPr kumimoji="0" lang="en-IN" sz="2400" b="1" i="0" u="none" strike="noStrike" kern="1200" cap="none" spc="0" normalizeH="0" baseline="0" noProof="0">
                  <a:ln>
                    <a:noFill/>
                  </a:ln>
                  <a:solidFill>
                    <a:srgbClr val="284181"/>
                  </a:solidFill>
                  <a:effectLst/>
                  <a:uLnTx/>
                  <a:uFillTx/>
                  <a:latin typeface="Fira Sans" panose="020B0503050000020004" pitchFamily="34" charset="0"/>
                </a:endParaRPr>
              </a:p>
            </p:txBody>
          </p:sp>
          <p:sp>
            <p:nvSpPr>
              <p:cNvPr id="29" name="TextBox 96">
                <a:extLst>
                  <a:ext uri="{FF2B5EF4-FFF2-40B4-BE49-F238E27FC236}">
                    <a16:creationId xmlns:a16="http://schemas.microsoft.com/office/drawing/2014/main" id="{991D1532-C17B-1C8F-7F58-7D92EE412CFC}"/>
                  </a:ext>
                </a:extLst>
              </p:cNvPr>
              <p:cNvSpPr txBox="1"/>
              <p:nvPr/>
            </p:nvSpPr>
            <p:spPr>
              <a:xfrm>
                <a:off x="7527962" y="2679142"/>
                <a:ext cx="3939122"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1" dirty="0"/>
                  <a:t>Surveillance et modélisation des maladies</a:t>
                </a:r>
                <a:r>
                  <a:rPr lang="fr-FR" sz="1200" dirty="0"/>
                  <a:t> : Grâce à des modèles avancés, l'IA prédit la propagation des maladies en tenant compte de la densité de population, des déplacements et des conditions environnementales, permettant ainsi d'identifier les populations vulnérables.</a:t>
                </a:r>
                <a:endParaRPr kumimoji="0" lang="fr-FR" sz="1200" b="0" i="0" u="none" strike="noStrike" kern="1200" cap="none" spc="0" normalizeH="0" baseline="0" noProof="0" dirty="0">
                  <a:ln>
                    <a:noFill/>
                  </a:ln>
                  <a:solidFill>
                    <a:srgbClr val="333333">
                      <a:lumMod val="75000"/>
                    </a:srgbClr>
                  </a:solidFill>
                  <a:effectLst/>
                  <a:uLnTx/>
                  <a:uFillTx/>
                  <a:latin typeface="Fira Sans" panose="020B0503050000020004" pitchFamily="34" charset="0"/>
                </a:endParaRPr>
              </a:p>
            </p:txBody>
          </p:sp>
          <p:sp>
            <p:nvSpPr>
              <p:cNvPr id="30" name="TextBox 97">
                <a:extLst>
                  <a:ext uri="{FF2B5EF4-FFF2-40B4-BE49-F238E27FC236}">
                    <a16:creationId xmlns:a16="http://schemas.microsoft.com/office/drawing/2014/main" id="{FB9268F8-EA2C-014C-BCA7-24E49EAC188E}"/>
                  </a:ext>
                </a:extLst>
              </p:cNvPr>
              <p:cNvSpPr txBox="1"/>
              <p:nvPr/>
            </p:nvSpPr>
            <p:spPr>
              <a:xfrm>
                <a:off x="6935595" y="2698572"/>
                <a:ext cx="6095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BFDF"/>
                    </a:solidFill>
                    <a:effectLst/>
                    <a:uLnTx/>
                    <a:uFillTx/>
                    <a:latin typeface="Fira Sans" panose="020B0503050000020004" pitchFamily="34" charset="0"/>
                  </a:rPr>
                  <a:t>02</a:t>
                </a:r>
                <a:endParaRPr kumimoji="0" lang="en-IN" sz="2400" b="1" i="0" u="none" strike="noStrike" kern="1200" cap="none" spc="0" normalizeH="0" baseline="0" noProof="0">
                  <a:ln>
                    <a:noFill/>
                  </a:ln>
                  <a:solidFill>
                    <a:srgbClr val="00BFDF"/>
                  </a:solidFill>
                  <a:effectLst/>
                  <a:uLnTx/>
                  <a:uFillTx/>
                  <a:latin typeface="Fira Sans" panose="020B0503050000020004" pitchFamily="34" charset="0"/>
                </a:endParaRPr>
              </a:p>
            </p:txBody>
          </p:sp>
          <p:sp>
            <p:nvSpPr>
              <p:cNvPr id="31" name="TextBox 98">
                <a:extLst>
                  <a:ext uri="{FF2B5EF4-FFF2-40B4-BE49-F238E27FC236}">
                    <a16:creationId xmlns:a16="http://schemas.microsoft.com/office/drawing/2014/main" id="{50B63140-4FA7-13B1-31EA-9EFDB78F61E8}"/>
                  </a:ext>
                </a:extLst>
              </p:cNvPr>
              <p:cNvSpPr txBox="1"/>
              <p:nvPr/>
            </p:nvSpPr>
            <p:spPr>
              <a:xfrm>
                <a:off x="7559185" y="4057910"/>
                <a:ext cx="4298127"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1" dirty="0"/>
                  <a:t>Systèmes d'alerte précoce</a:t>
                </a:r>
                <a:r>
                  <a:rPr lang="fr-FR" sz="1200" dirty="0"/>
                  <a:t> : Les systèmes IA surveillent en continu les données pour détecter des anomalies signalant une épidémie. En intégrant diverses sources, ils offrent des alertes précoces aux autorités sanitaires, favorisant des interventions rapides.</a:t>
                </a:r>
                <a:endParaRPr kumimoji="0" lang="fr-FR" sz="1200" b="0" i="0" u="none" strike="noStrike" kern="1200" cap="none" spc="0" normalizeH="0" baseline="0" noProof="0" dirty="0">
                  <a:ln>
                    <a:noFill/>
                  </a:ln>
                  <a:solidFill>
                    <a:srgbClr val="333333">
                      <a:lumMod val="75000"/>
                    </a:srgbClr>
                  </a:solidFill>
                  <a:effectLst/>
                  <a:uLnTx/>
                  <a:uFillTx/>
                  <a:latin typeface="Fira Sans" panose="020B0503050000020004" pitchFamily="34" charset="0"/>
                </a:endParaRPr>
              </a:p>
            </p:txBody>
          </p:sp>
          <p:sp>
            <p:nvSpPr>
              <p:cNvPr id="32" name="TextBox 99">
                <a:extLst>
                  <a:ext uri="{FF2B5EF4-FFF2-40B4-BE49-F238E27FC236}">
                    <a16:creationId xmlns:a16="http://schemas.microsoft.com/office/drawing/2014/main" id="{B0FD3BEA-C7CA-C9D8-A425-83F57D28DDBF}"/>
                  </a:ext>
                </a:extLst>
              </p:cNvPr>
              <p:cNvSpPr txBox="1"/>
              <p:nvPr/>
            </p:nvSpPr>
            <p:spPr>
              <a:xfrm>
                <a:off x="6949680" y="4256765"/>
                <a:ext cx="6095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84181"/>
                    </a:solidFill>
                    <a:effectLst/>
                    <a:uLnTx/>
                    <a:uFillTx/>
                    <a:latin typeface="Fira Sans" panose="020B0503050000020004" pitchFamily="34" charset="0"/>
                  </a:rPr>
                  <a:t>03</a:t>
                </a:r>
                <a:endParaRPr kumimoji="0" lang="en-IN" sz="2400" b="1" i="0" u="none" strike="noStrike" kern="1200" cap="none" spc="0" normalizeH="0" baseline="0" noProof="0">
                  <a:ln>
                    <a:noFill/>
                  </a:ln>
                  <a:solidFill>
                    <a:srgbClr val="284181"/>
                  </a:solidFill>
                  <a:effectLst/>
                  <a:uLnTx/>
                  <a:uFillTx/>
                  <a:latin typeface="Fira Sans" panose="020B0503050000020004" pitchFamily="34" charset="0"/>
                </a:endParaRPr>
              </a:p>
            </p:txBody>
          </p:sp>
          <p:sp>
            <p:nvSpPr>
              <p:cNvPr id="33" name="TextBox 100">
                <a:extLst>
                  <a:ext uri="{FF2B5EF4-FFF2-40B4-BE49-F238E27FC236}">
                    <a16:creationId xmlns:a16="http://schemas.microsoft.com/office/drawing/2014/main" id="{52B764A0-5B62-CDFA-526D-69056155486D}"/>
                  </a:ext>
                </a:extLst>
              </p:cNvPr>
              <p:cNvSpPr txBox="1"/>
              <p:nvPr/>
            </p:nvSpPr>
            <p:spPr>
              <a:xfrm>
                <a:off x="6580727" y="5358116"/>
                <a:ext cx="5245363"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1" dirty="0"/>
                  <a:t>Découverte et développement de médicaments</a:t>
                </a:r>
                <a:r>
                  <a:rPr lang="fr-FR" sz="1200" dirty="0"/>
                  <a:t> : L'IA accélère la découverte de médicaments en analysant d'importants ensembles de données sur les composés chimiques, facilitant ainsi l'identification de candidats pour de nouveaux vaccins ou traitements et réduisant le temps de développement.</a:t>
                </a:r>
                <a:endParaRPr kumimoji="0" lang="fr-FR" sz="1200" b="0" i="0" u="none" strike="noStrike" kern="1200" cap="none" spc="0" normalizeH="0" baseline="0" noProof="0" dirty="0">
                  <a:ln>
                    <a:noFill/>
                  </a:ln>
                  <a:solidFill>
                    <a:srgbClr val="333333">
                      <a:lumMod val="75000"/>
                    </a:srgbClr>
                  </a:solidFill>
                  <a:effectLst/>
                  <a:uLnTx/>
                  <a:uFillTx/>
                  <a:latin typeface="Fira Sans" panose="020B0503050000020004" pitchFamily="34" charset="0"/>
                </a:endParaRPr>
              </a:p>
            </p:txBody>
          </p:sp>
          <p:sp>
            <p:nvSpPr>
              <p:cNvPr id="34" name="TextBox 101">
                <a:extLst>
                  <a:ext uri="{FF2B5EF4-FFF2-40B4-BE49-F238E27FC236}">
                    <a16:creationId xmlns:a16="http://schemas.microsoft.com/office/drawing/2014/main" id="{0FDC8DA5-DAA9-9D23-507D-0598EF1ED14C}"/>
                  </a:ext>
                </a:extLst>
              </p:cNvPr>
              <p:cNvSpPr txBox="1"/>
              <p:nvPr/>
            </p:nvSpPr>
            <p:spPr>
              <a:xfrm>
                <a:off x="5703364" y="5580834"/>
                <a:ext cx="6095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BFDF"/>
                    </a:solidFill>
                    <a:effectLst/>
                    <a:uLnTx/>
                    <a:uFillTx/>
                    <a:latin typeface="Fira Sans" panose="020B0503050000020004" pitchFamily="34" charset="0"/>
                  </a:rPr>
                  <a:t>04</a:t>
                </a:r>
                <a:endParaRPr kumimoji="0" lang="en-IN" sz="2400" b="1" i="0" u="none" strike="noStrike" kern="1200" cap="none" spc="0" normalizeH="0" baseline="0" noProof="0">
                  <a:ln>
                    <a:noFill/>
                  </a:ln>
                  <a:solidFill>
                    <a:srgbClr val="00BFDF"/>
                  </a:solidFill>
                  <a:effectLst/>
                  <a:uLnTx/>
                  <a:uFillTx/>
                  <a:latin typeface="Fira Sans" panose="020B0503050000020004" pitchFamily="34" charset="0"/>
                </a:endParaRPr>
              </a:p>
            </p:txBody>
          </p:sp>
          <p:sp>
            <p:nvSpPr>
              <p:cNvPr id="37" name="TextBox 104">
                <a:extLst>
                  <a:ext uri="{FF2B5EF4-FFF2-40B4-BE49-F238E27FC236}">
                    <a16:creationId xmlns:a16="http://schemas.microsoft.com/office/drawing/2014/main" id="{A7798B48-957C-316E-C7A3-F6A76883A3FE}"/>
                  </a:ext>
                </a:extLst>
              </p:cNvPr>
              <p:cNvSpPr txBox="1"/>
              <p:nvPr/>
            </p:nvSpPr>
            <p:spPr>
              <a:xfrm>
                <a:off x="-1281732" y="5468505"/>
                <a:ext cx="4706550"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1" dirty="0"/>
                  <a:t>Évaluation et atténuation des risques</a:t>
                </a:r>
                <a:r>
                  <a:rPr lang="fr-FR" sz="1200" dirty="0"/>
                  <a:t> : En analysant des données historiques, l'IA évalue le risque d'épidémies et identifie les vulnérabilités des systèmes de santé, permettant l'élaboration de stratégies d'atténuation ciblées et l'amélioration de la préparation.</a:t>
                </a:r>
                <a:endParaRPr kumimoji="0" lang="fr-FR" sz="1200" b="0" i="0" u="none" strike="noStrike" kern="1200" cap="none" spc="0" normalizeH="0" baseline="0" noProof="0" dirty="0">
                  <a:ln>
                    <a:noFill/>
                  </a:ln>
                  <a:solidFill>
                    <a:srgbClr val="333333">
                      <a:lumMod val="75000"/>
                    </a:srgbClr>
                  </a:solidFill>
                  <a:effectLst/>
                  <a:uLnTx/>
                  <a:uFillTx/>
                  <a:latin typeface="Fira Sans" panose="020B0503050000020004" pitchFamily="34" charset="0"/>
                </a:endParaRPr>
              </a:p>
            </p:txBody>
          </p:sp>
          <p:sp>
            <p:nvSpPr>
              <p:cNvPr id="38" name="TextBox 105">
                <a:extLst>
                  <a:ext uri="{FF2B5EF4-FFF2-40B4-BE49-F238E27FC236}">
                    <a16:creationId xmlns:a16="http://schemas.microsoft.com/office/drawing/2014/main" id="{89721E7F-3615-326B-57F0-8F41379DC4C3}"/>
                  </a:ext>
                </a:extLst>
              </p:cNvPr>
              <p:cNvSpPr txBox="1"/>
              <p:nvPr/>
            </p:nvSpPr>
            <p:spPr>
              <a:xfrm>
                <a:off x="3679896" y="5562312"/>
                <a:ext cx="6095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84181"/>
                    </a:solidFill>
                    <a:effectLst/>
                    <a:uLnTx/>
                    <a:uFillTx/>
                    <a:latin typeface="Fira Sans" panose="020B0503050000020004" pitchFamily="34" charset="0"/>
                  </a:rPr>
                  <a:t>05</a:t>
                </a:r>
                <a:endParaRPr kumimoji="0" lang="en-IN" sz="2400" b="1" i="0" u="none" strike="noStrike" kern="1200" cap="none" spc="0" normalizeH="0" baseline="0" noProof="0">
                  <a:ln>
                    <a:noFill/>
                  </a:ln>
                  <a:solidFill>
                    <a:srgbClr val="284181"/>
                  </a:solidFill>
                  <a:effectLst/>
                  <a:uLnTx/>
                  <a:uFillTx/>
                  <a:latin typeface="Fira Sans" panose="020B0503050000020004" pitchFamily="34" charset="0"/>
                </a:endParaRPr>
              </a:p>
            </p:txBody>
          </p:sp>
        </p:grpSp>
        <p:sp>
          <p:nvSpPr>
            <p:cNvPr id="8" name="TextBox 106">
              <a:extLst>
                <a:ext uri="{FF2B5EF4-FFF2-40B4-BE49-F238E27FC236}">
                  <a16:creationId xmlns:a16="http://schemas.microsoft.com/office/drawing/2014/main" id="{56697142-1AE1-2A1E-64D3-69A0A73E4CAF}"/>
                </a:ext>
              </a:extLst>
            </p:cNvPr>
            <p:cNvSpPr txBox="1"/>
            <p:nvPr/>
          </p:nvSpPr>
          <p:spPr>
            <a:xfrm>
              <a:off x="-302701" y="1769553"/>
              <a:ext cx="5501204" cy="17081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chemeClr val="tx1"/>
                  </a:solidFill>
                  <a:effectLst/>
                  <a:uLnTx/>
                  <a:uFillTx/>
                  <a:latin typeface="Fira Sans" panose="020B0503050000020004" pitchFamily="34" charset="0"/>
                </a:rPr>
                <a:t>L'intelligence artificielle (IA) est devenue un outil puissant pour améliorer les systèmes de prédiction et de surveillance des épidémies. Grâce à des algorithmes d'apprentissage automatique et d'analyse prédictive, l'IA permet de traiter des volumes massifs de données complexes et de détecter des modèles que les méthodes traditionnelles ne pourraient pas identifier</a:t>
              </a:r>
              <a:r>
                <a:rPr kumimoji="0" lang="fr-FR" sz="1200" b="0" i="0" u="none" strike="noStrike" kern="1200" cap="none" spc="0" normalizeH="0" baseline="0" noProof="0" dirty="0">
                  <a:ln>
                    <a:noFill/>
                  </a:ln>
                  <a:solidFill>
                    <a:schemeClr val="tx1"/>
                  </a:solidFill>
                  <a:effectLst/>
                  <a:uLnTx/>
                  <a:uFillTx/>
                  <a:latin typeface="Fira Sans" panose="020B0503050000020004" pitchFamily="34" charset="0"/>
                </a:rPr>
                <a:t>.</a:t>
              </a:r>
              <a:endParaRPr kumimoji="0" lang="en-IN" sz="1200" b="0" i="0" u="none" strike="noStrike" kern="1200" cap="none" spc="0" normalizeH="0" baseline="0" noProof="0" dirty="0">
                <a:ln>
                  <a:noFill/>
                </a:ln>
                <a:solidFill>
                  <a:schemeClr val="tx1"/>
                </a:solidFill>
                <a:effectLst/>
                <a:uLnTx/>
                <a:uFillTx/>
                <a:latin typeface="Fira Sans" panose="020B05030500000200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fr-FR" sz="1600" b="1" i="1" u="none" strike="noStrike" kern="1200" cap="none" spc="0" normalizeH="0" baseline="0" noProof="0" dirty="0">
                  <a:ln>
                    <a:noFill/>
                  </a:ln>
                  <a:solidFill>
                    <a:srgbClr val="333333">
                      <a:lumMod val="75000"/>
                    </a:srgbClr>
                  </a:solidFill>
                  <a:effectLst/>
                  <a:uLnTx/>
                  <a:uFillTx/>
                  <a:latin typeface="Fira Sans" panose="020B0503050000020004" pitchFamily="34" charset="0"/>
                </a:rPr>
                <a:t>Voici cinq façons d'utiliser l’IA (1):</a:t>
              </a:r>
            </a:p>
          </p:txBody>
        </p:sp>
      </p:grpSp>
      <p:sp>
        <p:nvSpPr>
          <p:cNvPr id="9" name="ZoneTexte 8">
            <a:extLst>
              <a:ext uri="{FF2B5EF4-FFF2-40B4-BE49-F238E27FC236}">
                <a16:creationId xmlns:a16="http://schemas.microsoft.com/office/drawing/2014/main" id="{990AF9A9-8275-FF4B-FFC1-C2DFFDBD0D88}"/>
              </a:ext>
            </a:extLst>
          </p:cNvPr>
          <p:cNvSpPr txBox="1"/>
          <p:nvPr/>
        </p:nvSpPr>
        <p:spPr>
          <a:xfrm>
            <a:off x="106107" y="7358134"/>
            <a:ext cx="12695493" cy="646331"/>
          </a:xfrm>
          <a:prstGeom prst="rect">
            <a:avLst/>
          </a:prstGeom>
          <a:noFill/>
        </p:spPr>
        <p:txBody>
          <a:bodyPr wrap="square" rtlCol="0">
            <a:spAutoFit/>
          </a:bodyPr>
          <a:lstStyle/>
          <a:p>
            <a:r>
              <a:rPr lang="fr-FR" sz="1600" dirty="0"/>
              <a:t>Sources :</a:t>
            </a:r>
            <a:br>
              <a:rPr lang="fr-FR" dirty="0"/>
            </a:br>
            <a:r>
              <a:rPr lang="fr-FR" sz="1000" dirty="0"/>
              <a:t>(1): </a:t>
            </a:r>
            <a:r>
              <a:rPr lang="en-US" sz="1000" dirty="0">
                <a:hlinkClick r:id="rId3"/>
              </a:rPr>
              <a:t>Integrating machine learning and artificial intelligence in life-course epidemiology: pathways to innovative public health solutions</a:t>
            </a:r>
            <a:r>
              <a:rPr lang="en-US" sz="1000" dirty="0"/>
              <a:t>. </a:t>
            </a:r>
          </a:p>
          <a:p>
            <a:endParaRPr lang="fr-FR" sz="1000" dirty="0"/>
          </a:p>
        </p:txBody>
      </p:sp>
    </p:spTree>
    <p:extLst>
      <p:ext uri="{BB962C8B-B14F-4D97-AF65-F5344CB8AC3E}">
        <p14:creationId xmlns:p14="http://schemas.microsoft.com/office/powerpoint/2010/main" val="211948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60B4B-F948-7AC3-5B5B-6A24C2643433}"/>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4AA3735C-A50F-DF61-6070-32775A80BBA8}"/>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Conclusion</a:t>
            </a:r>
          </a:p>
        </p:txBody>
      </p:sp>
      <p:sp>
        <p:nvSpPr>
          <p:cNvPr id="10" name="ZoneTexte 9">
            <a:extLst>
              <a:ext uri="{FF2B5EF4-FFF2-40B4-BE49-F238E27FC236}">
                <a16:creationId xmlns:a16="http://schemas.microsoft.com/office/drawing/2014/main" id="{29F0E99D-4625-84BC-61F5-B9CB1A7290BA}"/>
              </a:ext>
            </a:extLst>
          </p:cNvPr>
          <p:cNvSpPr txBox="1"/>
          <p:nvPr/>
        </p:nvSpPr>
        <p:spPr>
          <a:xfrm>
            <a:off x="470889" y="2221305"/>
            <a:ext cx="13716000" cy="5078313"/>
          </a:xfrm>
          <a:prstGeom prst="rect">
            <a:avLst/>
          </a:prstGeom>
          <a:noFill/>
        </p:spPr>
        <p:txBody>
          <a:bodyPr wrap="square">
            <a:spAutoFit/>
          </a:bodyPr>
          <a:lstStyle/>
          <a:p>
            <a:pPr marL="285750" indent="-285750" algn="just">
              <a:buFont typeface="Arial" panose="020B0604020202020204" pitchFamily="34" charset="0"/>
              <a:buChar char="•"/>
            </a:pPr>
            <a:r>
              <a:rPr lang="fr-FR" dirty="0"/>
              <a:t>Les épidémies et pandémies continueront de menacer la santé publique à l'avenir, mais grâce à l'innovation technologique, notamment en matière d’intelligence artificielle et d'analyse de données, la capacité de prédire et de répondre à ces menaces s'améliore.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Il est essentiel d'intégrer des systèmes basés sur l'intelligence artificielle dans la surveillance épidémiologique et la gestion de la santé publique. Cela inclut le développement d'outils pour l'analyse en temps réel des données, la modélisation de la propagation des maladies et l'établissement de systèmes d'alerte précoce.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Renforcer la collaboration entre les secteurs de la santé publique, de la technologie et de la recherche pour optimiser l'utilisation de l’IA.</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Promouvoir des politiques favorisant l'accès équitable aux technologies d'IA, en particulier pour les pays en développement, afin d'assurer une préparation globale face aux épidémies et pandémies futures et garantir la sécurités des données.</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Investir dans la formation des professionnels de la santé pour qu'ils puissent interpréter et utiliser efficacement les données générées par l'IA.</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p:txBody>
      </p:sp>
    </p:spTree>
    <p:extLst>
      <p:ext uri="{BB962C8B-B14F-4D97-AF65-F5344CB8AC3E}">
        <p14:creationId xmlns:p14="http://schemas.microsoft.com/office/powerpoint/2010/main" val="421625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608149-1DAB-4031-81F7-3DD82B1F8BFB}"/>
              </a:ext>
            </a:extLst>
          </p:cNvPr>
          <p:cNvSpPr>
            <a:spLocks noGrp="1"/>
          </p:cNvSpPr>
          <p:nvPr>
            <p:ph type="title"/>
          </p:nvPr>
        </p:nvSpPr>
        <p:spPr>
          <a:xfrm>
            <a:off x="0" y="0"/>
            <a:ext cx="14630400" cy="8229600"/>
          </a:xfrm>
          <a:solidFill>
            <a:schemeClr val="tx2"/>
          </a:solidFill>
        </p:spPr>
        <p:txBody>
          <a:bodyPr anchor="ctr" anchorCtr="0"/>
          <a:lstStyle/>
          <a:p>
            <a:r>
              <a:rPr lang="en-US" sz="6480" dirty="0">
                <a:solidFill>
                  <a:schemeClr val="bg1"/>
                </a:solidFill>
              </a:rPr>
              <a:t>		</a:t>
            </a:r>
            <a:endParaRPr lang="en-US" i="1" dirty="0">
              <a:solidFill>
                <a:schemeClr val="bg1"/>
              </a:solidFill>
              <a:latin typeface="Fira Sans" panose="020B0503050000020004" pitchFamily="34" charset="0"/>
            </a:endParaRPr>
          </a:p>
        </p:txBody>
      </p:sp>
      <p:sp>
        <p:nvSpPr>
          <p:cNvPr id="2" name="ZoneTexte 1">
            <a:extLst>
              <a:ext uri="{FF2B5EF4-FFF2-40B4-BE49-F238E27FC236}">
                <a16:creationId xmlns:a16="http://schemas.microsoft.com/office/drawing/2014/main" id="{C929EFD9-831B-CA45-9FFF-F7C097B06782}"/>
              </a:ext>
            </a:extLst>
          </p:cNvPr>
          <p:cNvSpPr txBox="1"/>
          <p:nvPr/>
        </p:nvSpPr>
        <p:spPr>
          <a:xfrm>
            <a:off x="5305710" y="4114800"/>
            <a:ext cx="4331080" cy="1200329"/>
          </a:xfrm>
          <a:prstGeom prst="rect">
            <a:avLst/>
          </a:prstGeom>
          <a:noFill/>
        </p:spPr>
        <p:txBody>
          <a:bodyPr wrap="square" rtlCol="0">
            <a:spAutoFit/>
          </a:bodyPr>
          <a:lstStyle/>
          <a:p>
            <a:pPr algn="ctr"/>
            <a:r>
              <a:rPr lang="fr-FR" sz="7200" dirty="0">
                <a:solidFill>
                  <a:schemeClr val="bg1"/>
                </a:solidFill>
              </a:rPr>
              <a:t>MERCI</a:t>
            </a:r>
          </a:p>
        </p:txBody>
      </p:sp>
    </p:spTree>
    <p:extLst>
      <p:ext uri="{BB962C8B-B14F-4D97-AF65-F5344CB8AC3E}">
        <p14:creationId xmlns:p14="http://schemas.microsoft.com/office/powerpoint/2010/main" val="14299291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4">
  <a:themeElements>
    <a:clrScheme name="Custom 14">
      <a:dk1>
        <a:srgbClr val="333333"/>
      </a:dk1>
      <a:lt1>
        <a:srgbClr val="FFFFFF"/>
      </a:lt1>
      <a:dk2>
        <a:srgbClr val="003E78"/>
      </a:dk2>
      <a:lt2>
        <a:srgbClr val="D5E7EF"/>
      </a:lt2>
      <a:accent1>
        <a:srgbClr val="1282A2"/>
      </a:accent1>
      <a:accent2>
        <a:srgbClr val="7ABACC"/>
      </a:accent2>
      <a:accent3>
        <a:srgbClr val="7ACCA7"/>
      </a:accent3>
      <a:accent4>
        <a:srgbClr val="83CC7A"/>
      </a:accent4>
      <a:accent5>
        <a:srgbClr val="E2A918"/>
      </a:accent5>
      <a:accent6>
        <a:srgbClr val="A05059"/>
      </a:accent6>
      <a:hlink>
        <a:srgbClr val="1282A2"/>
      </a:hlink>
      <a:folHlink>
        <a:srgbClr val="0C5A7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4" id="{B57AAF42-E152-49F9-B08D-1FF5CD63982D}" vid="{0E2B1D4D-C56D-474A-A5C5-B2F6E4EE86E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1172</Words>
  <Application>Microsoft Office PowerPoint</Application>
  <PresentationFormat>Personnalisé</PresentationFormat>
  <Paragraphs>97</Paragraphs>
  <Slides>8</Slides>
  <Notes>7</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8</vt:i4>
      </vt:variant>
    </vt:vector>
  </HeadingPairs>
  <TitlesOfParts>
    <vt:vector size="14" baseType="lpstr">
      <vt:lpstr>Arial</vt:lpstr>
      <vt:lpstr>Fira Sans</vt:lpstr>
      <vt:lpstr>Trebuchet MS</vt:lpstr>
      <vt:lpstr>Calibri</vt:lpstr>
      <vt:lpstr>Theme4</vt:lpstr>
      <vt:lpstr>think-cell Slide</vt:lpstr>
      <vt:lpstr>Bocar ANNE Octobre, 2024</vt:lpstr>
      <vt:lpstr>Plan</vt:lpstr>
      <vt:lpstr>Introduction : Epidémies et pandémies </vt:lpstr>
      <vt:lpstr> Impact global des épidémies et pandémies : quelques chiffres clés</vt:lpstr>
      <vt:lpstr>L'importance des données pour la surveillance et prédiction des épidémies</vt:lpstr>
      <vt:lpstr>Le rôle de l'intelligence artificielle dans la prédiction des épidémies et pandémies</vt:lpstr>
      <vt:lpstr>Conclusion</vt:lpstr>
      <vt:lpstr>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Épidémies et Pandémies : Anticipation grâce à l'Intelligence Artificielle</dc:title>
  <dc:subject>PptxGenJS Presentation</dc:subject>
  <dc:creator>banne@clintonhealthaccess.org</dc:creator>
  <cp:lastModifiedBy>BOCAR</cp:lastModifiedBy>
  <cp:revision>5</cp:revision>
  <dcterms:created xsi:type="dcterms:W3CDTF">2024-10-10T16:10:41Z</dcterms:created>
  <dcterms:modified xsi:type="dcterms:W3CDTF">2024-10-22T12:25:28Z</dcterms:modified>
</cp:coreProperties>
</file>