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5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7660" y="929"/>
            <a:ext cx="10049773" cy="3437147"/>
          </a:xfrm>
        </p:spPr>
        <p:txBody>
          <a:bodyPr>
            <a:normAutofit fontScale="90000"/>
          </a:bodyPr>
          <a:lstStyle/>
          <a:p>
            <a:br>
              <a:rPr lang="zh-CN" altLang="en-US" sz="7200" b="1" dirty="0">
                <a:solidFill>
                  <a:schemeClr val="bg1"/>
                </a:solidFill>
                <a:latin typeface="Abadi"/>
                <a:ea typeface="宋体"/>
                <a:cs typeface="Calibri Light"/>
              </a:rPr>
            </a:br>
            <a:br>
              <a:rPr lang="zh-CN" altLang="en-US" sz="7200" b="1" dirty="0">
                <a:latin typeface="Abadi"/>
                <a:ea typeface="宋体"/>
                <a:cs typeface="Calibri Light"/>
              </a:rPr>
            </a:br>
            <a:br>
              <a:rPr lang="zh-CN" altLang="en-US" sz="7200" b="1" dirty="0">
                <a:latin typeface="Abadi"/>
                <a:ea typeface="宋体"/>
                <a:cs typeface="Calibri Light"/>
              </a:rPr>
            </a:br>
            <a:r>
              <a:rPr lang="zh-CN" altLang="en-US" sz="7200" b="1">
                <a:solidFill>
                  <a:schemeClr val="bg1"/>
                </a:solidFill>
                <a:latin typeface="Abadi"/>
                <a:ea typeface="宋体"/>
                <a:cs typeface="Calibri Light"/>
              </a:rPr>
              <a:t>   NA StockMarket</a:t>
            </a:r>
            <a:br>
              <a:rPr lang="zh-CN" altLang="en-US" sz="7200" b="1" dirty="0">
                <a:solidFill>
                  <a:schemeClr val="bg1"/>
                </a:solidFill>
                <a:latin typeface="Abadi"/>
                <a:ea typeface="宋体"/>
                <a:cs typeface="Calibri Light"/>
              </a:rPr>
            </a:br>
            <a:r>
              <a:rPr lang="zh-CN" altLang="en-US" sz="7200" b="1">
                <a:solidFill>
                  <a:schemeClr val="bg1"/>
                </a:solidFill>
                <a:latin typeface="Abadi"/>
                <a:ea typeface="宋体"/>
                <a:cs typeface="Calibri Light"/>
              </a:rPr>
              <a:t>  Trading Company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9057" y="6218717"/>
            <a:ext cx="11616905" cy="850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Josiah Tolent</a:t>
            </a:r>
            <a:r>
              <a:rPr lang="en-US" altLang="zh-CN" sz="2800" dirty="0">
                <a:solidFill>
                  <a:schemeClr val="bg1"/>
                </a:solidFill>
                <a:latin typeface="Abadi"/>
                <a:ea typeface="宋体"/>
                <a:cs typeface="Calibri"/>
              </a:rPr>
              <a:t>in</a:t>
            </a:r>
            <a:r>
              <a:rPr lang="zh-CN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o，</a:t>
            </a:r>
            <a:r>
              <a:rPr lang="zh-CN" altLang="en-US" sz="2800">
                <a:solidFill>
                  <a:schemeClr val="bg1"/>
                </a:solidFill>
                <a:latin typeface="Abadi"/>
                <a:ea typeface="宋体"/>
                <a:cs typeface="Calibri"/>
              </a:rPr>
              <a:t>Ashish Tripathi, Mengyao Wang</a:t>
            </a:r>
            <a:endParaRPr lang="zh-CN">
              <a:solidFill>
                <a:schemeClr val="bg1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0D59B-09C3-45D0-A1ED-0A633BAD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Login Page</a:t>
            </a:r>
            <a:endParaRPr lang="zh-CN" alt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3DD8C4-95C9-4EFC-AD2C-27423AD6E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8F76E-1BA1-4CE5-B89B-02226721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Forgot Password</a:t>
            </a:r>
            <a:endParaRPr lang="zh-CN" alt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5DCE55-BC22-4881-9D8E-C71D7B2B3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34F-4A36-40A3-9E39-035950F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Forgot Password Cont.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1FC5B4-3FE2-444B-9E81-382D7F2B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34F-4A36-40A3-9E39-035950F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Registration</a:t>
            </a:r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A73B2E-3455-493F-B090-C3D20ACB3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234F-4A36-40A3-9E39-035950F2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Registration Cont.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1FC5B4-3FE2-444B-9E81-382D7F2B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13" y="2120900"/>
            <a:ext cx="747932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EA08-AB13-4D18-86A5-2B01CA41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Change Password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9DFC26-4433-4CBB-ADAF-5843203B4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5002-917D-4375-8669-C5D4C17F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Upload Record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10890A-E898-451D-8CA1-BA932845C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5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3FC2-EAE7-4045-82F6-38C60CB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 Record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2809B2-EB44-48A9-91B0-80E5A1C2A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0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E3A-8B54-4B66-BA5A-3AE1F783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 Record HR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82FED7-3941-439B-AEB4-595EED80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4B56-3DA2-4BC8-92E5-EAC17C74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View Results HR</a:t>
            </a:r>
            <a:endParaRPr lang="en-US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E33ABCF-4298-4CEA-9EC3-1F2546B51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55" y="2121408"/>
            <a:ext cx="747838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5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4702-A5AE-4383-918D-69BDB4E6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宋体"/>
                <a:ea typeface="宋体"/>
              </a:rPr>
              <a:t>P</a:t>
            </a:r>
            <a:r>
              <a:rPr lang="zh-CN" b="1">
                <a:latin typeface="宋体"/>
                <a:ea typeface="宋体"/>
              </a:rPr>
              <a:t>urpose</a:t>
            </a:r>
            <a:endParaRPr lang="en-US" altLang="zh-CN" b="1">
              <a:latin typeface="宋体"/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73B7E-FCA6-40D2-ABE1-D6014DCC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Our project for Info 3150 is online web application, where traders and human resource managers upload, view and calculate winnings in the stock exchange.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836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8ADE-D664-4680-AE04-FB0ADFAF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b="1">
                <a:latin typeface="宋体"/>
                <a:ea typeface="宋体"/>
              </a:rPr>
              <a:t>Design and Implementation Constraints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7F114-B36E-47F3-B717-8A093E68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方正姚体"/>
                <a:ea typeface="方正姚体"/>
              </a:rPr>
              <a:t>Trader employees should have their trading records generated by a third-party application</a:t>
            </a:r>
            <a:endParaRPr lang="zh-CN" altLang="en-US"/>
          </a:p>
          <a:p>
            <a:r>
              <a:rPr lang="zh-CN">
                <a:latin typeface="方正姚体"/>
                <a:ea typeface="方正姚体"/>
              </a:rPr>
              <a:t>Trading records format and the importing function of this system have to be compatible, changing of records format can lead to errors</a:t>
            </a:r>
            <a:endParaRPr lang="zh-CN"/>
          </a:p>
          <a:p>
            <a:r>
              <a:rPr lang="zh-CN">
                <a:latin typeface="方正姚体"/>
                <a:ea typeface="方正姚体"/>
              </a:rPr>
              <a:t>Connection to the database server has to be reliable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511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12C0-3300-4487-8576-BCB43582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3435268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zh-CN" sz="6000" b="1">
                <a:solidFill>
                  <a:schemeClr val="bg1"/>
                </a:solidFill>
                <a:latin typeface="宋体"/>
                <a:ea typeface="宋体"/>
                <a:cs typeface="Calibri Light"/>
              </a:rPr>
              <a:t>Thank you.</a:t>
            </a:r>
            <a:endParaRPr lang="en-US" sz="6000" b="1">
              <a:solidFill>
                <a:schemeClr val="bg1"/>
              </a:solidFill>
              <a:latin typeface="宋体"/>
              <a:ea typeface="宋体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CF5A-38A5-432F-966E-ADC6629F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69672"/>
            <a:ext cx="10058400" cy="32025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CN" altLang="en-US" sz="4000" dirty="0">
              <a:ea typeface="方正姚体"/>
            </a:endParaRPr>
          </a:p>
          <a:p>
            <a:pPr marL="0" indent="0">
              <a:buNone/>
            </a:pPr>
            <a:endParaRPr lang="zh-CN">
              <a:solidFill>
                <a:schemeClr val="bg1"/>
              </a:solidFill>
              <a:ea typeface="方正姚体"/>
            </a:endParaRPr>
          </a:p>
          <a:p>
            <a:pPr marL="0" indent="0">
              <a:buNone/>
            </a:pPr>
            <a:r>
              <a:rPr lang="zh-CN" altLang="en-US" sz="3000" dirty="0">
                <a:solidFill>
                  <a:schemeClr val="bg1"/>
                </a:solidFill>
                <a:ea typeface="方正姚体"/>
              </a:rPr>
              <a:t>-</a:t>
            </a:r>
            <a:r>
              <a:rPr lang="en-US" altLang="en-US" sz="3000" dirty="0">
                <a:solidFill>
                  <a:schemeClr val="bg1"/>
                </a:solidFill>
                <a:latin typeface="Rockwell"/>
                <a:ea typeface="方正姚体"/>
              </a:rPr>
              <a:t>-</a:t>
            </a:r>
            <a:r>
              <a:rPr lang="zh-CN" sz="3000">
                <a:solidFill>
                  <a:schemeClr val="bg1"/>
                </a:solidFill>
                <a:latin typeface="方正姚体"/>
                <a:ea typeface="方正姚体"/>
              </a:rPr>
              <a:t>Josiah Tolento，Ashish Tripathi, Mengyao Wang</a:t>
            </a:r>
            <a:endParaRPr lang="zh-CN">
              <a:solidFill>
                <a:schemeClr val="bg1"/>
              </a:solidFill>
              <a:ea typeface="方正姚体"/>
            </a:endParaRPr>
          </a:p>
          <a:p>
            <a:endParaRPr lang="zh-CN" altLang="en-US" sz="4000" dirty="0">
              <a:ea typeface="方正姚体"/>
            </a:endParaRPr>
          </a:p>
        </p:txBody>
      </p:sp>
    </p:spTree>
    <p:extLst>
      <p:ext uri="{BB962C8B-B14F-4D97-AF65-F5344CB8AC3E}">
        <p14:creationId xmlns:p14="http://schemas.microsoft.com/office/powerpoint/2010/main" val="25570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5752-208D-4357-9A70-4F288278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SimSun"/>
                <a:ea typeface="方正姚体"/>
              </a:rPr>
              <a:t>Product</a:t>
            </a:r>
            <a:r>
              <a:rPr lang="zh-CN" altLang="en-US" b="1">
                <a:latin typeface="SimSun"/>
                <a:ea typeface="SimSun"/>
              </a:rPr>
              <a:t> </a:t>
            </a:r>
            <a:r>
              <a:rPr lang="zh-CN" b="1">
                <a:latin typeface="SimSun"/>
                <a:ea typeface="SimSun"/>
              </a:rPr>
              <a:t>S</a:t>
            </a:r>
            <a:r>
              <a:rPr lang="en-US" altLang="zh-CN" b="1" dirty="0">
                <a:latin typeface="SimSun"/>
                <a:ea typeface="方正姚体"/>
              </a:rPr>
              <a:t>cope</a:t>
            </a:r>
            <a:endParaRPr lang="zh-CN" altLang="en-US" dirty="0">
              <a:latin typeface="SimSun"/>
              <a:ea typeface="方正姚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E6A38-67F1-4E78-9820-DAE89AD8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The application should allow users to login, register or reclaim their account with by changing their password. </a:t>
            </a:r>
            <a:endParaRPr lang="zh-CN" altLang="en-US">
              <a:ea typeface="宋体" panose="02010600030101010101" pitchFamily="2" charset="-122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The application should also allow traders to change their password, upload their trading records to a database, and view their previous trades on their account.</a:t>
            </a:r>
          </a:p>
          <a:p>
            <a:pPr marL="0" indent="0">
              <a:buNone/>
            </a:pPr>
            <a:endParaRPr lang="zh-CN" altLang="en-US">
              <a:ea typeface="宋体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>
                <a:ea typeface="宋体"/>
                <a:cs typeface="Calibri" panose="020F0502020204030204"/>
              </a:rPr>
              <a:t>The application will let human resource managers change their password, view a traders previous trades, and calculate their winning rates.</a:t>
            </a:r>
          </a:p>
        </p:txBody>
      </p:sp>
    </p:spTree>
    <p:extLst>
      <p:ext uri="{BB962C8B-B14F-4D97-AF65-F5344CB8AC3E}">
        <p14:creationId xmlns:p14="http://schemas.microsoft.com/office/powerpoint/2010/main" val="389703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3F79-A208-48EF-9D94-5A642B11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85" y="-5181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宋体"/>
                <a:ea typeface="宋体"/>
              </a:rPr>
              <a:t>System Requirements</a:t>
            </a:r>
            <a:endParaRPr lang="zh-CN" altLang="en-US" b="1" dirty="0" err="1">
              <a:latin typeface="宋体"/>
              <a:ea typeface="宋体"/>
            </a:endParaRPr>
          </a:p>
        </p:txBody>
      </p:sp>
      <p:pic>
        <p:nvPicPr>
          <p:cNvPr id="4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8CA5A0E5-4204-4AA0-A3D9-3C1868390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84" y="1049249"/>
            <a:ext cx="9455208" cy="56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3AFC3-FD78-4302-8FB1-BC9426B7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latin typeface="宋体"/>
                <a:ea typeface="宋体"/>
              </a:rPr>
              <a:t>Functional Requirements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0DB39-9F77-4534-83D9-2DC0E58D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7031"/>
            <a:ext cx="10058400" cy="453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方正姚体"/>
                <a:ea typeface="方正姚体"/>
              </a:rPr>
              <a:t>uses SSL connection</a:t>
            </a:r>
            <a:endParaRPr lang="zh-CN" altLang="en-US">
              <a:latin typeface="Rockwell" panose="02060603020205020403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/>
                <a:ea typeface="方正姚体"/>
              </a:rPr>
              <a:t>Register</a:t>
            </a:r>
            <a:r>
              <a:rPr lang="zh-CN">
                <a:latin typeface="方正姚体"/>
                <a:ea typeface="方正姚体"/>
              </a:rPr>
              <a:t> and log in</a:t>
            </a:r>
            <a:endParaRPr lang="zh-CN">
              <a:ea typeface="方正姚体"/>
            </a:endParaRPr>
          </a:p>
          <a:p>
            <a:r>
              <a:rPr lang="en-US" altLang="zh-CN" dirty="0">
                <a:latin typeface="方正姚体"/>
                <a:ea typeface="方正姚体"/>
              </a:rPr>
              <a:t>normal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accounts: low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privilege, view their own data</a:t>
            </a:r>
            <a:endParaRPr lang="zh-CN" altLang="en-US" dirty="0">
              <a:latin typeface="方正姚体"/>
              <a:ea typeface="方正姚体"/>
            </a:endParaRPr>
          </a:p>
          <a:p>
            <a:r>
              <a:rPr lang="en-US" altLang="zh-CN" dirty="0">
                <a:latin typeface="方正姚体"/>
                <a:ea typeface="方正姚体"/>
              </a:rPr>
              <a:t>higher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privilege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accounts: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approved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by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administrator, view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all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the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latin typeface="方正姚体"/>
                <a:ea typeface="方正姚体"/>
              </a:rPr>
              <a:t>data</a:t>
            </a:r>
            <a:endParaRPr lang="zh-CN" altLang="en-US" dirty="0">
              <a:latin typeface="方正姚体"/>
              <a:ea typeface="方正姚体"/>
            </a:endParaRPr>
          </a:p>
          <a:p>
            <a:r>
              <a:rPr lang="zh-CN">
                <a:latin typeface="方正姚体"/>
                <a:ea typeface="方正姚体"/>
              </a:rPr>
              <a:t>data are stored in a database</a:t>
            </a:r>
            <a:endParaRPr lang="zh-CN" altLang="en-US">
              <a:latin typeface="方正姚体"/>
              <a:ea typeface="方正姚体"/>
            </a:endParaRPr>
          </a:p>
          <a:p>
            <a:r>
              <a:rPr lang="zh-CN">
                <a:latin typeface="方正姚体"/>
                <a:ea typeface="方正姚体"/>
              </a:rPr>
              <a:t>the system can send queries to let the database </a:t>
            </a:r>
            <a:r>
              <a:rPr lang="en-US" altLang="zh-CN" dirty="0">
                <a:latin typeface="方正姚体"/>
                <a:ea typeface="方正姚体"/>
              </a:rPr>
              <a:t>show the recording report, </a:t>
            </a:r>
            <a:r>
              <a:rPr lang="en-US" dirty="0">
                <a:solidFill>
                  <a:schemeClr val="accent2"/>
                </a:solidFill>
                <a:latin typeface="方正姚体"/>
                <a:ea typeface="方正姚体"/>
              </a:rPr>
              <a:t>show the history data</a:t>
            </a:r>
            <a:r>
              <a:rPr lang="en-US" dirty="0">
                <a:latin typeface="方正姚体"/>
                <a:ea typeface="方正姚体"/>
              </a:rPr>
              <a:t>, </a:t>
            </a:r>
            <a:r>
              <a:rPr lang="en-US" altLang="zh-CN" dirty="0">
                <a:latin typeface="方正姚体"/>
                <a:ea typeface="方正姚体"/>
              </a:rPr>
              <a:t>c</a:t>
            </a:r>
            <a:r>
              <a:rPr lang="zh-CN">
                <a:latin typeface="方正姚体"/>
                <a:ea typeface="方正姚体"/>
              </a:rPr>
              <a:t>alculate the winning rate of each trader,</a:t>
            </a:r>
            <a:r>
              <a:rPr lang="zh-CN" altLang="en-US">
                <a:latin typeface="方正姚体"/>
                <a:ea typeface="方正姚体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方正姚体"/>
                <a:ea typeface="方正姚体"/>
              </a:rPr>
              <a:t>participat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e the</a:t>
            </a:r>
            <a:r>
              <a:rPr lang="en-US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stock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trend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analysis,</a:t>
            </a:r>
            <a:r>
              <a:rPr lang="zh-CN" altLang="en-US" dirty="0"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generate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the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financial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reports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and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trader's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commission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to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specific</a:t>
            </a:r>
            <a:r>
              <a:rPr lang="zh-CN" altLang="en-US" dirty="0">
                <a:solidFill>
                  <a:schemeClr val="accent2"/>
                </a:solidFill>
                <a:latin typeface="方正姚体"/>
                <a:ea typeface="方正姚体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方正姚体"/>
                <a:ea typeface="方正姚体"/>
              </a:rPr>
              <a:t>roles. All the results </a:t>
            </a:r>
            <a:r>
              <a:rPr lang="en-US" altLang="zh-CN" dirty="0">
                <a:latin typeface="方正姚体"/>
                <a:ea typeface="方正姚体"/>
              </a:rPr>
              <a:t>are displayed</a:t>
            </a:r>
            <a:r>
              <a:rPr lang="zh-CN" altLang="en-US">
                <a:latin typeface="方正姚体"/>
                <a:ea typeface="方正姚体"/>
              </a:rPr>
              <a:t> to each sepicific roles</a:t>
            </a:r>
          </a:p>
        </p:txBody>
      </p:sp>
    </p:spTree>
    <p:extLst>
      <p:ext uri="{BB962C8B-B14F-4D97-AF65-F5344CB8AC3E}">
        <p14:creationId xmlns:p14="http://schemas.microsoft.com/office/powerpoint/2010/main" val="238323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A4C7-6579-4EAD-9736-F6372CF7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latin typeface="宋体"/>
                <a:ea typeface="宋体"/>
              </a:rPr>
              <a:t>Nonfunctional Requirements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3044C-F842-4A6D-9590-71E141CF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7031"/>
            <a:ext cx="10058400" cy="453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方正姚体"/>
                <a:ea typeface="方正姚体"/>
              </a:rPr>
              <a:t>Compatibility requirements:</a:t>
            </a:r>
          </a:p>
          <a:p>
            <a:r>
              <a:rPr lang="zh-CN">
                <a:latin typeface="方正姚体"/>
                <a:ea typeface="方正姚体"/>
              </a:rPr>
              <a:t>The web pages of the system support all major browsers</a:t>
            </a:r>
            <a:r>
              <a:rPr lang="en-US" altLang="zh-CN" dirty="0">
                <a:latin typeface="方正姚体"/>
                <a:ea typeface="方正姚体"/>
              </a:rPr>
              <a:t>.</a:t>
            </a:r>
            <a:endParaRPr lang="en-US" b="1">
              <a:latin typeface="方正姚体"/>
              <a:ea typeface="方正姚体"/>
            </a:endParaRPr>
          </a:p>
          <a:p>
            <a:pPr marL="0" indent="0">
              <a:buNone/>
            </a:pPr>
            <a:r>
              <a:rPr lang="en-US" b="1" dirty="0">
                <a:latin typeface="方正姚体"/>
                <a:ea typeface="方正姚体"/>
              </a:rPr>
              <a:t>Security requirements:</a:t>
            </a:r>
            <a:endParaRPr lang="en-US" altLang="zh-CN" dirty="0">
              <a:latin typeface="方正姚体"/>
              <a:ea typeface="方正姚体"/>
            </a:endParaRPr>
          </a:p>
          <a:p>
            <a:r>
              <a:rPr lang="en-US" dirty="0">
                <a:latin typeface="方正姚体"/>
                <a:ea typeface="方正姚体"/>
              </a:rPr>
              <a:t>Passwords encryption.</a:t>
            </a:r>
            <a:endParaRPr lang="en-US" b="1" dirty="0">
              <a:latin typeface="方正姚体"/>
              <a:ea typeface="方正姚体"/>
            </a:endParaRPr>
          </a:p>
          <a:p>
            <a:r>
              <a:rPr lang="en-US" dirty="0">
                <a:latin typeface="方正姚体"/>
                <a:ea typeface="方正姚体"/>
              </a:rPr>
              <a:t>Connection from WAN user and to database server is secured with SSL.</a:t>
            </a:r>
            <a:endParaRPr lang="en-US" b="1" dirty="0">
              <a:latin typeface="方正姚体"/>
              <a:ea typeface="方正姚体"/>
            </a:endParaRPr>
          </a:p>
          <a:p>
            <a:r>
              <a:rPr lang="en-US" dirty="0">
                <a:latin typeface="方正姚体"/>
                <a:ea typeface="方正姚体"/>
              </a:rPr>
              <a:t>Give warning message if connection to database lost.</a:t>
            </a:r>
          </a:p>
          <a:p>
            <a:r>
              <a:rPr lang="en-US" dirty="0">
                <a:latin typeface="方正姚体"/>
                <a:ea typeface="方正姚体"/>
              </a:rPr>
              <a:t>Automatically logout after 30 minutes’ no response from user.</a:t>
            </a:r>
            <a:endParaRPr lang="en-US" b="1" dirty="0">
              <a:latin typeface="方正姚体"/>
              <a:ea typeface="方正姚体"/>
            </a:endParaRPr>
          </a:p>
          <a:p>
            <a:pPr marL="0" indent="0">
              <a:buNone/>
            </a:pPr>
            <a:r>
              <a:rPr lang="en-US" b="1" dirty="0">
                <a:latin typeface="方正姚体"/>
                <a:ea typeface="方正姚体"/>
              </a:rPr>
              <a:t>Business Rule:</a:t>
            </a:r>
            <a:endParaRPr lang="en-US" dirty="0">
              <a:latin typeface="方正姚体"/>
              <a:ea typeface="方正姚体"/>
            </a:endParaRPr>
          </a:p>
          <a:p>
            <a:r>
              <a:rPr lang="en-US" dirty="0">
                <a:latin typeface="方正姚体"/>
                <a:ea typeface="方正姚体"/>
              </a:rPr>
              <a:t>Trader: can only upload or review his own record.</a:t>
            </a:r>
          </a:p>
          <a:p>
            <a:r>
              <a:rPr lang="en-US" dirty="0">
                <a:latin typeface="方正姚体"/>
                <a:ea typeface="方正姚体"/>
              </a:rPr>
              <a:t>HR: have privilege to review and evaluate the records.</a:t>
            </a:r>
            <a:endParaRPr lang="en-US" b="1" dirty="0">
              <a:latin typeface="方正姚体"/>
              <a:ea typeface="方正姚体"/>
            </a:endParaRPr>
          </a:p>
          <a:p>
            <a:r>
              <a:rPr lang="en-US" dirty="0">
                <a:solidFill>
                  <a:schemeClr val="accent2"/>
                </a:solidFill>
                <a:latin typeface="方正姚体"/>
                <a:ea typeface="方正姚体"/>
              </a:rPr>
              <a:t>Finance employees: have privilege to review and generate the records.</a:t>
            </a:r>
            <a:endParaRPr lang="en-US" b="1" dirty="0">
              <a:solidFill>
                <a:schemeClr val="accent2"/>
              </a:solidFill>
              <a:latin typeface="方正姚体"/>
              <a:ea typeface="方正姚体"/>
            </a:endParaRPr>
          </a:p>
          <a:p>
            <a:r>
              <a:rPr lang="en-US" dirty="0">
                <a:solidFill>
                  <a:schemeClr val="accent2"/>
                </a:solidFill>
                <a:latin typeface="FZYaoTi"/>
                <a:ea typeface="FZYaoTi"/>
              </a:rPr>
              <a:t>Analysts: have privilege to review and analyze the data.</a:t>
            </a:r>
            <a:endParaRPr lang="en-US" b="1" dirty="0">
              <a:solidFill>
                <a:schemeClr val="accent2"/>
              </a:solidFill>
              <a:latin typeface="FZYaoTi"/>
              <a:ea typeface="FZYaoTi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Rockwell" panose="02060603020205020403"/>
              <a:ea typeface="方正姚体"/>
            </a:endParaRPr>
          </a:p>
          <a:p>
            <a:endParaRPr lang="en-US" dirty="0">
              <a:latin typeface="方正姚体"/>
              <a:ea typeface="方正姚体"/>
            </a:endParaRPr>
          </a:p>
        </p:txBody>
      </p:sp>
    </p:spTree>
    <p:extLst>
      <p:ext uri="{BB962C8B-B14F-4D97-AF65-F5344CB8AC3E}">
        <p14:creationId xmlns:p14="http://schemas.microsoft.com/office/powerpoint/2010/main" val="254671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2F962-67C9-4FB5-9BC0-37E33102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6" y="20068"/>
            <a:ext cx="10515600" cy="1325563"/>
          </a:xfrm>
        </p:spPr>
        <p:txBody>
          <a:bodyPr/>
          <a:lstStyle/>
          <a:p>
            <a:r>
              <a:rPr lang="en-US" altLang="zh-CN" b="1">
                <a:latin typeface="宋体"/>
                <a:ea typeface="宋体"/>
              </a:rPr>
              <a:t>System Classes Overview</a:t>
            </a:r>
            <a:endParaRPr lang="zh-CN" altLang="en-US" b="1">
              <a:latin typeface="宋体"/>
              <a:ea typeface="宋体"/>
            </a:endParaRPr>
          </a:p>
        </p:txBody>
      </p:sp>
      <p:pic>
        <p:nvPicPr>
          <p:cNvPr id="8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id="{C5AF55D7-C645-4CC1-AA50-7BDD74AB3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71" y="1167967"/>
            <a:ext cx="11637032" cy="55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EAEE2-5696-40FE-8BD0-F44D1041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5691"/>
            <a:ext cx="10515600" cy="1325563"/>
          </a:xfrm>
        </p:spPr>
        <p:txBody>
          <a:bodyPr/>
          <a:lstStyle/>
          <a:p>
            <a:r>
              <a:rPr lang="zh-CN" b="1">
                <a:latin typeface="宋体"/>
                <a:ea typeface="宋体"/>
              </a:rPr>
              <a:t>Architectural Design</a:t>
            </a:r>
          </a:p>
        </p:txBody>
      </p:sp>
      <p:pic>
        <p:nvPicPr>
          <p:cNvPr id="4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5804DD9A-5537-448B-A3E1-19928A81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13" y="1128864"/>
            <a:ext cx="9828107" cy="52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EA42-BF4D-4BA7-B49B-CCDF7B36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>
                <a:latin typeface="宋体"/>
                <a:ea typeface="宋体"/>
              </a:rPr>
              <a:t>Operating Environment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E881B-58F8-41A2-AC1A-8EC6350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宋体"/>
                <a:ea typeface="宋体"/>
              </a:rPr>
              <a:t>The front end of the system supports major browsers in major platforms. The back end of the system requires a PHP web server and a MySQL database server.</a:t>
            </a:r>
          </a:p>
          <a:p>
            <a:r>
              <a:rPr lang="zh-CN" altLang="en-US">
                <a:latin typeface="宋体"/>
                <a:ea typeface="宋体"/>
              </a:rPr>
              <a:t>The User Interface was created using HTML with a CSS style sheet and javascript.</a:t>
            </a:r>
            <a:endParaRPr lang="zh-CN" altLang="en-US" dirty="0"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201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木材纹理</vt:lpstr>
      <vt:lpstr>      NA StockMarket   Trading Company</vt:lpstr>
      <vt:lpstr>Purpose</vt:lpstr>
      <vt:lpstr>Product Scope</vt:lpstr>
      <vt:lpstr>System Requirements</vt:lpstr>
      <vt:lpstr>Functional Requirements</vt:lpstr>
      <vt:lpstr>Nonfunctional Requirements</vt:lpstr>
      <vt:lpstr>System Classes Overview</vt:lpstr>
      <vt:lpstr>Architectural Design</vt:lpstr>
      <vt:lpstr>Operating Environment</vt:lpstr>
      <vt:lpstr>Login Page</vt:lpstr>
      <vt:lpstr>Forgot Password</vt:lpstr>
      <vt:lpstr>Forgot Password Cont.</vt:lpstr>
      <vt:lpstr>Registration</vt:lpstr>
      <vt:lpstr>Registration Cont.</vt:lpstr>
      <vt:lpstr>Change Password</vt:lpstr>
      <vt:lpstr>Upload Record</vt:lpstr>
      <vt:lpstr>View Record</vt:lpstr>
      <vt:lpstr>View Record HR</vt:lpstr>
      <vt:lpstr>View Results HR</vt:lpstr>
      <vt:lpstr>Design and Implementation Constraints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318</cp:revision>
  <dcterms:created xsi:type="dcterms:W3CDTF">2012-07-28T05:39:45Z</dcterms:created>
  <dcterms:modified xsi:type="dcterms:W3CDTF">2019-04-02T22:21:31Z</dcterms:modified>
</cp:coreProperties>
</file>