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Fredoka One" charset="1" panose="02000000000000000000"/>
      <p:regular r:id="rId10"/>
    </p:embeddedFont>
    <p:embeddedFont>
      <p:font typeface="HK Grotesk Light" charset="1" panose="00000400000000000000"/>
      <p:regular r:id="rId11"/>
    </p:embeddedFont>
    <p:embeddedFont>
      <p:font typeface="HK Grotesk Light Bold" charset="1" panose="00000500000000000000"/>
      <p:regular r:id="rId12"/>
    </p:embeddedFont>
    <p:embeddedFont>
      <p:font typeface="HK Grotesk Light Italics" charset="1" panose="00000400000000000000"/>
      <p:regular r:id="rId13"/>
    </p:embeddedFont>
    <p:embeddedFont>
      <p:font typeface="HK Grotesk Light Bold Italics" charset="1" panose="00000500000000000000"/>
      <p:regular r:id="rId14"/>
    </p:embeddedFont>
    <p:embeddedFont>
      <p:font typeface="HK Grotesk Bold" charset="1" panose="00000800000000000000"/>
      <p:regular r:id="rId15"/>
    </p:embeddedFont>
    <p:embeddedFont>
      <p:font typeface="HK Grotesk Bold Italics" charset="1" panose="00000800000000000000"/>
      <p:regular r:id="rId16"/>
    </p:embeddedFont>
    <p:embeddedFont>
      <p:font typeface="Dancing Script" charset="1" panose="03080600040507000D00"/>
      <p:regular r:id="rId17"/>
    </p:embeddedFont>
    <p:embeddedFont>
      <p:font typeface="Dancing Script Bold" charset="1" panose="03080800040507000D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420" t="54639" r="17766" b="46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1260464" y="2425052"/>
            <a:ext cx="5628640" cy="5815724"/>
            <a:chOff x="0" y="0"/>
            <a:chExt cx="2160783" cy="223260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160783" cy="2232603"/>
            </a:xfrm>
            <a:custGeom>
              <a:avLst/>
              <a:gdLst/>
              <a:ahLst/>
              <a:cxnLst/>
              <a:rect r="r" b="b" t="t" l="l"/>
              <a:pathLst>
                <a:path h="2232603" w="2160783">
                  <a:moveTo>
                    <a:pt x="2036323" y="2232603"/>
                  </a:moveTo>
                  <a:lnTo>
                    <a:pt x="124460" y="2232603"/>
                  </a:lnTo>
                  <a:cubicBezTo>
                    <a:pt x="55880" y="2232603"/>
                    <a:pt x="0" y="2176723"/>
                    <a:pt x="0" y="21081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2108143"/>
                  </a:lnTo>
                  <a:cubicBezTo>
                    <a:pt x="2160783" y="2176723"/>
                    <a:pt x="2104903" y="2232603"/>
                    <a:pt x="2036323" y="2232603"/>
                  </a:cubicBezTo>
                  <a:close/>
                </a:path>
              </a:pathLst>
            </a:custGeom>
            <a:solidFill>
              <a:srgbClr val="484995">
                <a:alpha val="43922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260464" y="2891584"/>
            <a:ext cx="5628640" cy="5815724"/>
            <a:chOff x="0" y="0"/>
            <a:chExt cx="2160783" cy="2232603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160783" cy="2232603"/>
            </a:xfrm>
            <a:custGeom>
              <a:avLst/>
              <a:gdLst/>
              <a:ahLst/>
              <a:cxnLst/>
              <a:rect r="r" b="b" t="t" l="l"/>
              <a:pathLst>
                <a:path h="2232603" w="2160783">
                  <a:moveTo>
                    <a:pt x="2036323" y="2232603"/>
                  </a:moveTo>
                  <a:lnTo>
                    <a:pt x="124460" y="2232603"/>
                  </a:lnTo>
                  <a:cubicBezTo>
                    <a:pt x="55880" y="2232603"/>
                    <a:pt x="0" y="2176723"/>
                    <a:pt x="0" y="21081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2108143"/>
                  </a:lnTo>
                  <a:cubicBezTo>
                    <a:pt x="2160783" y="2176723"/>
                    <a:pt x="2104903" y="2232603"/>
                    <a:pt x="2036323" y="2232603"/>
                  </a:cubicBezTo>
                  <a:close/>
                </a:path>
              </a:pathLst>
            </a:custGeom>
            <a:solidFill>
              <a:srgbClr val="484995">
                <a:alpha val="65882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260464" y="3442576"/>
            <a:ext cx="5628640" cy="5815724"/>
            <a:chOff x="0" y="0"/>
            <a:chExt cx="2160783" cy="2232603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2160783" cy="2232603"/>
            </a:xfrm>
            <a:custGeom>
              <a:avLst/>
              <a:gdLst/>
              <a:ahLst/>
              <a:cxnLst/>
              <a:rect r="r" b="b" t="t" l="l"/>
              <a:pathLst>
                <a:path h="2232603" w="2160783">
                  <a:moveTo>
                    <a:pt x="2036323" y="2232603"/>
                  </a:moveTo>
                  <a:lnTo>
                    <a:pt x="124460" y="2232603"/>
                  </a:lnTo>
                  <a:cubicBezTo>
                    <a:pt x="55880" y="2232603"/>
                    <a:pt x="0" y="2176723"/>
                    <a:pt x="0" y="21081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6323" y="0"/>
                  </a:lnTo>
                  <a:cubicBezTo>
                    <a:pt x="2104903" y="0"/>
                    <a:pt x="2160783" y="55880"/>
                    <a:pt x="2160783" y="124460"/>
                  </a:cubicBezTo>
                  <a:lnTo>
                    <a:pt x="2160783" y="2108143"/>
                  </a:lnTo>
                  <a:cubicBezTo>
                    <a:pt x="2160783" y="2176723"/>
                    <a:pt x="2104903" y="2232603"/>
                    <a:pt x="2036323" y="2232603"/>
                  </a:cubicBezTo>
                  <a:close/>
                </a:path>
              </a:pathLst>
            </a:custGeom>
            <a:solidFill>
              <a:srgbClr val="484995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737448" y="4783666"/>
            <a:ext cx="6397843" cy="1440248"/>
            <a:chOff x="0" y="0"/>
            <a:chExt cx="2933616" cy="6604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2933616" cy="660400"/>
            </a:xfrm>
            <a:custGeom>
              <a:avLst/>
              <a:gdLst/>
              <a:ahLst/>
              <a:cxnLst/>
              <a:rect r="r" b="b" t="t" l="l"/>
              <a:pathLst>
                <a:path h="660400" w="2933616">
                  <a:moveTo>
                    <a:pt x="280915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09156" y="0"/>
                  </a:lnTo>
                  <a:cubicBezTo>
                    <a:pt x="2877736" y="0"/>
                    <a:pt x="2933616" y="55880"/>
                    <a:pt x="2933616" y="124460"/>
                  </a:cubicBezTo>
                  <a:lnTo>
                    <a:pt x="2933616" y="535940"/>
                  </a:lnTo>
                  <a:cubicBezTo>
                    <a:pt x="2933616" y="604520"/>
                    <a:pt x="2877736" y="660400"/>
                    <a:pt x="2809156" y="660400"/>
                  </a:cubicBezTo>
                  <a:close/>
                </a:path>
              </a:pathLst>
            </a:custGeom>
            <a:solidFill>
              <a:srgbClr val="6968D4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76986" y="4045005"/>
            <a:ext cx="458305" cy="122024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0048615" y="4965628"/>
            <a:ext cx="5775509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9"/>
              </a:lnSpc>
            </a:pPr>
            <a:r>
              <a:rPr lang="en-US" sz="7499">
                <a:solidFill>
                  <a:srgbClr val="FFFFFF"/>
                </a:solidFill>
                <a:latin typeface="HK Grotesk Light"/>
              </a:rPr>
              <a:t>#1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01227" y="6917857"/>
            <a:ext cx="4781998" cy="1476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74"/>
              </a:lnSpc>
            </a:pPr>
            <a:r>
              <a:rPr lang="en-US" sz="5499">
                <a:solidFill>
                  <a:srgbClr val="FFFFFF"/>
                </a:solidFill>
                <a:latin typeface="HK Grotesk Bold"/>
              </a:rPr>
              <a:t>Final Project Status Report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8914" y="6335562"/>
            <a:ext cx="7895086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HK Grotesk Light"/>
              </a:rPr>
              <a:t>End-to-end Big Data Project To Build A Movie Recommendation System Using </a:t>
            </a: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HK Grotesk Light"/>
              </a:rPr>
              <a:t>Apache Spark and Python.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48914" y="2226387"/>
            <a:ext cx="7758209" cy="4393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14"/>
              </a:lnSpc>
            </a:pPr>
            <a:r>
              <a:rPr lang="en-US" sz="6834" spc="102">
                <a:solidFill>
                  <a:srgbClr val="FFFFFF"/>
                </a:solidFill>
                <a:latin typeface="Fredoka One"/>
              </a:rPr>
              <a:t>Movie Recommendation System Using Apache Spark and Python</a:t>
            </a:r>
          </a:p>
          <a:p>
            <a:pPr algn="l">
              <a:lnSpc>
                <a:spcPts val="4461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5469639" y="9896475"/>
            <a:ext cx="2593163" cy="18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8"/>
              </a:lnSpc>
            </a:pPr>
            <a:r>
              <a:rPr lang="en-US" sz="1348">
                <a:solidFill>
                  <a:srgbClr val="FFFFFF"/>
                </a:solidFill>
                <a:latin typeface="Dancing Script Italics"/>
              </a:rPr>
              <a:t>BRIGHT KYEREMEH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799" t="30872" r="16555" b="2320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475580" y="1294579"/>
            <a:ext cx="9644360" cy="7661517"/>
            <a:chOff x="0" y="0"/>
            <a:chExt cx="4070628" cy="323372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4070628" cy="3233723"/>
            </a:xfrm>
            <a:custGeom>
              <a:avLst/>
              <a:gdLst/>
              <a:ahLst/>
              <a:cxnLst/>
              <a:rect r="r" b="b" t="t" l="l"/>
              <a:pathLst>
                <a:path h="3233723" w="4070628">
                  <a:moveTo>
                    <a:pt x="3946168" y="3233723"/>
                  </a:moveTo>
                  <a:lnTo>
                    <a:pt x="124460" y="3233723"/>
                  </a:lnTo>
                  <a:cubicBezTo>
                    <a:pt x="55880" y="3233723"/>
                    <a:pt x="0" y="3177843"/>
                    <a:pt x="0" y="31092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946168" y="0"/>
                  </a:lnTo>
                  <a:cubicBezTo>
                    <a:pt x="4014748" y="0"/>
                    <a:pt x="4070628" y="55880"/>
                    <a:pt x="4070628" y="124460"/>
                  </a:cubicBezTo>
                  <a:lnTo>
                    <a:pt x="4070628" y="3109263"/>
                  </a:lnTo>
                  <a:cubicBezTo>
                    <a:pt x="4070628" y="3177843"/>
                    <a:pt x="4014748" y="3233723"/>
                    <a:pt x="3946168" y="3233723"/>
                  </a:cubicBezTo>
                  <a:close/>
                </a:path>
              </a:pathLst>
            </a:custGeom>
            <a:solidFill>
              <a:srgbClr val="2D2E5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72315" y="3313330"/>
            <a:ext cx="7523809" cy="2368821"/>
            <a:chOff x="0" y="0"/>
            <a:chExt cx="3682960" cy="1159555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682960" cy="1159555"/>
            </a:xfrm>
            <a:custGeom>
              <a:avLst/>
              <a:gdLst/>
              <a:ahLst/>
              <a:cxnLst/>
              <a:rect r="r" b="b" t="t" l="l"/>
              <a:pathLst>
                <a:path h="1159555" w="3682960">
                  <a:moveTo>
                    <a:pt x="3558500" y="1159555"/>
                  </a:moveTo>
                  <a:lnTo>
                    <a:pt x="124460" y="1159555"/>
                  </a:lnTo>
                  <a:cubicBezTo>
                    <a:pt x="55880" y="1159555"/>
                    <a:pt x="0" y="1103675"/>
                    <a:pt x="0" y="103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58500" y="0"/>
                  </a:lnTo>
                  <a:cubicBezTo>
                    <a:pt x="3627080" y="0"/>
                    <a:pt x="3682960" y="55880"/>
                    <a:pt x="3682960" y="124460"/>
                  </a:cubicBezTo>
                  <a:lnTo>
                    <a:pt x="3682960" y="1035095"/>
                  </a:lnTo>
                  <a:cubicBezTo>
                    <a:pt x="3682960" y="1103675"/>
                    <a:pt x="3627080" y="1159555"/>
                    <a:pt x="3558500" y="1159555"/>
                  </a:cubicBezTo>
                  <a:close/>
                </a:path>
              </a:pathLst>
            </a:custGeom>
            <a:solidFill>
              <a:srgbClr val="2D2E5F">
                <a:alpha val="86667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72315" y="5953697"/>
            <a:ext cx="7523809" cy="1989624"/>
            <a:chOff x="0" y="0"/>
            <a:chExt cx="3682960" cy="973936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3682960" cy="973936"/>
            </a:xfrm>
            <a:custGeom>
              <a:avLst/>
              <a:gdLst/>
              <a:ahLst/>
              <a:cxnLst/>
              <a:rect r="r" b="b" t="t" l="l"/>
              <a:pathLst>
                <a:path h="973936" w="3682960">
                  <a:moveTo>
                    <a:pt x="3558500" y="973936"/>
                  </a:moveTo>
                  <a:lnTo>
                    <a:pt x="124460" y="973936"/>
                  </a:lnTo>
                  <a:cubicBezTo>
                    <a:pt x="55880" y="973936"/>
                    <a:pt x="0" y="918056"/>
                    <a:pt x="0" y="8494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58500" y="0"/>
                  </a:lnTo>
                  <a:cubicBezTo>
                    <a:pt x="3627080" y="0"/>
                    <a:pt x="3682960" y="55880"/>
                    <a:pt x="3682960" y="124460"/>
                  </a:cubicBezTo>
                  <a:lnTo>
                    <a:pt x="3682960" y="849476"/>
                  </a:lnTo>
                  <a:cubicBezTo>
                    <a:pt x="3682960" y="918056"/>
                    <a:pt x="3627080" y="973936"/>
                    <a:pt x="3558500" y="973936"/>
                  </a:cubicBezTo>
                  <a:close/>
                </a:path>
              </a:pathLst>
            </a:custGeom>
            <a:solidFill>
              <a:srgbClr val="484995">
                <a:alpha val="86667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3637" y="4099061"/>
            <a:ext cx="797357" cy="797357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3637" y="6549831"/>
            <a:ext cx="797357" cy="797357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name="AutoShape 13" id="13"/>
          <p:cNvSpPr/>
          <p:nvPr/>
        </p:nvSpPr>
        <p:spPr>
          <a:xfrm rot="-5400000">
            <a:off x="2832744" y="4460300"/>
            <a:ext cx="1495328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-5400000">
            <a:off x="3415703" y="6937055"/>
            <a:ext cx="1168104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392927" y="2343679"/>
            <a:ext cx="2642138" cy="677443"/>
            <a:chOff x="0" y="0"/>
            <a:chExt cx="4002769" cy="1026309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4002769" cy="1026309"/>
            </a:xfrm>
            <a:custGeom>
              <a:avLst/>
              <a:gdLst/>
              <a:ahLst/>
              <a:cxnLst/>
              <a:rect r="r" b="b" t="t" l="l"/>
              <a:pathLst>
                <a:path h="1026309" w="4002769">
                  <a:moveTo>
                    <a:pt x="3878309" y="1026308"/>
                  </a:moveTo>
                  <a:lnTo>
                    <a:pt x="124460" y="1026308"/>
                  </a:lnTo>
                  <a:cubicBezTo>
                    <a:pt x="55880" y="1026308"/>
                    <a:pt x="0" y="970428"/>
                    <a:pt x="0" y="9018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78309" y="0"/>
                  </a:lnTo>
                  <a:cubicBezTo>
                    <a:pt x="3946889" y="0"/>
                    <a:pt x="4002769" y="55880"/>
                    <a:pt x="4002769" y="124460"/>
                  </a:cubicBezTo>
                  <a:lnTo>
                    <a:pt x="4002769" y="901849"/>
                  </a:lnTo>
                  <a:cubicBezTo>
                    <a:pt x="4002769" y="970429"/>
                    <a:pt x="3946889" y="1026309"/>
                    <a:pt x="3878309" y="1026309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589880" y="1452932"/>
            <a:ext cx="9387120" cy="7381136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092457" y="3909134"/>
            <a:ext cx="2163081" cy="82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73"/>
              </a:lnSpc>
            </a:pPr>
            <a:r>
              <a:rPr lang="en-US" sz="2661">
                <a:solidFill>
                  <a:srgbClr val="FFFFFF"/>
                </a:solidFill>
                <a:latin typeface="HK Grotesk Bold"/>
              </a:rPr>
              <a:t>Data Extraction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2859" y="4313947"/>
            <a:ext cx="618912" cy="401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0"/>
              </a:lnSpc>
            </a:pPr>
            <a:r>
              <a:rPr lang="en-US" sz="2529">
                <a:solidFill>
                  <a:srgbClr val="FFFFFF"/>
                </a:solidFill>
                <a:latin typeface="HK Grotesk Bold"/>
              </a:rPr>
              <a:t>01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2859" y="6764716"/>
            <a:ext cx="618912" cy="401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0"/>
              </a:lnSpc>
            </a:pPr>
            <a:r>
              <a:rPr lang="en-US" sz="2529">
                <a:solidFill>
                  <a:srgbClr val="FFFFFF"/>
                </a:solidFill>
                <a:latin typeface="HK Grotesk Bold"/>
              </a:rPr>
              <a:t>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91396" y="6338716"/>
            <a:ext cx="2333564" cy="794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10"/>
              </a:lnSpc>
            </a:pPr>
            <a:r>
              <a:rPr lang="en-US" sz="2529">
                <a:solidFill>
                  <a:srgbClr val="FFFFFF"/>
                </a:solidFill>
                <a:latin typeface="HK Grotesk Bold"/>
              </a:rPr>
              <a:t>Loading and exploring data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420118" y="3707873"/>
            <a:ext cx="3283954" cy="99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8"/>
              </a:lnSpc>
            </a:pPr>
            <a:r>
              <a:rPr lang="en-US" sz="2154">
                <a:solidFill>
                  <a:srgbClr val="FFFFFF"/>
                </a:solidFill>
                <a:latin typeface="HK Grotesk Light"/>
              </a:rPr>
              <a:t>The data to be used for this project will come from the IMDB database.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420118" y="6060957"/>
            <a:ext cx="3486514" cy="1310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97"/>
              </a:lnSpc>
            </a:pPr>
            <a:r>
              <a:rPr lang="en-US" sz="1719">
                <a:solidFill>
                  <a:srgbClr val="FFFFFF"/>
                </a:solidFill>
                <a:latin typeface="HK Grotesk Light"/>
              </a:rPr>
              <a:t>The dataset is first extracted from the IMDB website via python libraries such as beautiful soup. The dataset is then saved and load from HDFS into spark dataframe.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44002" y="2483193"/>
            <a:ext cx="2339988" cy="456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</a:pPr>
            <a:r>
              <a:rPr lang="en-US" sz="3068">
                <a:solidFill>
                  <a:srgbClr val="FFFFFF"/>
                </a:solidFill>
                <a:latin typeface="HK Grotesk Bold"/>
              </a:rPr>
              <a:t>STEPS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2200821" y="293963"/>
            <a:ext cx="2911790" cy="1158969"/>
            <a:chOff x="0" y="0"/>
            <a:chExt cx="7620000" cy="3032961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7620000" cy="3030421"/>
            </a:xfrm>
            <a:custGeom>
              <a:avLst/>
              <a:gdLst/>
              <a:ahLst/>
              <a:cxnLst/>
              <a:rect r="r" b="b" t="t" l="l"/>
              <a:pathLst>
                <a:path h="3030421" w="7620000">
                  <a:moveTo>
                    <a:pt x="7620000" y="2171901"/>
                  </a:moveTo>
                  <a:lnTo>
                    <a:pt x="7620000" y="222250"/>
                  </a:lnTo>
                  <a:cubicBezTo>
                    <a:pt x="7620000" y="100330"/>
                    <a:pt x="7519670" y="0"/>
                    <a:pt x="7397750" y="0"/>
                  </a:cubicBezTo>
                  <a:lnTo>
                    <a:pt x="222250" y="0"/>
                  </a:lnTo>
                  <a:cubicBezTo>
                    <a:pt x="100330" y="0"/>
                    <a:pt x="0" y="100330"/>
                    <a:pt x="0" y="222250"/>
                  </a:cubicBezTo>
                  <a:lnTo>
                    <a:pt x="0" y="2170631"/>
                  </a:lnTo>
                  <a:cubicBezTo>
                    <a:pt x="0" y="2293821"/>
                    <a:pt x="100330" y="2392881"/>
                    <a:pt x="222250" y="2392881"/>
                  </a:cubicBezTo>
                  <a:lnTo>
                    <a:pt x="3547110" y="2392881"/>
                  </a:lnTo>
                  <a:lnTo>
                    <a:pt x="3808730" y="3030421"/>
                  </a:lnTo>
                  <a:lnTo>
                    <a:pt x="4070350" y="2392881"/>
                  </a:lnTo>
                  <a:lnTo>
                    <a:pt x="7395210" y="2392881"/>
                  </a:lnTo>
                  <a:cubicBezTo>
                    <a:pt x="7519670" y="2394151"/>
                    <a:pt x="7620000" y="2295091"/>
                    <a:pt x="7620000" y="2171901"/>
                  </a:cubicBezTo>
                  <a:lnTo>
                    <a:pt x="7620000" y="2171901"/>
                  </a:ln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2383208" y="351113"/>
            <a:ext cx="2547017" cy="711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1"/>
              </a:lnSpc>
            </a:pPr>
            <a:r>
              <a:rPr lang="en-US" sz="2824" spc="73">
                <a:solidFill>
                  <a:srgbClr val="FFFFFF"/>
                </a:solidFill>
                <a:latin typeface="HK Grotesk Bold"/>
              </a:rPr>
              <a:t>sample dataset output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469639" y="9896475"/>
            <a:ext cx="2593163" cy="18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8"/>
              </a:lnSpc>
            </a:pPr>
            <a:r>
              <a:rPr lang="en-US" sz="1348">
                <a:solidFill>
                  <a:srgbClr val="FFFFFF"/>
                </a:solidFill>
                <a:latin typeface="Dancing Script Italics"/>
              </a:rPr>
              <a:t>BRIGHT KYEREMEH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799" t="30872" r="16555" b="2320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991474" y="1294579"/>
            <a:ext cx="8989451" cy="7661517"/>
            <a:chOff x="0" y="0"/>
            <a:chExt cx="3794209" cy="323372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794209" cy="3233723"/>
            </a:xfrm>
            <a:custGeom>
              <a:avLst/>
              <a:gdLst/>
              <a:ahLst/>
              <a:cxnLst/>
              <a:rect r="r" b="b" t="t" l="l"/>
              <a:pathLst>
                <a:path h="3233723" w="3794209">
                  <a:moveTo>
                    <a:pt x="3669749" y="3233723"/>
                  </a:moveTo>
                  <a:lnTo>
                    <a:pt x="124460" y="3233723"/>
                  </a:lnTo>
                  <a:cubicBezTo>
                    <a:pt x="55880" y="3233723"/>
                    <a:pt x="0" y="3177843"/>
                    <a:pt x="0" y="31092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69749" y="0"/>
                  </a:lnTo>
                  <a:cubicBezTo>
                    <a:pt x="3738329" y="0"/>
                    <a:pt x="3794209" y="55880"/>
                    <a:pt x="3794209" y="124460"/>
                  </a:cubicBezTo>
                  <a:lnTo>
                    <a:pt x="3794209" y="3109263"/>
                  </a:lnTo>
                  <a:cubicBezTo>
                    <a:pt x="3794209" y="3177843"/>
                    <a:pt x="3738329" y="3233723"/>
                    <a:pt x="3669749" y="3233723"/>
                  </a:cubicBezTo>
                  <a:close/>
                </a:path>
              </a:pathLst>
            </a:custGeom>
            <a:solidFill>
              <a:srgbClr val="6969D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72315" y="3313330"/>
            <a:ext cx="7523809" cy="3233794"/>
            <a:chOff x="0" y="0"/>
            <a:chExt cx="3682960" cy="158296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682960" cy="1582966"/>
            </a:xfrm>
            <a:custGeom>
              <a:avLst/>
              <a:gdLst/>
              <a:ahLst/>
              <a:cxnLst/>
              <a:rect r="r" b="b" t="t" l="l"/>
              <a:pathLst>
                <a:path h="1582966" w="3682960">
                  <a:moveTo>
                    <a:pt x="3558500" y="1582966"/>
                  </a:moveTo>
                  <a:lnTo>
                    <a:pt x="124460" y="1582966"/>
                  </a:lnTo>
                  <a:cubicBezTo>
                    <a:pt x="55880" y="1582966"/>
                    <a:pt x="0" y="1527086"/>
                    <a:pt x="0" y="145850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58500" y="0"/>
                  </a:lnTo>
                  <a:cubicBezTo>
                    <a:pt x="3627080" y="0"/>
                    <a:pt x="3682960" y="55880"/>
                    <a:pt x="3682960" y="124460"/>
                  </a:cubicBezTo>
                  <a:lnTo>
                    <a:pt x="3682960" y="1458506"/>
                  </a:lnTo>
                  <a:cubicBezTo>
                    <a:pt x="3682960" y="1527086"/>
                    <a:pt x="3627080" y="1582966"/>
                    <a:pt x="3558500" y="1582966"/>
                  </a:cubicBezTo>
                  <a:close/>
                </a:path>
              </a:pathLst>
            </a:custGeom>
            <a:solidFill>
              <a:srgbClr val="2D2E5F">
                <a:alpha val="86667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324" y="4531548"/>
            <a:ext cx="797357" cy="797357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name="AutoShape 9" id="9"/>
          <p:cNvSpPr/>
          <p:nvPr/>
        </p:nvSpPr>
        <p:spPr>
          <a:xfrm rot="-5380049">
            <a:off x="2241898" y="5043400"/>
            <a:ext cx="2661572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392927" y="2343679"/>
            <a:ext cx="2642138" cy="677443"/>
            <a:chOff x="0" y="0"/>
            <a:chExt cx="4002769" cy="1026309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4002769" cy="1026309"/>
            </a:xfrm>
            <a:custGeom>
              <a:avLst/>
              <a:gdLst/>
              <a:ahLst/>
              <a:cxnLst/>
              <a:rect r="r" b="b" t="t" l="l"/>
              <a:pathLst>
                <a:path h="1026309" w="4002769">
                  <a:moveTo>
                    <a:pt x="3878309" y="1026308"/>
                  </a:moveTo>
                  <a:lnTo>
                    <a:pt x="124460" y="1026308"/>
                  </a:lnTo>
                  <a:cubicBezTo>
                    <a:pt x="55880" y="1026308"/>
                    <a:pt x="0" y="970428"/>
                    <a:pt x="0" y="9018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78309" y="0"/>
                  </a:lnTo>
                  <a:cubicBezTo>
                    <a:pt x="3946889" y="0"/>
                    <a:pt x="4002769" y="55880"/>
                    <a:pt x="4002769" y="124460"/>
                  </a:cubicBezTo>
                  <a:lnTo>
                    <a:pt x="4002769" y="901849"/>
                  </a:lnTo>
                  <a:cubicBezTo>
                    <a:pt x="4002769" y="970429"/>
                    <a:pt x="3946889" y="1026309"/>
                    <a:pt x="3878309" y="1026309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200821" y="293963"/>
            <a:ext cx="2911790" cy="1158969"/>
            <a:chOff x="0" y="0"/>
            <a:chExt cx="7620000" cy="3032961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7620000" cy="3030421"/>
            </a:xfrm>
            <a:custGeom>
              <a:avLst/>
              <a:gdLst/>
              <a:ahLst/>
              <a:cxnLst/>
              <a:rect r="r" b="b" t="t" l="l"/>
              <a:pathLst>
                <a:path h="3030421" w="7620000">
                  <a:moveTo>
                    <a:pt x="7620000" y="2171901"/>
                  </a:moveTo>
                  <a:lnTo>
                    <a:pt x="7620000" y="222250"/>
                  </a:lnTo>
                  <a:cubicBezTo>
                    <a:pt x="7620000" y="100330"/>
                    <a:pt x="7519670" y="0"/>
                    <a:pt x="7397750" y="0"/>
                  </a:cubicBezTo>
                  <a:lnTo>
                    <a:pt x="222250" y="0"/>
                  </a:lnTo>
                  <a:cubicBezTo>
                    <a:pt x="100330" y="0"/>
                    <a:pt x="0" y="100330"/>
                    <a:pt x="0" y="222250"/>
                  </a:cubicBezTo>
                  <a:lnTo>
                    <a:pt x="0" y="2170631"/>
                  </a:lnTo>
                  <a:cubicBezTo>
                    <a:pt x="0" y="2293821"/>
                    <a:pt x="100330" y="2392881"/>
                    <a:pt x="222250" y="2392881"/>
                  </a:cubicBezTo>
                  <a:lnTo>
                    <a:pt x="3547110" y="2392881"/>
                  </a:lnTo>
                  <a:lnTo>
                    <a:pt x="3808730" y="3030421"/>
                  </a:lnTo>
                  <a:lnTo>
                    <a:pt x="4070350" y="2392881"/>
                  </a:lnTo>
                  <a:lnTo>
                    <a:pt x="7395210" y="2392881"/>
                  </a:lnTo>
                  <a:cubicBezTo>
                    <a:pt x="7519670" y="2394151"/>
                    <a:pt x="7620000" y="2295091"/>
                    <a:pt x="7620000" y="2171901"/>
                  </a:cubicBezTo>
                  <a:lnTo>
                    <a:pt x="7620000" y="2171901"/>
                  </a:lnTo>
                  <a:close/>
                </a:path>
              </a:pathLst>
            </a:custGeom>
            <a:solidFill>
              <a:srgbClr val="9695FF"/>
            </a:solid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144000" y="1416857"/>
            <a:ext cx="8692935" cy="7412937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028700" y="4506363"/>
            <a:ext cx="2163081" cy="82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73"/>
              </a:lnSpc>
            </a:pPr>
            <a:r>
              <a:rPr lang="en-US" sz="2661">
                <a:solidFill>
                  <a:srgbClr val="FFFFFF"/>
                </a:solidFill>
                <a:latin typeface="HK Grotesk Bold"/>
              </a:rPr>
              <a:t>Data Preparation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4546" y="4746433"/>
            <a:ext cx="618912" cy="401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0"/>
              </a:lnSpc>
            </a:pPr>
            <a:r>
              <a:rPr lang="en-US" sz="2529">
                <a:solidFill>
                  <a:srgbClr val="FFFFFF"/>
                </a:solidFill>
                <a:latin typeface="HK Grotesk Bold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420118" y="3707873"/>
            <a:ext cx="3283954" cy="2671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28"/>
              </a:lnSpc>
            </a:pPr>
            <a:r>
              <a:rPr lang="en-US" sz="2154">
                <a:solidFill>
                  <a:srgbClr val="FFFFFF"/>
                </a:solidFill>
                <a:latin typeface="HK Grotesk Light"/>
              </a:rPr>
              <a:t>The dataset is then check for:</a:t>
            </a:r>
          </a:p>
          <a:p>
            <a:pPr marL="465149" indent="-232574" lvl="1">
              <a:lnSpc>
                <a:spcPts val="2628"/>
              </a:lnSpc>
              <a:buFont typeface="Arial"/>
              <a:buChar char="•"/>
            </a:pPr>
            <a:r>
              <a:rPr lang="en-US" sz="2154">
                <a:solidFill>
                  <a:srgbClr val="FFFFFF"/>
                </a:solidFill>
                <a:latin typeface="HK Grotesk Light"/>
              </a:rPr>
              <a:t>missing values</a:t>
            </a:r>
          </a:p>
          <a:p>
            <a:pPr marL="465149" indent="-232574" lvl="1">
              <a:lnSpc>
                <a:spcPts val="2628"/>
              </a:lnSpc>
              <a:buFont typeface="Arial"/>
              <a:buChar char="•"/>
            </a:pPr>
            <a:r>
              <a:rPr lang="en-US" sz="2154">
                <a:solidFill>
                  <a:srgbClr val="FFFFFF"/>
                </a:solidFill>
                <a:latin typeface="HK Grotesk Light"/>
              </a:rPr>
              <a:t>dropping duplicate values</a:t>
            </a:r>
          </a:p>
          <a:p>
            <a:pPr marL="465149" indent="-232574" lvl="1">
              <a:lnSpc>
                <a:spcPts val="2628"/>
              </a:lnSpc>
              <a:buFont typeface="Arial"/>
              <a:buChar char="•"/>
            </a:pPr>
            <a:r>
              <a:rPr lang="en-US" sz="2154">
                <a:solidFill>
                  <a:srgbClr val="FFFFFF"/>
                </a:solidFill>
                <a:latin typeface="HK Grotesk Light"/>
              </a:rPr>
              <a:t>feature engineered the year and rating</a:t>
            </a:r>
          </a:p>
          <a:p>
            <a:pPr marL="465149" indent="-232574" lvl="1">
              <a:lnSpc>
                <a:spcPts val="2628"/>
              </a:lnSpc>
              <a:buFont typeface="Arial"/>
              <a:buChar char="•"/>
            </a:pPr>
            <a:r>
              <a:rPr lang="en-US" sz="2154">
                <a:solidFill>
                  <a:srgbClr val="FFFFFF"/>
                </a:solidFill>
                <a:latin typeface="HK Grotesk Light"/>
              </a:rPr>
              <a:t>saved the processed file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4002" y="2483193"/>
            <a:ext cx="2339988" cy="456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</a:pPr>
            <a:r>
              <a:rPr lang="en-US" sz="3068">
                <a:solidFill>
                  <a:srgbClr val="FFFFFF"/>
                </a:solidFill>
                <a:latin typeface="HK Grotesk Bold"/>
              </a:rPr>
              <a:t>STEPS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83208" y="351113"/>
            <a:ext cx="2547017" cy="711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1"/>
              </a:lnSpc>
            </a:pPr>
            <a:r>
              <a:rPr lang="en-US" sz="2824" spc="73">
                <a:solidFill>
                  <a:srgbClr val="FFFFFF"/>
                </a:solidFill>
                <a:latin typeface="HK Grotesk Bold"/>
              </a:rPr>
              <a:t>sample dataset output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469639" y="9896475"/>
            <a:ext cx="2593163" cy="18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8"/>
              </a:lnSpc>
            </a:pPr>
            <a:r>
              <a:rPr lang="en-US" sz="1348">
                <a:solidFill>
                  <a:srgbClr val="FFFFFF"/>
                </a:solidFill>
                <a:latin typeface="Dancing Script Italics"/>
              </a:rPr>
              <a:t>BRIGHT KYEREMEH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799" t="30872" r="16555" b="2320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8619999" y="1294579"/>
            <a:ext cx="9360926" cy="7661517"/>
            <a:chOff x="0" y="0"/>
            <a:chExt cx="3950999" cy="323372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950999" cy="3233723"/>
            </a:xfrm>
            <a:custGeom>
              <a:avLst/>
              <a:gdLst/>
              <a:ahLst/>
              <a:cxnLst/>
              <a:rect r="r" b="b" t="t" l="l"/>
              <a:pathLst>
                <a:path h="3233723" w="3950999">
                  <a:moveTo>
                    <a:pt x="3826539" y="3233723"/>
                  </a:moveTo>
                  <a:lnTo>
                    <a:pt x="124460" y="3233723"/>
                  </a:lnTo>
                  <a:cubicBezTo>
                    <a:pt x="55880" y="3233723"/>
                    <a:pt x="0" y="3177843"/>
                    <a:pt x="0" y="310926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26539" y="0"/>
                  </a:lnTo>
                  <a:cubicBezTo>
                    <a:pt x="3895119" y="0"/>
                    <a:pt x="3950999" y="55880"/>
                    <a:pt x="3950999" y="124460"/>
                  </a:cubicBezTo>
                  <a:lnTo>
                    <a:pt x="3950999" y="3109263"/>
                  </a:lnTo>
                  <a:cubicBezTo>
                    <a:pt x="3950999" y="3177843"/>
                    <a:pt x="3895119" y="3233723"/>
                    <a:pt x="3826539" y="3233723"/>
                  </a:cubicBezTo>
                  <a:close/>
                </a:path>
              </a:pathLst>
            </a:custGeom>
            <a:solidFill>
              <a:srgbClr val="6969D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572315" y="3313330"/>
            <a:ext cx="7523809" cy="3233794"/>
            <a:chOff x="0" y="0"/>
            <a:chExt cx="3682960" cy="1582966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682960" cy="1582966"/>
            </a:xfrm>
            <a:custGeom>
              <a:avLst/>
              <a:gdLst/>
              <a:ahLst/>
              <a:cxnLst/>
              <a:rect r="r" b="b" t="t" l="l"/>
              <a:pathLst>
                <a:path h="1582966" w="3682960">
                  <a:moveTo>
                    <a:pt x="3558500" y="1582966"/>
                  </a:moveTo>
                  <a:lnTo>
                    <a:pt x="124460" y="1582966"/>
                  </a:lnTo>
                  <a:cubicBezTo>
                    <a:pt x="55880" y="1582966"/>
                    <a:pt x="0" y="1527086"/>
                    <a:pt x="0" y="145850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58500" y="0"/>
                  </a:lnTo>
                  <a:cubicBezTo>
                    <a:pt x="3627080" y="0"/>
                    <a:pt x="3682960" y="55880"/>
                    <a:pt x="3682960" y="124460"/>
                  </a:cubicBezTo>
                  <a:lnTo>
                    <a:pt x="3682960" y="1458506"/>
                  </a:lnTo>
                  <a:cubicBezTo>
                    <a:pt x="3682960" y="1527086"/>
                    <a:pt x="3627080" y="1582966"/>
                    <a:pt x="3558500" y="1582966"/>
                  </a:cubicBezTo>
                  <a:close/>
                </a:path>
              </a:pathLst>
            </a:custGeom>
            <a:solidFill>
              <a:srgbClr val="2D2E5F">
                <a:alpha val="86667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324" y="4531548"/>
            <a:ext cx="797357" cy="797357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name="AutoShape 9" id="9"/>
          <p:cNvSpPr/>
          <p:nvPr/>
        </p:nvSpPr>
        <p:spPr>
          <a:xfrm rot="-5380049">
            <a:off x="1949503" y="4917196"/>
            <a:ext cx="2661572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392927" y="2343679"/>
            <a:ext cx="2642138" cy="677443"/>
            <a:chOff x="0" y="0"/>
            <a:chExt cx="4002769" cy="1026309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4002769" cy="1026309"/>
            </a:xfrm>
            <a:custGeom>
              <a:avLst/>
              <a:gdLst/>
              <a:ahLst/>
              <a:cxnLst/>
              <a:rect r="r" b="b" t="t" l="l"/>
              <a:pathLst>
                <a:path h="1026309" w="4002769">
                  <a:moveTo>
                    <a:pt x="3878309" y="1026308"/>
                  </a:moveTo>
                  <a:lnTo>
                    <a:pt x="124460" y="1026308"/>
                  </a:lnTo>
                  <a:cubicBezTo>
                    <a:pt x="55880" y="1026308"/>
                    <a:pt x="0" y="970428"/>
                    <a:pt x="0" y="9018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78309" y="0"/>
                  </a:lnTo>
                  <a:cubicBezTo>
                    <a:pt x="3946889" y="0"/>
                    <a:pt x="4002769" y="55880"/>
                    <a:pt x="4002769" y="124460"/>
                  </a:cubicBezTo>
                  <a:lnTo>
                    <a:pt x="4002769" y="901849"/>
                  </a:lnTo>
                  <a:cubicBezTo>
                    <a:pt x="4002769" y="970429"/>
                    <a:pt x="3946889" y="1026309"/>
                    <a:pt x="3878309" y="1026309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200821" y="293963"/>
            <a:ext cx="2911790" cy="1158969"/>
            <a:chOff x="0" y="0"/>
            <a:chExt cx="7620000" cy="3032961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7620000" cy="3030421"/>
            </a:xfrm>
            <a:custGeom>
              <a:avLst/>
              <a:gdLst/>
              <a:ahLst/>
              <a:cxnLst/>
              <a:rect r="r" b="b" t="t" l="l"/>
              <a:pathLst>
                <a:path h="3030421" w="7620000">
                  <a:moveTo>
                    <a:pt x="7620000" y="2171901"/>
                  </a:moveTo>
                  <a:lnTo>
                    <a:pt x="7620000" y="222250"/>
                  </a:lnTo>
                  <a:cubicBezTo>
                    <a:pt x="7620000" y="100330"/>
                    <a:pt x="7519670" y="0"/>
                    <a:pt x="7397750" y="0"/>
                  </a:cubicBezTo>
                  <a:lnTo>
                    <a:pt x="222250" y="0"/>
                  </a:lnTo>
                  <a:cubicBezTo>
                    <a:pt x="100330" y="0"/>
                    <a:pt x="0" y="100330"/>
                    <a:pt x="0" y="222250"/>
                  </a:cubicBezTo>
                  <a:lnTo>
                    <a:pt x="0" y="2170631"/>
                  </a:lnTo>
                  <a:cubicBezTo>
                    <a:pt x="0" y="2293821"/>
                    <a:pt x="100330" y="2392881"/>
                    <a:pt x="222250" y="2392881"/>
                  </a:cubicBezTo>
                  <a:lnTo>
                    <a:pt x="3547110" y="2392881"/>
                  </a:lnTo>
                  <a:lnTo>
                    <a:pt x="3808730" y="3030421"/>
                  </a:lnTo>
                  <a:lnTo>
                    <a:pt x="4070350" y="2392881"/>
                  </a:lnTo>
                  <a:lnTo>
                    <a:pt x="7395210" y="2392881"/>
                  </a:lnTo>
                  <a:cubicBezTo>
                    <a:pt x="7519670" y="2394151"/>
                    <a:pt x="7620000" y="2295091"/>
                    <a:pt x="7620000" y="2171901"/>
                  </a:cubicBezTo>
                  <a:lnTo>
                    <a:pt x="7620000" y="2171901"/>
                  </a:lnTo>
                  <a:close/>
                </a:path>
              </a:pathLst>
            </a:custGeom>
            <a:solidFill>
              <a:srgbClr val="9695FF"/>
            </a:solid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772399" y="1449466"/>
            <a:ext cx="9136505" cy="7351742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720843" y="4090461"/>
            <a:ext cx="2163081" cy="1238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73"/>
              </a:lnSpc>
            </a:pPr>
            <a:r>
              <a:rPr lang="en-US" sz="2661">
                <a:solidFill>
                  <a:srgbClr val="FFFFFF"/>
                </a:solidFill>
                <a:latin typeface="HK Grotesk Bold"/>
              </a:rPr>
              <a:t>Further feature engineering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4546" y="4746433"/>
            <a:ext cx="618912" cy="401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0"/>
              </a:lnSpc>
            </a:pPr>
            <a:r>
              <a:rPr lang="en-US" sz="2529">
                <a:solidFill>
                  <a:srgbClr val="FFFFFF"/>
                </a:solidFill>
                <a:latin typeface="HK Grotesk Bold"/>
              </a:rPr>
              <a:t>04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58173" y="3532345"/>
            <a:ext cx="4187578" cy="272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79"/>
              </a:lnSpc>
            </a:pPr>
            <a:r>
              <a:rPr lang="en-US" sz="1950">
                <a:solidFill>
                  <a:srgbClr val="FFFFFF"/>
                </a:solidFill>
                <a:latin typeface="HK Grotesk Light"/>
              </a:rPr>
              <a:t>Here we create a column called "feature" which contains index values for the movie titles, year and crew. We will based on this feature to build a recommendation model using Alternating Least Squares (ALS) in pyspark or any other ML algorithm that will work best during the model building stage.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4002" y="2483193"/>
            <a:ext cx="2339988" cy="456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</a:pPr>
            <a:r>
              <a:rPr lang="en-US" sz="3068">
                <a:solidFill>
                  <a:srgbClr val="FFFFFF"/>
                </a:solidFill>
                <a:latin typeface="HK Grotesk Bold"/>
              </a:rPr>
              <a:t>STEPS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83208" y="351113"/>
            <a:ext cx="2547017" cy="711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1"/>
              </a:lnSpc>
            </a:pPr>
            <a:r>
              <a:rPr lang="en-US" sz="2824" spc="73">
                <a:solidFill>
                  <a:srgbClr val="FFFFFF"/>
                </a:solidFill>
                <a:latin typeface="HK Grotesk Bold"/>
              </a:rPr>
              <a:t>sample dataset output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469639" y="9896475"/>
            <a:ext cx="2593163" cy="18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8"/>
              </a:lnSpc>
            </a:pPr>
            <a:r>
              <a:rPr lang="en-US" sz="1348">
                <a:solidFill>
                  <a:srgbClr val="FFFFFF"/>
                </a:solidFill>
                <a:latin typeface="Dancing Script Italics"/>
              </a:rPr>
              <a:t>BRIGHT KYEREMEH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799" t="30872" r="16555" b="2320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9001842" y="1991872"/>
            <a:ext cx="8032068" cy="2528843"/>
            <a:chOff x="0" y="0"/>
            <a:chExt cx="3682960" cy="1159555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682960" cy="1159555"/>
            </a:xfrm>
            <a:custGeom>
              <a:avLst/>
              <a:gdLst/>
              <a:ahLst/>
              <a:cxnLst/>
              <a:rect r="r" b="b" t="t" l="l"/>
              <a:pathLst>
                <a:path h="1159555" w="3682960">
                  <a:moveTo>
                    <a:pt x="3558500" y="1159555"/>
                  </a:moveTo>
                  <a:lnTo>
                    <a:pt x="124460" y="1159555"/>
                  </a:lnTo>
                  <a:cubicBezTo>
                    <a:pt x="55880" y="1159555"/>
                    <a:pt x="0" y="1103675"/>
                    <a:pt x="0" y="10350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58500" y="0"/>
                  </a:lnTo>
                  <a:cubicBezTo>
                    <a:pt x="3627080" y="0"/>
                    <a:pt x="3682960" y="55880"/>
                    <a:pt x="3682960" y="124460"/>
                  </a:cubicBezTo>
                  <a:lnTo>
                    <a:pt x="3682960" y="1035095"/>
                  </a:lnTo>
                  <a:cubicBezTo>
                    <a:pt x="3682960" y="1103675"/>
                    <a:pt x="3627080" y="1159555"/>
                    <a:pt x="3558500" y="1159555"/>
                  </a:cubicBezTo>
                  <a:close/>
                </a:path>
              </a:pathLst>
            </a:custGeom>
            <a:solidFill>
              <a:srgbClr val="2D2E5F">
                <a:alpha val="86667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01842" y="4810605"/>
            <a:ext cx="8032068" cy="2735403"/>
            <a:chOff x="0" y="0"/>
            <a:chExt cx="3682960" cy="125427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682960" cy="1254270"/>
            </a:xfrm>
            <a:custGeom>
              <a:avLst/>
              <a:gdLst/>
              <a:ahLst/>
              <a:cxnLst/>
              <a:rect r="r" b="b" t="t" l="l"/>
              <a:pathLst>
                <a:path h="1254270" w="3682960">
                  <a:moveTo>
                    <a:pt x="3558500" y="1254270"/>
                  </a:moveTo>
                  <a:lnTo>
                    <a:pt x="124460" y="1254270"/>
                  </a:lnTo>
                  <a:cubicBezTo>
                    <a:pt x="55880" y="1254270"/>
                    <a:pt x="0" y="1198390"/>
                    <a:pt x="0" y="11298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58500" y="0"/>
                  </a:lnTo>
                  <a:cubicBezTo>
                    <a:pt x="3627080" y="0"/>
                    <a:pt x="3682960" y="55880"/>
                    <a:pt x="3682960" y="124460"/>
                  </a:cubicBezTo>
                  <a:lnTo>
                    <a:pt x="3682960" y="1129810"/>
                  </a:lnTo>
                  <a:cubicBezTo>
                    <a:pt x="3682960" y="1198390"/>
                    <a:pt x="3627080" y="1254270"/>
                    <a:pt x="3558500" y="1254270"/>
                  </a:cubicBezTo>
                  <a:close/>
                </a:path>
              </a:pathLst>
            </a:custGeom>
            <a:solidFill>
              <a:srgbClr val="484995">
                <a:alpha val="86667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144000" y="900038"/>
            <a:ext cx="2066534" cy="529858"/>
            <a:chOff x="0" y="0"/>
            <a:chExt cx="4002769" cy="1026309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4002769" cy="1026309"/>
            </a:xfrm>
            <a:custGeom>
              <a:avLst/>
              <a:gdLst/>
              <a:ahLst/>
              <a:cxnLst/>
              <a:rect r="r" b="b" t="t" l="l"/>
              <a:pathLst>
                <a:path h="1026309" w="4002769">
                  <a:moveTo>
                    <a:pt x="3878309" y="1026308"/>
                  </a:moveTo>
                  <a:lnTo>
                    <a:pt x="124460" y="1026308"/>
                  </a:lnTo>
                  <a:cubicBezTo>
                    <a:pt x="55880" y="1026308"/>
                    <a:pt x="0" y="970428"/>
                    <a:pt x="0" y="9018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78309" y="0"/>
                  </a:lnTo>
                  <a:cubicBezTo>
                    <a:pt x="3946889" y="0"/>
                    <a:pt x="4002769" y="55880"/>
                    <a:pt x="4002769" y="124460"/>
                  </a:cubicBezTo>
                  <a:lnTo>
                    <a:pt x="4002769" y="901849"/>
                  </a:lnTo>
                  <a:cubicBezTo>
                    <a:pt x="4002769" y="970429"/>
                    <a:pt x="3946889" y="1026309"/>
                    <a:pt x="3878309" y="1026309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576231" y="2830682"/>
            <a:ext cx="851221" cy="851221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576231" y="5588063"/>
            <a:ext cx="851221" cy="851221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695FF"/>
            </a:solidFill>
          </p:spPr>
        </p:sp>
      </p:grpSp>
      <p:sp>
        <p:nvSpPr>
          <p:cNvPr name="AutoShape 13" id="13"/>
          <p:cNvSpPr/>
          <p:nvPr/>
        </p:nvSpPr>
        <p:spPr>
          <a:xfrm rot="-5400000">
            <a:off x="11862645" y="3286416"/>
            <a:ext cx="1596342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-5400000">
            <a:off x="11769454" y="6128570"/>
            <a:ext cx="1782725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272136" y="4199055"/>
            <a:ext cx="6538912" cy="282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139"/>
              </a:lnSpc>
            </a:pPr>
            <a:r>
              <a:rPr lang="en-US" sz="9686">
                <a:solidFill>
                  <a:srgbClr val="FFFFFF"/>
                </a:solidFill>
                <a:latin typeface="HK Grotesk Bold"/>
              </a:rPr>
              <a:t>NEXT STEPS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62162" y="1011234"/>
            <a:ext cx="1830209" cy="355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4"/>
              </a:lnSpc>
            </a:pPr>
            <a:r>
              <a:rPr lang="en-US" sz="2400">
                <a:solidFill>
                  <a:srgbClr val="FFFFFF"/>
                </a:solidFill>
                <a:latin typeface="HK Grotesk Bold"/>
              </a:rPr>
              <a:t>Task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27453" y="2857543"/>
            <a:ext cx="2957934" cy="436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4"/>
              </a:lnSpc>
            </a:pPr>
            <a:r>
              <a:rPr lang="en-US" sz="2841">
                <a:solidFill>
                  <a:srgbClr val="FFFFFF"/>
                </a:solidFill>
                <a:latin typeface="HK Grotesk Bold"/>
              </a:rPr>
              <a:t>Get  Reviews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71481" y="3070896"/>
            <a:ext cx="660721" cy="41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1"/>
              </a:lnSpc>
            </a:pPr>
            <a:r>
              <a:rPr lang="en-US" sz="2700">
                <a:solidFill>
                  <a:srgbClr val="FFFFFF"/>
                </a:solidFill>
                <a:latin typeface="HK Grotesk Bold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671481" y="5828276"/>
            <a:ext cx="660721" cy="418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1"/>
              </a:lnSpc>
            </a:pPr>
            <a:r>
              <a:rPr lang="en-US" sz="2700">
                <a:solidFill>
                  <a:srgbClr val="FFFFFF"/>
                </a:solidFill>
                <a:latin typeface="HK Grotesk Bold"/>
              </a:rPr>
              <a:t>02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568879" y="5760035"/>
            <a:ext cx="2491204" cy="41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21"/>
              </a:lnSpc>
            </a:pPr>
            <a:r>
              <a:rPr lang="en-US" sz="2700">
                <a:solidFill>
                  <a:srgbClr val="FFFFFF"/>
                </a:solidFill>
                <a:latin typeface="HK Grotesk Bold"/>
              </a:rPr>
              <a:t>Get more data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00309" y="2443646"/>
            <a:ext cx="3924333" cy="1604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137"/>
              </a:lnSpc>
            </a:pPr>
            <a:r>
              <a:rPr lang="en-US" sz="1751">
                <a:solidFill>
                  <a:srgbClr val="FFFFFF"/>
                </a:solidFill>
                <a:latin typeface="HK Grotesk Light"/>
              </a:rPr>
              <a:t>In my project I want to also build an sentiment analysis and display on the UI for users to know the review of the movie as well. For this task, I will also need the movie reviews. This will be part of my next steps.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109577" y="4914046"/>
            <a:ext cx="3715065" cy="251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06"/>
              </a:lnSpc>
            </a:pPr>
            <a:r>
              <a:rPr lang="en-US" sz="2054">
                <a:solidFill>
                  <a:srgbClr val="FFFFFF"/>
                </a:solidFill>
                <a:latin typeface="HK Grotesk Light"/>
              </a:rPr>
              <a:t>I will also want to get even more current data for my project as well. some other sources I plan to get data include : </a:t>
            </a:r>
            <a:r>
              <a:rPr lang="en-US" sz="2054">
                <a:solidFill>
                  <a:srgbClr val="FFFFFF"/>
                </a:solidFill>
                <a:latin typeface="HK Grotesk Light Italics"/>
              </a:rPr>
              <a:t>https://en.wikipedia.org/wiki/List_of_American_films_of_2020</a:t>
            </a:r>
          </a:p>
          <a:p>
            <a:pPr>
              <a:lnSpc>
                <a:spcPts val="2506"/>
              </a:lnSpc>
            </a:pPr>
            <a:r>
              <a:rPr lang="en-US" sz="2054">
                <a:solidFill>
                  <a:srgbClr val="FFFFFF"/>
                </a:solidFill>
                <a:latin typeface="HK Grotesk Light"/>
              </a:rPr>
              <a:t>Which will help me get more current data.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469639" y="9896475"/>
            <a:ext cx="2593163" cy="18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8"/>
              </a:lnSpc>
            </a:pPr>
            <a:r>
              <a:rPr lang="en-US" sz="1348">
                <a:solidFill>
                  <a:srgbClr val="FFFFFF"/>
                </a:solidFill>
                <a:latin typeface="Dancing Script Italics"/>
              </a:rPr>
              <a:t>BRIGHT KYEREMEH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799" t="30872" r="16555" b="2320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7133884" y="1958421"/>
            <a:ext cx="10125416" cy="7259284"/>
            <a:chOff x="0" y="0"/>
            <a:chExt cx="3682960" cy="264045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3682960" cy="2640450"/>
            </a:xfrm>
            <a:custGeom>
              <a:avLst/>
              <a:gdLst/>
              <a:ahLst/>
              <a:cxnLst/>
              <a:rect r="r" b="b" t="t" l="l"/>
              <a:pathLst>
                <a:path h="2640450" w="3682960">
                  <a:moveTo>
                    <a:pt x="3558500" y="2640450"/>
                  </a:moveTo>
                  <a:lnTo>
                    <a:pt x="124460" y="2640450"/>
                  </a:lnTo>
                  <a:cubicBezTo>
                    <a:pt x="55880" y="2640450"/>
                    <a:pt x="0" y="2584570"/>
                    <a:pt x="0" y="251599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58500" y="0"/>
                  </a:lnTo>
                  <a:cubicBezTo>
                    <a:pt x="3627080" y="0"/>
                    <a:pt x="3682960" y="55880"/>
                    <a:pt x="3682960" y="124460"/>
                  </a:cubicBezTo>
                  <a:lnTo>
                    <a:pt x="3682960" y="2515990"/>
                  </a:lnTo>
                  <a:cubicBezTo>
                    <a:pt x="3682960" y="2584570"/>
                    <a:pt x="3627080" y="2640450"/>
                    <a:pt x="3558500" y="2640450"/>
                  </a:cubicBezTo>
                  <a:close/>
                </a:path>
              </a:pathLst>
            </a:custGeom>
            <a:solidFill>
              <a:srgbClr val="2D2E5F">
                <a:alpha val="86667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594972" y="3946532"/>
            <a:ext cx="6538912" cy="282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139"/>
              </a:lnSpc>
            </a:pPr>
            <a:r>
              <a:rPr lang="en-US" sz="9686">
                <a:solidFill>
                  <a:srgbClr val="FFFFFF"/>
                </a:solidFill>
                <a:latin typeface="HK Grotesk Bold"/>
              </a:rPr>
              <a:t>Weekly Schedule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06672" y="2236635"/>
            <a:ext cx="8379839" cy="6677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78"/>
              </a:lnSpc>
            </a:pPr>
          </a:p>
          <a:p>
            <a:pPr marL="721774" indent="-360887" lvl="1">
              <a:lnSpc>
                <a:spcPts val="4078"/>
              </a:lnSpc>
              <a:buFont typeface="Arial"/>
              <a:buChar char="•"/>
            </a:pPr>
            <a:r>
              <a:rPr lang="en-US" sz="3343">
                <a:solidFill>
                  <a:srgbClr val="FFFFFF"/>
                </a:solidFill>
                <a:latin typeface="HK Grotesk Light Bold"/>
              </a:rPr>
              <a:t>Week 1:</a:t>
            </a:r>
            <a:r>
              <a:rPr lang="en-US" sz="3343">
                <a:solidFill>
                  <a:srgbClr val="FFFFFF"/>
                </a:solidFill>
                <a:latin typeface="HK Grotesk Light"/>
              </a:rPr>
              <a:t> Data collectio</a:t>
            </a:r>
            <a:r>
              <a:rPr lang="en-US" sz="3343">
                <a:solidFill>
                  <a:srgbClr val="FFFFFF"/>
                </a:solidFill>
                <a:latin typeface="HK Grotesk Light"/>
              </a:rPr>
              <a:t>n</a:t>
            </a:r>
          </a:p>
          <a:p>
            <a:pPr marL="721774" indent="-360887" lvl="1">
              <a:lnSpc>
                <a:spcPts val="4078"/>
              </a:lnSpc>
              <a:buFont typeface="Arial"/>
              <a:buChar char="•"/>
            </a:pPr>
            <a:r>
              <a:rPr lang="en-US" sz="3343">
                <a:solidFill>
                  <a:srgbClr val="FFFFFF"/>
                </a:solidFill>
                <a:latin typeface="HK Grotesk Light"/>
              </a:rPr>
              <a:t>Week 2 : Data preprocessing</a:t>
            </a:r>
          </a:p>
          <a:p>
            <a:pPr marL="721774" indent="-360887" lvl="1">
              <a:lnSpc>
                <a:spcPts val="4078"/>
              </a:lnSpc>
              <a:buFont typeface="Arial"/>
              <a:buChar char="•"/>
            </a:pPr>
            <a:r>
              <a:rPr lang="en-US" sz="3343">
                <a:solidFill>
                  <a:srgbClr val="FFFFFF"/>
                </a:solidFill>
                <a:latin typeface="HK Grotesk Light"/>
              </a:rPr>
              <a:t>Week 3: Performing feature extraction</a:t>
            </a:r>
          </a:p>
          <a:p>
            <a:pPr marL="721774" indent="-360887" lvl="1">
              <a:lnSpc>
                <a:spcPts val="4078"/>
              </a:lnSpc>
              <a:buFont typeface="Arial"/>
              <a:buChar char="•"/>
            </a:pPr>
            <a:r>
              <a:rPr lang="en-US" sz="3343">
                <a:solidFill>
                  <a:srgbClr val="FFFFFF"/>
                </a:solidFill>
                <a:latin typeface="HK Grotesk Light"/>
              </a:rPr>
              <a:t>Week 4: Building machine learning using PySpark's MLlib</a:t>
            </a:r>
          </a:p>
          <a:p>
            <a:pPr marL="721774" indent="-360887" lvl="1">
              <a:lnSpc>
                <a:spcPts val="4078"/>
              </a:lnSpc>
              <a:buFont typeface="Arial"/>
              <a:buChar char="•"/>
            </a:pPr>
            <a:r>
              <a:rPr lang="en-US" sz="3343">
                <a:solidFill>
                  <a:srgbClr val="FFFFFF"/>
                </a:solidFill>
                <a:latin typeface="HK Grotesk Light"/>
              </a:rPr>
              <a:t>Week 5: Evaluating and tuning the model for best performance</a:t>
            </a:r>
          </a:p>
          <a:p>
            <a:pPr marL="721774" indent="-360887" lvl="1">
              <a:lnSpc>
                <a:spcPts val="4078"/>
              </a:lnSpc>
              <a:buFont typeface="Arial"/>
              <a:buChar char="•"/>
            </a:pPr>
            <a:r>
              <a:rPr lang="en-US" sz="3343">
                <a:solidFill>
                  <a:srgbClr val="FFFFFF"/>
                </a:solidFill>
                <a:latin typeface="HK Grotesk Light"/>
              </a:rPr>
              <a:t>Week 6: Deployment and integration of the model using Python flask or Heroku cloud or other cloud platforms as described above</a:t>
            </a:r>
          </a:p>
          <a:p>
            <a:pPr>
              <a:lnSpc>
                <a:spcPts val="40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469639" y="9896475"/>
            <a:ext cx="2593163" cy="18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8"/>
              </a:lnSpc>
            </a:pPr>
            <a:r>
              <a:rPr lang="en-US" sz="1348">
                <a:solidFill>
                  <a:srgbClr val="FFFFFF"/>
                </a:solidFill>
                <a:latin typeface="Dancing Script Italics"/>
              </a:rPr>
              <a:t>BRIGHT KYEREMEH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DAFeEtlJ_I8</dc:identifier>
  <dcterms:modified xsi:type="dcterms:W3CDTF">2011-08-01T06:04:30Z</dcterms:modified>
  <cp:revision>1</cp:revision>
  <dc:title>big data presentation</dc:title>
</cp:coreProperties>
</file>