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214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99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35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95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66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1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1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1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010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25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2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3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2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4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161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6CF55-39F0-E943-5ACD-507036BE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Motor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Insurance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89DA29-3461-D6C0-275D-EAE1452A4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PROJECT - EDA &amp; SQL</a:t>
            </a:r>
          </a:p>
        </p:txBody>
      </p:sp>
    </p:spTree>
    <p:extLst>
      <p:ext uri="{BB962C8B-B14F-4D97-AF65-F5344CB8AC3E}">
        <p14:creationId xmlns:p14="http://schemas.microsoft.com/office/powerpoint/2010/main" val="247874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8E1E-264C-3635-2B3E-8885FD5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95300"/>
            <a:ext cx="10406027" cy="13424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Bivariate EDA</a:t>
            </a:r>
            <a:br>
              <a:rPr lang="en-US" dirty="0"/>
            </a:br>
            <a:r>
              <a:rPr lang="es-ES" sz="4000" dirty="0" err="1"/>
              <a:t>Numerical</a:t>
            </a:r>
            <a:r>
              <a:rPr lang="es-ES" sz="4000" dirty="0"/>
              <a:t> ↔ </a:t>
            </a:r>
            <a:r>
              <a:rPr lang="es-ES" sz="4000" dirty="0" err="1"/>
              <a:t>Numerical</a:t>
            </a:r>
            <a:r>
              <a:rPr lang="es-ES" sz="4000" dirty="0"/>
              <a:t> </a:t>
            </a:r>
            <a:r>
              <a:rPr lang="es-ES" sz="4000" dirty="0" err="1"/>
              <a:t>Relationships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Marcador de contenido 5">
            <a:extLst>
              <a:ext uri="{FF2B5EF4-FFF2-40B4-BE49-F238E27FC236}">
                <a16:creationId xmlns:a16="http://schemas.microsoft.com/office/drawing/2014/main" id="{22FD4CBB-7C20-40DD-7756-3AE75946A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8523" y="1837765"/>
            <a:ext cx="6100784" cy="35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6719A-22A0-080F-1511-F7E04137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err="1"/>
              <a:t>Categorical</a:t>
            </a:r>
            <a:r>
              <a:rPr lang="es-ES" dirty="0"/>
              <a:t> ↔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B806C3D-F7F6-8658-8A75-D03E0EA33F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595" y="2586719"/>
            <a:ext cx="3627434" cy="2591025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1DC1E3B-95C7-4E6D-9CE5-186B7444F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2234" y="2601960"/>
            <a:ext cx="3741744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A02CD-F2DB-FBE8-8827-EAE81C5D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Categorical</a:t>
            </a:r>
            <a:r>
              <a:rPr lang="es-ES" dirty="0"/>
              <a:t> ↔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E3FF8C2-17F1-C9BF-C673-9406A587BE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6991" y="2388582"/>
            <a:ext cx="3482642" cy="2987299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233E6F-35D4-4703-B095-A7E1843736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0354" y="2388582"/>
            <a:ext cx="350550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1DEA7-35B0-941E-14BE-3F5F85DF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Introduction</a:t>
            </a:r>
            <a:r>
              <a:rPr lang="es-ES" dirty="0"/>
              <a:t> &amp; </a:t>
            </a:r>
            <a:r>
              <a:rPr lang="es-ES" dirty="0" err="1"/>
              <a:t>Objective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9F4777-7C0C-01AE-03BB-CFD204AAF971}"/>
              </a:ext>
            </a:extLst>
          </p:cNvPr>
          <p:cNvSpPr txBox="1"/>
          <p:nvPr/>
        </p:nvSpPr>
        <p:spPr>
          <a:xfrm>
            <a:off x="685802" y="1837765"/>
            <a:ext cx="3966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105,555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Covers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non-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life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motor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insurance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contracts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(2015 →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premium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retentionLibraries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pandas,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matplotlib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Motor Insurance Companies to Choose From in India">
            <a:extLst>
              <a:ext uri="{FF2B5EF4-FFF2-40B4-BE49-F238E27FC236}">
                <a16:creationId xmlns:a16="http://schemas.microsoft.com/office/drawing/2014/main" id="{4D30F72C-6B2C-96F5-2EDD-E2AE402B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14" y="1994068"/>
            <a:ext cx="7758233" cy="41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5B0154-E804-9C14-6C36-80DFCB8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57609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Loading</a:t>
            </a:r>
            <a:br>
              <a:rPr lang="es-ES" dirty="0"/>
            </a:br>
            <a:r>
              <a:rPr lang="es-ES" dirty="0" err="1"/>
              <a:t>Inspection</a:t>
            </a:r>
            <a:r>
              <a:rPr lang="es-ES" dirty="0"/>
              <a:t> &amp; CLEANING PROCESS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BEB6C4AA-DC32-FC42-F491-697BBEDF9C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737" y="2152281"/>
            <a:ext cx="4664075" cy="2757138"/>
          </a:xfrm>
          <a:prstGeom prst="rect">
            <a:avLst/>
          </a:prstGeom>
        </p:spPr>
      </p:pic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76728AA1-472E-732C-8FE0-0E559D62F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4208" y="2160164"/>
            <a:ext cx="5269777" cy="27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9D781-7A2B-A0A1-B4C1-A3B9979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Univariate</a:t>
            </a:r>
            <a:r>
              <a:rPr lang="es-ES" dirty="0"/>
              <a:t> 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41D09-924E-2B96-8C3F-A951F279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594" y="1667059"/>
            <a:ext cx="4663440" cy="37673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Numerical</a:t>
            </a:r>
            <a:endParaRPr lang="es-ES" u="sng" dirty="0"/>
          </a:p>
          <a:p>
            <a:r>
              <a:rPr lang="es-ES" dirty="0" err="1"/>
              <a:t>Premiums</a:t>
            </a:r>
            <a:endParaRPr lang="es-ES" dirty="0"/>
          </a:p>
          <a:p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claims</a:t>
            </a:r>
            <a:endParaRPr lang="es-ES" dirty="0"/>
          </a:p>
          <a:p>
            <a:r>
              <a:rPr lang="es-ES" dirty="0" err="1"/>
              <a:t>Seniority</a:t>
            </a:r>
            <a:endParaRPr lang="es-ES" dirty="0"/>
          </a:p>
          <a:p>
            <a:r>
              <a:rPr lang="es-ES" dirty="0"/>
              <a:t>lapse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388394-AF49-9542-8B35-291AC4F4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67059"/>
            <a:ext cx="4663440" cy="3767328"/>
          </a:xfrm>
        </p:spPr>
        <p:txBody>
          <a:bodyPr/>
          <a:lstStyle/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u="sng" dirty="0" err="1"/>
              <a:t>Categorical</a:t>
            </a:r>
            <a:endParaRPr lang="es-ES" u="sng" dirty="0"/>
          </a:p>
          <a:p>
            <a:r>
              <a:rPr lang="es-ES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  <a:p>
            <a:r>
              <a:rPr lang="es-ES" dirty="0" err="1"/>
              <a:t>Policies</a:t>
            </a:r>
            <a:r>
              <a:rPr lang="es-ES" dirty="0"/>
              <a:t> in </a:t>
            </a:r>
            <a:r>
              <a:rPr lang="es-ES" dirty="0" err="1"/>
              <a:t>force</a:t>
            </a:r>
            <a:endParaRPr lang="es-ES" dirty="0"/>
          </a:p>
          <a:p>
            <a:r>
              <a:rPr lang="es-ES" dirty="0" err="1"/>
              <a:t>Area</a:t>
            </a:r>
            <a:endParaRPr lang="es-ES" dirty="0"/>
          </a:p>
          <a:p>
            <a:r>
              <a:rPr lang="es-ES" dirty="0"/>
              <a:t>Fuel </a:t>
            </a:r>
            <a:r>
              <a:rPr lang="es-ES" dirty="0" err="1"/>
              <a:t>type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6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59A48-0802-79E3-8017-4565410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47924"/>
            <a:ext cx="10396882" cy="1151965"/>
          </a:xfrm>
        </p:spPr>
        <p:txBody>
          <a:bodyPr>
            <a:noAutofit/>
          </a:bodyPr>
          <a:lstStyle/>
          <a:p>
            <a:r>
              <a:rPr lang="es-ES" sz="3600" dirty="0" err="1"/>
              <a:t>Numerical</a:t>
            </a:r>
            <a:r>
              <a:rPr lang="es-ES" sz="3600" dirty="0"/>
              <a:t>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D4E0DCD-2E36-6274-42D0-F05516F4F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1998134"/>
            <a:ext cx="5028447" cy="3146695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836BEF2-EB0E-678A-A89A-3C933DBF8D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6857" y="1998134"/>
            <a:ext cx="5028447" cy="3146695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B11A4C6-81E3-E57C-4611-166B84C9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9320"/>
              </p:ext>
            </p:extLst>
          </p:nvPr>
        </p:nvGraphicFramePr>
        <p:xfrm>
          <a:off x="685800" y="3536632"/>
          <a:ext cx="10396538" cy="365760"/>
        </p:xfrm>
        <a:graphic>
          <a:graphicData uri="http://schemas.openxmlformats.org/drawingml/2006/table">
            <a:tbl>
              <a:tblPr/>
              <a:tblGrid>
                <a:gridCol w="10396538">
                  <a:extLst>
                    <a:ext uri="{9D8B030D-6E8A-4147-A177-3AD203B41FA5}">
                      <a16:colId xmlns:a16="http://schemas.microsoft.com/office/drawing/2014/main" val="400757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3290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9337AA1-881D-A2E9-C6A9-A4A37C20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2530"/>
              </p:ext>
            </p:extLst>
          </p:nvPr>
        </p:nvGraphicFramePr>
        <p:xfrm>
          <a:off x="587655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Right-skewed distribution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Typical retail portfolio shape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High-value outliers = key segment for profit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E82E0D52-13AC-77FE-17D4-0630EEAD23BB}"/>
              </a:ext>
            </a:extLst>
          </p:cNvPr>
          <p:cNvSpPr txBox="1">
            <a:spLocks/>
          </p:cNvSpPr>
          <p:nvPr/>
        </p:nvSpPr>
        <p:spPr>
          <a:xfrm>
            <a:off x="685800" y="1039436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Premium (€): </a:t>
            </a:r>
            <a:r>
              <a:rPr lang="es-ES" sz="3600" dirty="0" err="1"/>
              <a:t>Distribution</a:t>
            </a:r>
            <a:r>
              <a:rPr lang="es-ES" sz="3600" dirty="0"/>
              <a:t> &amp; </a:t>
            </a:r>
            <a:r>
              <a:rPr lang="es-ES" sz="3600" dirty="0" err="1"/>
              <a:t>Outliers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054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68F32-A2C7-62BE-2E75-C39FA32D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claims</a:t>
            </a:r>
            <a:r>
              <a:rPr lang="es-ES" dirty="0"/>
              <a:t> per </a:t>
            </a:r>
            <a:r>
              <a:rPr lang="es-ES" dirty="0" err="1"/>
              <a:t>year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127206D-DD85-AA6C-70EA-458CBB2558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247843"/>
            <a:ext cx="4664075" cy="2537257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4F85221-C806-04F7-6B86-48CBC5EEF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1485" y="2247843"/>
            <a:ext cx="4664075" cy="2562583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EC9DCA44-0D07-E130-E512-7B31D82F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40444"/>
              </p:ext>
            </p:extLst>
          </p:nvPr>
        </p:nvGraphicFramePr>
        <p:xfrm>
          <a:off x="587655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Right-skewed distribution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 frequency, high severity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Tail risk drives total loss ratio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52F6-E461-F7D4-590E-88430087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Seniority</a:t>
            </a:r>
            <a:r>
              <a:rPr lang="es-ES" dirty="0"/>
              <a:t> (</a:t>
            </a:r>
            <a:r>
              <a:rPr lang="es-ES" dirty="0" err="1"/>
              <a:t>years</a:t>
            </a:r>
            <a:r>
              <a:rPr lang="es-ES" dirty="0"/>
              <a:t>)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2B44681-F672-51A5-A56D-BEC3124928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608074"/>
            <a:ext cx="4664075" cy="2548315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E0F5108-7351-389E-6C60-5279F7E77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0288" y="2600940"/>
            <a:ext cx="4090488" cy="2562583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CF44A5E-452B-C529-D610-1E31C2E4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66841"/>
              </p:ext>
            </p:extLst>
          </p:nvPr>
        </p:nvGraphicFramePr>
        <p:xfrm>
          <a:off x="587655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Right-skewed distribution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Low frequency, high severity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Tail risk drives total loss ratio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47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6B33-97FE-CC04-86C9-272735FE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Lapse (Count of Cancelled Policies)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FF887C9-FCD6-51BD-F34C-906108CBBA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602916"/>
            <a:ext cx="4664075" cy="2558631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E44C255-E80A-2ABC-457C-DD46941870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0287" y="2605703"/>
            <a:ext cx="4392395" cy="2553056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A19E4BB-96F7-6A4B-782D-FC88B89B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7321"/>
              </p:ext>
            </p:extLst>
          </p:nvPr>
        </p:nvGraphicFramePr>
        <p:xfrm>
          <a:off x="587655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Stable retention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Efficient renewal process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Growth driven by new sales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BFF7E-8C45-7497-910B-C945CDB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categorical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0BB2498-59E9-1168-2533-D7DD647D6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528605"/>
            <a:ext cx="4664075" cy="270725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41DA022-05C3-577E-C70B-F7253EF7C77A}"/>
              </a:ext>
            </a:extLst>
          </p:cNvPr>
          <p:cNvSpPr txBox="1">
            <a:spLocks/>
          </p:cNvSpPr>
          <p:nvPr/>
        </p:nvSpPr>
        <p:spPr>
          <a:xfrm>
            <a:off x="685801" y="143984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Distribution</a:t>
            </a:r>
            <a:r>
              <a:rPr lang="es-ES" sz="3200" dirty="0"/>
              <a:t> </a:t>
            </a:r>
            <a:r>
              <a:rPr lang="es-ES" sz="3200" dirty="0" err="1"/>
              <a:t>Channel</a:t>
            </a:r>
            <a:r>
              <a:rPr lang="es-ES" sz="3200" dirty="0"/>
              <a:t> vs Premium</a:t>
            </a:r>
          </a:p>
        </p:txBody>
      </p:sp>
      <p:pic>
        <p:nvPicPr>
          <p:cNvPr id="12" name="Marcador de contenido 7">
            <a:extLst>
              <a:ext uri="{FF2B5EF4-FFF2-40B4-BE49-F238E27FC236}">
                <a16:creationId xmlns:a16="http://schemas.microsoft.com/office/drawing/2014/main" id="{59BEDABB-CD07-7A8D-80B6-9CE29D39B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605485"/>
            <a:ext cx="4662487" cy="255349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4DD5CC8-5CC7-67B2-CAA6-EE168D45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2134"/>
              </p:ext>
            </p:extLst>
          </p:nvPr>
        </p:nvGraphicFramePr>
        <p:xfrm>
          <a:off x="587655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Agents: relationship-based sales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Brokers: larger, more complex clients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Key difference in customer type and behavior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FEDFD03-01EE-78A0-D152-E5F3A294A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99746"/>
              </p:ext>
            </p:extLst>
          </p:nvPr>
        </p:nvGraphicFramePr>
        <p:xfrm>
          <a:off x="6011863" y="5604049"/>
          <a:ext cx="5296414" cy="1005840"/>
        </p:xfrm>
        <a:graphic>
          <a:graphicData uri="http://schemas.openxmlformats.org/drawingml/2006/table">
            <a:tbl>
              <a:tblPr/>
              <a:tblGrid>
                <a:gridCol w="5296414">
                  <a:extLst>
                    <a:ext uri="{9D8B030D-6E8A-4147-A177-3AD203B41FA5}">
                      <a16:colId xmlns:a16="http://schemas.microsoft.com/office/drawing/2014/main" val="3056490032"/>
                    </a:ext>
                  </a:extLst>
                </a:gridCol>
              </a:tblGrid>
              <a:tr h="90549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Diesel = older, high-mileage vehicles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Petrol = newer and smaller cars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Impacts claim frequency &amp; pricing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7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7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4935</TotalTime>
  <Words>213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Motor Vehicle Insurance Dataset</vt:lpstr>
      <vt:lpstr>Dataset Introduction &amp; Objective</vt:lpstr>
      <vt:lpstr>Data Loading Inspection &amp; CLEANING PROCESS</vt:lpstr>
      <vt:lpstr>Univariate EDA</vt:lpstr>
      <vt:lpstr>Numerical </vt:lpstr>
      <vt:lpstr>Cost of claims per year</vt:lpstr>
      <vt:lpstr>Seniority (years)</vt:lpstr>
      <vt:lpstr>Lapse (Count of Cancelled Policies)</vt:lpstr>
      <vt:lpstr>categorical</vt:lpstr>
      <vt:lpstr> Bivariate EDA Numerical ↔ Numerical Relationships </vt:lpstr>
      <vt:lpstr>Categorical ↔ Numerical Relationships </vt:lpstr>
      <vt:lpstr>Categorical ↔ Categorical Relationships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Bosco Rosillo</dc:creator>
  <cp:lastModifiedBy>Bosco Rosillo</cp:lastModifiedBy>
  <cp:revision>1</cp:revision>
  <dcterms:created xsi:type="dcterms:W3CDTF">2025-10-24T06:13:12Z</dcterms:created>
  <dcterms:modified xsi:type="dcterms:W3CDTF">2025-10-27T16:29:02Z</dcterms:modified>
</cp:coreProperties>
</file>