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7" r:id="rId1"/>
  </p:sldMasterIdLst>
  <p:notesMasterIdLst>
    <p:notesMasterId r:id="rId17"/>
  </p:notesMasterIdLst>
  <p:sldIdLst>
    <p:sldId id="263" r:id="rId2"/>
    <p:sldId id="256" r:id="rId3"/>
    <p:sldId id="262" r:id="rId4"/>
    <p:sldId id="264" r:id="rId5"/>
    <p:sldId id="267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 autoAdjust="0"/>
    <p:restoredTop sz="94737" autoAdjust="0"/>
  </p:normalViewPr>
  <p:slideViewPr>
    <p:cSldViewPr snapToGrid="0" snapToObjects="1">
      <p:cViewPr>
        <p:scale>
          <a:sx n="100" d="100"/>
          <a:sy n="100" d="100"/>
        </p:scale>
        <p:origin x="-118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28B27-663B-B045-9B73-949F43F17803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4A118-03EB-5443-9FC4-2F9556F14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52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33F7D85-2F35-F94C-A056-44631234060B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837B26-D201-FF42-9EDA-DEE76DBC0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621" y="2050473"/>
            <a:ext cx="676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/>
              <a:t>Network Monitor Application</a:t>
            </a:r>
            <a:endParaRPr kumimoji="1"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467765" y="3782013"/>
            <a:ext cx="330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Linzhe Li, </a:t>
            </a:r>
            <a:r>
              <a:rPr kumimoji="1" lang="en-US" altLang="zh-CN" sz="2800" dirty="0" err="1" smtClean="0"/>
              <a:t>Feiyi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Xu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123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5263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network_monitor.py</a:t>
            </a:r>
            <a:r>
              <a:rPr kumimoji="1" lang="en-US" altLang="zh-CN" sz="3200" b="1" dirty="0" smtClean="0"/>
              <a:t>: </a:t>
            </a:r>
            <a:endParaRPr kumimoji="1"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981994" y="1495269"/>
            <a:ext cx="6905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IP_RTT_Record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recordsPing.map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parseIPtoRTT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9507" y="2177536"/>
            <a:ext cx="184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7097D3"/>
                </a:solidFill>
              </a:rPr>
              <a:t>IP_RTT_Record</a:t>
            </a:r>
            <a:endParaRPr kumimoji="1" lang="zh-CN" altLang="en-US" b="1" dirty="0">
              <a:solidFill>
                <a:srgbClr val="7097D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1006" y="21399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recordsPing</a:t>
            </a:r>
            <a:endParaRPr kumimoji="1"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984" y="2546868"/>
            <a:ext cx="431259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104.16.33.249: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time=16.319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198.11.132.250: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=51 time=71.734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128.210.224.23: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time=19.355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time=17.320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104.16.33.249: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time=16.014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198.11.132.250: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=51 time=72.065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128.210.224.23: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time=20.388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time=17.348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23.13.113.150: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=54 time=31.199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64 bytes from 208.82.238.129: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=52 time=62.360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106.48.13.33: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=49 time=67.665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103.23.108.200: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=236 time=221.909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106.48.13.33</a:t>
            </a:r>
            <a:r>
              <a:rPr lang="en-US" altLang="zh-CN" sz="1100" dirty="0" smtClean="0"/>
              <a:t>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=52 time=26.083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149.165.180.17: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time=17.159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216.58.216.201: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=56 time=24.659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216.58.192.129: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time=24.586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192.229.163.158: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time=12.725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149.165.180.34: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time=17.450 </a:t>
            </a:r>
            <a:r>
              <a:rPr lang="en-US" altLang="zh-CN" sz="1100" dirty="0" err="1" smtClean="0"/>
              <a:t>ms</a:t>
            </a:r>
            <a:endParaRPr lang="en-US" altLang="zh-CN" sz="1100" dirty="0" smtClean="0"/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10" name="矩形 9"/>
          <p:cNvSpPr/>
          <p:nvPr/>
        </p:nvSpPr>
        <p:spPr>
          <a:xfrm>
            <a:off x="6520440" y="2546868"/>
            <a:ext cx="1689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104.16.33.249, 16.319)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198.11.132.250, 71.734)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128.210.224.23, 19.355)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149.165.180.49, 17.320)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104.16.33.249, 16.014)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198.11.132.250, 72.065)</a:t>
            </a:r>
          </a:p>
          <a:p>
            <a:r>
              <a:rPr lang="en-US" altLang="zh-CN" sz="1100" dirty="0" smtClean="0"/>
              <a:t>(128.210.224.23, 20.388)</a:t>
            </a:r>
          </a:p>
          <a:p>
            <a:r>
              <a:rPr lang="en-US" altLang="zh-CN" sz="1100" dirty="0" smtClean="0"/>
              <a:t>(149.165.180.49, 17.348)</a:t>
            </a:r>
          </a:p>
          <a:p>
            <a:r>
              <a:rPr lang="en-US" altLang="zh-CN" sz="1100" dirty="0" smtClean="0"/>
              <a:t>(23.13.113.150, 31.199)</a:t>
            </a:r>
          </a:p>
          <a:p>
            <a:r>
              <a:rPr lang="en-US" altLang="zh-CN" sz="1100" dirty="0" smtClean="0"/>
              <a:t>(208.82.238.129, 62.360)</a:t>
            </a:r>
          </a:p>
          <a:p>
            <a:r>
              <a:rPr lang="en-US" altLang="zh-CN" sz="1100" dirty="0" smtClean="0"/>
              <a:t>(106.48.13.33, 67.665)</a:t>
            </a:r>
          </a:p>
          <a:p>
            <a:r>
              <a:rPr lang="en-US" altLang="zh-CN" sz="1100" dirty="0" smtClean="0"/>
              <a:t>(103.23.108.200, 221.909)</a:t>
            </a:r>
          </a:p>
          <a:p>
            <a:r>
              <a:rPr lang="en-US" altLang="zh-CN" sz="1100" dirty="0" smtClean="0"/>
              <a:t>(</a:t>
            </a:r>
            <a:r>
              <a:rPr lang="en-US" altLang="zh-CN" sz="1100" dirty="0"/>
              <a:t>106.48.13.33</a:t>
            </a:r>
            <a:r>
              <a:rPr lang="en-US" altLang="zh-CN" sz="1100" dirty="0" smtClean="0"/>
              <a:t>, 26.083)</a:t>
            </a:r>
          </a:p>
          <a:p>
            <a:r>
              <a:rPr lang="en-US" altLang="zh-CN" sz="1100" dirty="0" smtClean="0"/>
              <a:t>(149.165.180.17, 17.159)</a:t>
            </a:r>
          </a:p>
          <a:p>
            <a:r>
              <a:rPr lang="en-US" altLang="zh-CN" sz="1100" dirty="0" smtClean="0"/>
              <a:t>(216.58.192.129, 24.586)</a:t>
            </a:r>
          </a:p>
          <a:p>
            <a:r>
              <a:rPr lang="en-US" altLang="zh-CN" sz="1100" dirty="0" smtClean="0"/>
              <a:t>(192.229.163.158, 12.725)</a:t>
            </a:r>
          </a:p>
          <a:p>
            <a:r>
              <a:rPr lang="en-US" altLang="zh-CN" sz="1100" dirty="0" smtClean="0"/>
              <a:t>(149.165.180.34, 17.450)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88472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5263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network_monitor.py</a:t>
            </a:r>
            <a:r>
              <a:rPr kumimoji="1" lang="en-US" altLang="zh-CN" sz="3200" b="1" dirty="0" smtClean="0"/>
              <a:t>: </a:t>
            </a:r>
            <a:endParaRPr kumimoji="1"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981994" y="1397250"/>
            <a:ext cx="8162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IP_RTT_Average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IP_RTT_Record.mapValues</a:t>
            </a:r>
            <a:r>
              <a:rPr lang="en-US" altLang="zh-CN" b="1" dirty="0">
                <a:solidFill>
                  <a:srgbClr val="FF0000"/>
                </a:solidFill>
              </a:rPr>
              <a:t>(lambda x: (x, 1)) \</a:t>
            </a:r>
          </a:p>
          <a:p>
            <a:r>
              <a:rPr lang="es-ES_tradnl" altLang="zh-CN" b="1" dirty="0">
                <a:solidFill>
                  <a:srgbClr val="FF0000"/>
                </a:solidFill>
              </a:rPr>
              <a:t>                                           </a:t>
            </a:r>
            <a:r>
              <a:rPr lang="es-ES_tradnl" altLang="zh-CN" b="1" dirty="0" smtClean="0">
                <a:solidFill>
                  <a:srgbClr val="FF0000"/>
                </a:solidFill>
              </a:rPr>
              <a:t>.</a:t>
            </a:r>
            <a:r>
              <a:rPr lang="es-ES_tradnl" altLang="zh-CN" b="1" dirty="0" err="1">
                <a:solidFill>
                  <a:srgbClr val="FF0000"/>
                </a:solidFill>
              </a:rPr>
              <a:t>reduceByKey</a:t>
            </a:r>
            <a:r>
              <a:rPr lang="es-ES_tradnl" altLang="zh-CN" b="1" dirty="0">
                <a:solidFill>
                  <a:srgbClr val="FF0000"/>
                </a:solidFill>
              </a:rPr>
              <a:t>(lambda x, y: (x[0] + y[0], x[1] + y[1])) \</a:t>
            </a:r>
          </a:p>
          <a:p>
            <a:r>
              <a:rPr lang="fi-FI" altLang="zh-CN" b="1" dirty="0">
                <a:solidFill>
                  <a:srgbClr val="FF0000"/>
                </a:solidFill>
              </a:rPr>
              <a:t>                                           .</a:t>
            </a:r>
            <a:r>
              <a:rPr lang="fi-FI" altLang="zh-CN" b="1" dirty="0" err="1">
                <a:solidFill>
                  <a:srgbClr val="FF0000"/>
                </a:solidFill>
              </a:rPr>
              <a:t>mapValues(lambda</a:t>
            </a:r>
            <a:r>
              <a:rPr lang="fi-FI" altLang="zh-CN" b="1" dirty="0">
                <a:solidFill>
                  <a:srgbClr val="FF0000"/>
                </a:solidFill>
              </a:rPr>
              <a:t> x: x[0] / x[1])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79" y="2546868"/>
            <a:ext cx="184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7097D3"/>
                </a:solidFill>
              </a:rPr>
              <a:t>IP_RTT_Record</a:t>
            </a:r>
            <a:endParaRPr kumimoji="1" lang="zh-CN" altLang="en-US" b="1" dirty="0">
              <a:solidFill>
                <a:srgbClr val="7097D3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479" y="2998692"/>
            <a:ext cx="1689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104.16.33.249, 16.319)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198.11.132.250, 71.734)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128.210.224.23, 19.355)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149.165.180.49, 17.320)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104.16.33.249, 16.014)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198.11.132.250, 72.065)</a:t>
            </a:r>
          </a:p>
          <a:p>
            <a:r>
              <a:rPr lang="en-US" altLang="zh-CN" sz="1100" dirty="0" smtClean="0"/>
              <a:t>(128.210.224.23, 20.388)</a:t>
            </a:r>
          </a:p>
          <a:p>
            <a:r>
              <a:rPr lang="en-US" altLang="zh-CN" sz="1100" dirty="0" smtClean="0"/>
              <a:t>(149.165.180.49, 17.348)</a:t>
            </a:r>
          </a:p>
          <a:p>
            <a:r>
              <a:rPr lang="en-US" altLang="zh-CN" sz="1100" dirty="0" smtClean="0"/>
              <a:t>(23.13.113.150, 31.199)</a:t>
            </a:r>
          </a:p>
          <a:p>
            <a:r>
              <a:rPr lang="en-US" altLang="zh-CN" sz="1100" dirty="0" smtClean="0"/>
              <a:t>(208.82.238.129, 62.360)</a:t>
            </a:r>
          </a:p>
          <a:p>
            <a:r>
              <a:rPr lang="en-US" altLang="zh-CN" sz="1100" dirty="0" smtClean="0"/>
              <a:t>(106.48.13.33, 67.665)</a:t>
            </a:r>
          </a:p>
          <a:p>
            <a:r>
              <a:rPr lang="en-US" altLang="zh-CN" sz="1100" dirty="0" smtClean="0"/>
              <a:t>(103.23.108.200, 221.909)</a:t>
            </a:r>
          </a:p>
          <a:p>
            <a:r>
              <a:rPr lang="en-US" altLang="zh-CN" sz="1100" dirty="0" smtClean="0"/>
              <a:t>(</a:t>
            </a:r>
            <a:r>
              <a:rPr lang="en-US" altLang="zh-CN" sz="1100" dirty="0"/>
              <a:t>106.48.13.33</a:t>
            </a:r>
            <a:r>
              <a:rPr lang="en-US" altLang="zh-CN" sz="1100" dirty="0" smtClean="0"/>
              <a:t>, 26.083)</a:t>
            </a:r>
          </a:p>
          <a:p>
            <a:r>
              <a:rPr lang="en-US" altLang="zh-CN" sz="1100" dirty="0" smtClean="0"/>
              <a:t>(149.165.180.17, 17.159)</a:t>
            </a:r>
          </a:p>
          <a:p>
            <a:r>
              <a:rPr lang="en-US" altLang="zh-CN" sz="1100" dirty="0" smtClean="0"/>
              <a:t>(216.58.192.129, 24.586)</a:t>
            </a:r>
          </a:p>
          <a:p>
            <a:r>
              <a:rPr lang="en-US" altLang="zh-CN" sz="1100" dirty="0" smtClean="0"/>
              <a:t>(192.229.163.158, 12.725)</a:t>
            </a:r>
          </a:p>
          <a:p>
            <a:r>
              <a:rPr lang="en-US" altLang="zh-CN" sz="1100" dirty="0" smtClean="0"/>
              <a:t>(149.165.180.34, 17.450)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11" name="矩形 10"/>
          <p:cNvSpPr/>
          <p:nvPr/>
        </p:nvSpPr>
        <p:spPr>
          <a:xfrm>
            <a:off x="2306239" y="2998692"/>
            <a:ext cx="19097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(16.319, 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(71.734, 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128.210.224.23, (19.3551 ,1))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149.165.180.49, (17.320, 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(16.014, 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(72.065, 1))</a:t>
            </a:r>
          </a:p>
          <a:p>
            <a:r>
              <a:rPr lang="en-US" altLang="zh-CN" sz="1100" dirty="0" smtClean="0"/>
              <a:t>(128.210.224.23, (20.388, 1))</a:t>
            </a:r>
          </a:p>
          <a:p>
            <a:r>
              <a:rPr lang="en-US" altLang="zh-CN" sz="1100" dirty="0" smtClean="0"/>
              <a:t>(149.165.180.49, (17.348, 1))</a:t>
            </a:r>
          </a:p>
          <a:p>
            <a:r>
              <a:rPr lang="en-US" altLang="zh-CN" sz="1100" dirty="0" smtClean="0"/>
              <a:t>(23.13.113.150, (31.199, 1))</a:t>
            </a:r>
          </a:p>
          <a:p>
            <a:r>
              <a:rPr lang="en-US" altLang="zh-CN" sz="1100" dirty="0" smtClean="0"/>
              <a:t>(208.82.238.129, (62.360, 1))</a:t>
            </a:r>
          </a:p>
          <a:p>
            <a:r>
              <a:rPr lang="en-US" altLang="zh-CN" sz="1100" dirty="0" smtClean="0"/>
              <a:t>(106.48.13.33, (67.665, 1))</a:t>
            </a:r>
          </a:p>
          <a:p>
            <a:r>
              <a:rPr lang="en-US" altLang="zh-CN" sz="1100" dirty="0" smtClean="0"/>
              <a:t>(103.23.108.200, (221.909, 1))</a:t>
            </a:r>
          </a:p>
          <a:p>
            <a:r>
              <a:rPr lang="en-US" altLang="zh-CN" sz="1100" dirty="0" smtClean="0"/>
              <a:t>(</a:t>
            </a:r>
            <a:r>
              <a:rPr lang="en-US" altLang="zh-CN" sz="1100" dirty="0"/>
              <a:t>106.48.13.33</a:t>
            </a:r>
            <a:r>
              <a:rPr lang="en-US" altLang="zh-CN" sz="1100" dirty="0" smtClean="0"/>
              <a:t>, (26.083, 1))</a:t>
            </a:r>
          </a:p>
          <a:p>
            <a:r>
              <a:rPr lang="en-US" altLang="zh-CN" sz="1100" dirty="0" smtClean="0"/>
              <a:t>(149.165.180.17, (17.159, 1))</a:t>
            </a:r>
          </a:p>
          <a:p>
            <a:r>
              <a:rPr lang="en-US" altLang="zh-CN" sz="1100" dirty="0" smtClean="0"/>
              <a:t>(216.58.192.129, (24.586, 1))</a:t>
            </a:r>
          </a:p>
          <a:p>
            <a:r>
              <a:rPr lang="en-US" altLang="zh-CN" sz="1100" dirty="0" smtClean="0"/>
              <a:t>(192.229.163.158, (12.725, 1))</a:t>
            </a:r>
          </a:p>
          <a:p>
            <a:r>
              <a:rPr lang="en-US" altLang="zh-CN" sz="1100" dirty="0" smtClean="0"/>
              <a:t>(149.165.180.34, (17.450, 1))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13" name="矩形 12"/>
          <p:cNvSpPr/>
          <p:nvPr/>
        </p:nvSpPr>
        <p:spPr>
          <a:xfrm>
            <a:off x="4674746" y="2998692"/>
            <a:ext cx="198926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(16.319, 2))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(71.734, 2))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128.210.224.23, (19.3551 ,2))</a:t>
            </a:r>
          </a:p>
          <a:p>
            <a:r>
              <a:rPr lang="en-US" altLang="zh-CN" sz="1100" dirty="0" smtClean="0"/>
              <a:t>(149.165.180.49, (17.348, 4))</a:t>
            </a:r>
          </a:p>
          <a:p>
            <a:r>
              <a:rPr lang="en-US" altLang="zh-CN" sz="1100" dirty="0" smtClean="0"/>
              <a:t>(23.13.113.150, (31.199, 1))</a:t>
            </a:r>
          </a:p>
          <a:p>
            <a:r>
              <a:rPr lang="en-US" altLang="zh-CN" sz="1100" dirty="0" smtClean="0"/>
              <a:t>(208.82.238.129, (62.360, 1))</a:t>
            </a:r>
          </a:p>
          <a:p>
            <a:r>
              <a:rPr lang="en-US" altLang="zh-CN" sz="1100" dirty="0" smtClean="0"/>
              <a:t>(106.48.13.33, (67.665, 2))</a:t>
            </a:r>
          </a:p>
          <a:p>
            <a:r>
              <a:rPr lang="en-US" altLang="zh-CN" sz="1100" dirty="0" smtClean="0"/>
              <a:t>(103.23.108.200, (221.909, 1))</a:t>
            </a:r>
          </a:p>
          <a:p>
            <a:r>
              <a:rPr lang="en-US" altLang="zh-CN" sz="1100" dirty="0" smtClean="0"/>
              <a:t>(216.58.192.129, (24.586, 1))</a:t>
            </a:r>
          </a:p>
          <a:p>
            <a:r>
              <a:rPr lang="en-US" altLang="zh-CN" sz="1100" dirty="0" smtClean="0"/>
              <a:t>(192.229.163.158, (12.725, 1))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15" name="矩形 14"/>
          <p:cNvSpPr/>
          <p:nvPr/>
        </p:nvSpPr>
        <p:spPr>
          <a:xfrm>
            <a:off x="7026812" y="2998692"/>
            <a:ext cx="198926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104.16.33.249, 8.1595)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198.11.132.250, 35.867)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128.210.224.23, 9.67755)</a:t>
            </a:r>
          </a:p>
          <a:p>
            <a:r>
              <a:rPr lang="en-US" altLang="zh-CN" sz="1100" dirty="0" smtClean="0"/>
              <a:t>(149.165.180.49, 4.337)</a:t>
            </a:r>
          </a:p>
          <a:p>
            <a:r>
              <a:rPr lang="en-US" altLang="zh-CN" sz="1100" dirty="0" smtClean="0"/>
              <a:t>(23.13.113.150, 31.199)</a:t>
            </a:r>
          </a:p>
          <a:p>
            <a:r>
              <a:rPr lang="en-US" altLang="zh-CN" sz="1100" dirty="0" smtClean="0"/>
              <a:t>(208.82.238.129, 62.360)</a:t>
            </a:r>
          </a:p>
          <a:p>
            <a:r>
              <a:rPr lang="en-US" altLang="zh-CN" sz="1100" dirty="0" smtClean="0"/>
              <a:t>(106.48.13.33, 33.8325)</a:t>
            </a:r>
          </a:p>
          <a:p>
            <a:r>
              <a:rPr lang="en-US" altLang="zh-CN" sz="1100" dirty="0" smtClean="0"/>
              <a:t>(103.23.108.200, 221.909)</a:t>
            </a:r>
          </a:p>
          <a:p>
            <a:r>
              <a:rPr lang="en-US" altLang="zh-CN" sz="1100" dirty="0" smtClean="0"/>
              <a:t>(216.58.192.129, 24.586)</a:t>
            </a:r>
          </a:p>
          <a:p>
            <a:r>
              <a:rPr lang="en-US" altLang="zh-CN" sz="1100" dirty="0" smtClean="0"/>
              <a:t>(192.229.163.158, 12.725)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56600" y="2546868"/>
            <a:ext cx="19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7097D3"/>
                </a:solidFill>
              </a:rPr>
              <a:t>IP_RTT_Average</a:t>
            </a:r>
            <a:endParaRPr kumimoji="1" lang="zh-CN" altLang="en-US" b="1" dirty="0">
              <a:solidFill>
                <a:srgbClr val="7097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0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5263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network_monitor.py</a:t>
            </a:r>
            <a:r>
              <a:rPr kumimoji="1" lang="en-US" altLang="zh-CN" sz="3200" b="1" dirty="0" smtClean="0"/>
              <a:t>: </a:t>
            </a:r>
            <a:endParaRPr kumimoji="1"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981994" y="1397250"/>
            <a:ext cx="8162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IP_RTT_Deviation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IP_RTT_Record.join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IP_RTT_Average</a:t>
            </a:r>
            <a:r>
              <a:rPr lang="en-US" altLang="zh-CN" b="1" dirty="0">
                <a:solidFill>
                  <a:srgbClr val="FF0000"/>
                </a:solidFill>
              </a:rPr>
              <a:t>) \</a:t>
            </a:r>
          </a:p>
          <a:p>
            <a:r>
              <a:rPr lang="fi-FI" altLang="zh-CN" b="1" dirty="0">
                <a:solidFill>
                  <a:srgbClr val="FF0000"/>
                </a:solidFill>
              </a:rPr>
              <a:t>                                          </a:t>
            </a:r>
            <a:r>
              <a:rPr lang="fi-FI" altLang="zh-CN" b="1" dirty="0" smtClean="0">
                <a:solidFill>
                  <a:srgbClr val="FF0000"/>
                </a:solidFill>
              </a:rPr>
              <a:t>   .</a:t>
            </a:r>
            <a:r>
              <a:rPr lang="fi-FI" altLang="zh-CN" b="1" dirty="0" err="1">
                <a:solidFill>
                  <a:srgbClr val="FF0000"/>
                </a:solidFill>
              </a:rPr>
              <a:t>mapValues(lambda</a:t>
            </a:r>
            <a:r>
              <a:rPr lang="fi-FI" altLang="zh-CN" b="1" dirty="0">
                <a:solidFill>
                  <a:srgbClr val="FF0000"/>
                </a:solidFill>
              </a:rPr>
              <a:t> x: ((x[0] - x[1])**2, 1))\</a:t>
            </a:r>
          </a:p>
          <a:p>
            <a:r>
              <a:rPr lang="es-ES_tradnl" altLang="zh-CN" b="1" dirty="0">
                <a:solidFill>
                  <a:srgbClr val="FF0000"/>
                </a:solidFill>
              </a:rPr>
              <a:t>                                             .</a:t>
            </a:r>
            <a:r>
              <a:rPr lang="es-ES_tradnl" altLang="zh-CN" b="1" dirty="0" err="1">
                <a:solidFill>
                  <a:srgbClr val="FF0000"/>
                </a:solidFill>
              </a:rPr>
              <a:t>reduceByKey</a:t>
            </a:r>
            <a:r>
              <a:rPr lang="es-ES_tradnl" altLang="zh-CN" b="1" dirty="0">
                <a:solidFill>
                  <a:srgbClr val="FF0000"/>
                </a:solidFill>
              </a:rPr>
              <a:t>(lambda x, y: (x[0] + y[0], x[1] + y[1])) \</a:t>
            </a:r>
          </a:p>
          <a:p>
            <a:r>
              <a:rPr lang="fi-FI" altLang="zh-CN" b="1" dirty="0">
                <a:solidFill>
                  <a:srgbClr val="FF0000"/>
                </a:solidFill>
              </a:rPr>
              <a:t>                                             .</a:t>
            </a:r>
            <a:r>
              <a:rPr lang="fi-FI" altLang="zh-CN" b="1" dirty="0" err="1">
                <a:solidFill>
                  <a:srgbClr val="FF0000"/>
                </a:solidFill>
              </a:rPr>
              <a:t>mapValues(lambda</a:t>
            </a:r>
            <a:r>
              <a:rPr lang="fi-FI" altLang="zh-CN" b="1" dirty="0">
                <a:solidFill>
                  <a:srgbClr val="FF0000"/>
                </a:solidFill>
              </a:rPr>
              <a:t> x: (x[0] / x[1])**(0.5)</a:t>
            </a:r>
            <a:r>
              <a:rPr lang="fi-FI" altLang="zh-CN" b="1" dirty="0" smtClean="0">
                <a:solidFill>
                  <a:srgbClr val="FF0000"/>
                </a:solidFill>
              </a:rPr>
              <a:t>)</a:t>
            </a:r>
            <a:endParaRPr lang="fi-FI" altLang="zh-CN" b="1" dirty="0">
              <a:solidFill>
                <a:srgbClr val="FF0000"/>
              </a:solidFill>
            </a:endParaRPr>
          </a:p>
          <a:p>
            <a:r>
              <a:rPr lang="tr-TR" altLang="zh-CN" dirty="0"/>
              <a:t>                                   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65" y="2921459"/>
            <a:ext cx="184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7097D3"/>
                </a:solidFill>
              </a:rPr>
              <a:t>IP_RTT_Record</a:t>
            </a:r>
            <a:endParaRPr kumimoji="1" lang="zh-CN" altLang="en-US" b="1" dirty="0">
              <a:solidFill>
                <a:srgbClr val="7097D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312042"/>
            <a:ext cx="1689030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104.16.33.249, 16.319)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198.11.132.250, 71.734)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128.210.224.23, 19.355)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149.165.180.49, 17.320)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104.16.33.249, 16.014)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198.11.132.250, 72.065)</a:t>
            </a:r>
          </a:p>
          <a:p>
            <a:r>
              <a:rPr lang="en-US" altLang="zh-CN" sz="1100" dirty="0" smtClean="0"/>
              <a:t>(128.210.224.23, 20.388)</a:t>
            </a:r>
          </a:p>
          <a:p>
            <a:r>
              <a:rPr lang="en-US" altLang="zh-CN" sz="1100" dirty="0" smtClean="0"/>
              <a:t>(149.165.180.49, 17.348)</a:t>
            </a:r>
          </a:p>
          <a:p>
            <a:r>
              <a:rPr lang="en-US" altLang="zh-CN" sz="1100" dirty="0" smtClean="0"/>
              <a:t>(23.13.113.150, 31.199)</a:t>
            </a:r>
          </a:p>
          <a:p>
            <a:r>
              <a:rPr lang="en-US" altLang="zh-CN" sz="1100" dirty="0" smtClean="0"/>
              <a:t>(208.82.238.129, 62.360)</a:t>
            </a:r>
          </a:p>
          <a:p>
            <a:r>
              <a:rPr lang="en-US" altLang="zh-CN" sz="1100" dirty="0" smtClean="0"/>
              <a:t>(106.48.13.33, 67.665)</a:t>
            </a:r>
          </a:p>
          <a:p>
            <a:r>
              <a:rPr lang="en-US" altLang="zh-CN" sz="1100" dirty="0" smtClean="0"/>
              <a:t>(149.165.180.17, 17.159)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17" name="矩形 16"/>
          <p:cNvSpPr/>
          <p:nvPr/>
        </p:nvSpPr>
        <p:spPr>
          <a:xfrm>
            <a:off x="1583197" y="3317682"/>
            <a:ext cx="2295127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(16.319</a:t>
            </a:r>
            <a:r>
              <a:rPr lang="en-US" altLang="zh-CN" sz="1100" dirty="0"/>
              <a:t>, 8.1595)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</a:t>
            </a:r>
            <a:r>
              <a:rPr lang="en-US" altLang="zh-CN" sz="1100" dirty="0"/>
              <a:t>, (71.734, 35.867))</a:t>
            </a:r>
            <a:endParaRPr lang="en-US" altLang="zh-CN" sz="1100" dirty="0" smtClean="0"/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</a:t>
            </a:r>
            <a:r>
              <a:rPr lang="en-US" altLang="zh-CN" sz="1100" dirty="0"/>
              <a:t>, (19.355, 9.67755))</a:t>
            </a:r>
            <a:endParaRPr lang="en-US" altLang="zh-CN" sz="1100" dirty="0" smtClean="0"/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</a:t>
            </a:r>
            <a:r>
              <a:rPr lang="en-US" altLang="zh-CN" sz="1100" dirty="0"/>
              <a:t>, (17.320, 4.337</a:t>
            </a:r>
            <a:r>
              <a:rPr lang="en-US" altLang="zh-CN" sz="1100" dirty="0" smtClean="0"/>
              <a:t>)</a:t>
            </a:r>
            <a:r>
              <a:rPr lang="en-US" altLang="zh-CN" sz="1100" dirty="0"/>
              <a:t>)</a:t>
            </a:r>
            <a:endParaRPr lang="en-US" altLang="zh-CN" sz="1100" dirty="0" smtClean="0"/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(16.014, 8.1595))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(72.065, </a:t>
            </a:r>
            <a:r>
              <a:rPr lang="en-US" altLang="zh-CN" sz="1100" dirty="0"/>
              <a:t>35.867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(128.210.224.23, (20.388, </a:t>
            </a:r>
            <a:r>
              <a:rPr lang="en-US" altLang="zh-CN" sz="1100" dirty="0"/>
              <a:t>9.67755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(149.165.180.49, (17.348, </a:t>
            </a:r>
            <a:r>
              <a:rPr lang="en-US" altLang="zh-CN" sz="1100" dirty="0"/>
              <a:t>4.337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(23.13.113.150, (31.199, </a:t>
            </a:r>
            <a:r>
              <a:rPr lang="en-US" altLang="zh-CN" sz="1100" dirty="0"/>
              <a:t>31.199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(208.82.238.129, (62.360, </a:t>
            </a:r>
            <a:r>
              <a:rPr lang="en-US" altLang="zh-CN" sz="1100" dirty="0"/>
              <a:t>62.360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(106.48.13.33, (67.665, </a:t>
            </a:r>
            <a:r>
              <a:rPr lang="en-US" altLang="zh-CN" sz="1100" dirty="0"/>
              <a:t>33.8325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(149.165.180.17, (17.159, </a:t>
            </a:r>
            <a:r>
              <a:rPr lang="en-US" altLang="zh-CN" sz="1100" dirty="0"/>
              <a:t>4.337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19" name="矩形 18"/>
          <p:cNvSpPr/>
          <p:nvPr/>
        </p:nvSpPr>
        <p:spPr>
          <a:xfrm>
            <a:off x="3742922" y="3312042"/>
            <a:ext cx="2008574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(66.577, 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(1286.442, 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(93.653, 1)</a:t>
            </a:r>
            <a:r>
              <a:rPr lang="en-US" altLang="zh-CN" sz="1100" dirty="0"/>
              <a:t>)</a:t>
            </a:r>
            <a:endParaRPr lang="en-US" altLang="zh-CN" sz="1100" dirty="0" smtClean="0"/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(168.558, 1)</a:t>
            </a:r>
            <a:r>
              <a:rPr lang="en-US" altLang="zh-CN" sz="1100" dirty="0"/>
              <a:t>)</a:t>
            </a:r>
            <a:endParaRPr lang="en-US" altLang="zh-CN" sz="1100" dirty="0" smtClean="0"/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(66.577, 1))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198.11.132.250, (</a:t>
            </a:r>
            <a:r>
              <a:rPr lang="en-US" altLang="zh-CN" sz="1100" dirty="0"/>
              <a:t>1286.442, 1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(128.210.224.23, </a:t>
            </a:r>
            <a:r>
              <a:rPr lang="en-US" altLang="zh-CN" sz="1100" dirty="0"/>
              <a:t>(93.653, 1)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 smtClean="0"/>
              <a:t>(149.165.180.49, (</a:t>
            </a:r>
            <a:r>
              <a:rPr lang="en-US" altLang="zh-CN" sz="1100" dirty="0"/>
              <a:t>168.558, 1</a:t>
            </a:r>
            <a:r>
              <a:rPr lang="en-US" altLang="zh-CN" sz="1100" dirty="0" smtClean="0"/>
              <a:t>))</a:t>
            </a:r>
          </a:p>
          <a:p>
            <a:r>
              <a:rPr lang="en-US" altLang="zh-CN" sz="1100" dirty="0" smtClean="0"/>
              <a:t>(23.13.113.150, (0, 1))</a:t>
            </a:r>
          </a:p>
          <a:p>
            <a:r>
              <a:rPr lang="en-US" altLang="zh-CN" sz="1100" dirty="0" smtClean="0"/>
              <a:t>(208.82.238.129, (0, 1))</a:t>
            </a:r>
          </a:p>
          <a:p>
            <a:r>
              <a:rPr lang="en-US" altLang="zh-CN" sz="1100" dirty="0" smtClean="0"/>
              <a:t>(106.48.13.33, (1144.638, 1))</a:t>
            </a:r>
          </a:p>
          <a:p>
            <a:r>
              <a:rPr lang="en-US" altLang="zh-CN" sz="1100" dirty="0" smtClean="0"/>
              <a:t>(149.165.180.17, (</a:t>
            </a:r>
            <a:r>
              <a:rPr lang="en-US" altLang="zh-CN" sz="1100" dirty="0"/>
              <a:t>168.558, </a:t>
            </a:r>
            <a:r>
              <a:rPr lang="en-US" altLang="zh-CN" sz="1100" dirty="0" smtClean="0"/>
              <a:t>1))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21" name="矩形 20"/>
          <p:cNvSpPr/>
          <p:nvPr/>
        </p:nvSpPr>
        <p:spPr>
          <a:xfrm>
            <a:off x="5675295" y="3299497"/>
            <a:ext cx="19925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(113.153, 2))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(2572.88, 2))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(187.306, 2)</a:t>
            </a:r>
            <a:r>
              <a:rPr lang="en-US" altLang="zh-CN" sz="1100" dirty="0"/>
              <a:t>)</a:t>
            </a:r>
            <a:endParaRPr lang="en-US" altLang="zh-CN" sz="1100" dirty="0" smtClean="0"/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(674.232, 4)</a:t>
            </a:r>
            <a:r>
              <a:rPr lang="en-US" altLang="zh-CN" sz="1100" dirty="0"/>
              <a:t>)</a:t>
            </a:r>
            <a:endParaRPr lang="en-US" altLang="zh-CN" sz="1100" dirty="0" smtClean="0"/>
          </a:p>
          <a:p>
            <a:r>
              <a:rPr lang="en-US" altLang="zh-CN" sz="1100" dirty="0" smtClean="0"/>
              <a:t>(23.13.113.150, (0, 1))</a:t>
            </a:r>
          </a:p>
          <a:p>
            <a:r>
              <a:rPr lang="en-US" altLang="zh-CN" sz="1100" dirty="0" smtClean="0"/>
              <a:t>(208.82.238.129, (0, 1))</a:t>
            </a:r>
          </a:p>
          <a:p>
            <a:r>
              <a:rPr lang="en-US" altLang="zh-CN" sz="1100" dirty="0" smtClean="0"/>
              <a:t>(106.48.13.33, (2289.276, 2))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22" name="矩形 21"/>
          <p:cNvSpPr/>
          <p:nvPr/>
        </p:nvSpPr>
        <p:spPr>
          <a:xfrm>
            <a:off x="7498547" y="3299497"/>
            <a:ext cx="16454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</a:t>
            </a:r>
            <a:r>
              <a:rPr lang="en-US" altLang="zh-CN" sz="1100" dirty="0" smtClean="0"/>
              <a:t>104.16.33.249, 7.521)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198.11.132.250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35.867)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128.210.224.23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9.677)</a:t>
            </a:r>
          </a:p>
          <a:p>
            <a:r>
              <a:rPr lang="en-US" altLang="zh-CN" sz="1100" dirty="0"/>
              <a:t>(</a:t>
            </a:r>
            <a:r>
              <a:rPr lang="en-US" altLang="zh-CN" sz="1100" dirty="0" smtClean="0"/>
              <a:t>149.165.180.49</a:t>
            </a:r>
            <a:r>
              <a:rPr lang="en-US" altLang="zh-CN" sz="1100" dirty="0"/>
              <a:t>, </a:t>
            </a:r>
            <a:r>
              <a:rPr lang="en-US" altLang="zh-CN" sz="1100" dirty="0" smtClean="0"/>
              <a:t>12.893)</a:t>
            </a:r>
          </a:p>
          <a:p>
            <a:r>
              <a:rPr lang="en-US" altLang="zh-CN" sz="1100" dirty="0" smtClean="0"/>
              <a:t>(23.13.113.150, 0)</a:t>
            </a:r>
          </a:p>
          <a:p>
            <a:r>
              <a:rPr lang="en-US" altLang="zh-CN" sz="1100" dirty="0" smtClean="0"/>
              <a:t>(208.82.238.129, 0)</a:t>
            </a:r>
          </a:p>
          <a:p>
            <a:r>
              <a:rPr lang="en-US" altLang="zh-CN" sz="1100" dirty="0" smtClean="0"/>
              <a:t>(106.48.13.33, 33.832)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984434" y="293438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7097D3"/>
                </a:solidFill>
              </a:rPr>
              <a:t>IP_RTT_Deviation</a:t>
            </a:r>
            <a:endParaRPr kumimoji="1" lang="zh-CN" altLang="en-US" b="1" dirty="0">
              <a:solidFill>
                <a:srgbClr val="7097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1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329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control.cpp</a:t>
            </a:r>
            <a:r>
              <a:rPr kumimoji="1" lang="en-US" altLang="zh-CN" sz="3200" b="1" dirty="0"/>
              <a:t>: </a:t>
            </a:r>
          </a:p>
        </p:txBody>
      </p:sp>
      <p:pic>
        <p:nvPicPr>
          <p:cNvPr id="3" name="图片 2" descr="Screen Shot 2016-05-05 at 5.3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94" y="2552700"/>
            <a:ext cx="7004050" cy="39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1994" y="1460500"/>
            <a:ext cx="700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control.cpp</a:t>
            </a:r>
            <a:r>
              <a:rPr kumimoji="1" lang="en-US" altLang="zh-CN" dirty="0" smtClean="0"/>
              <a:t> can give alert when the results from spark streaming indicates that there may be a potential network problem, such as, link failure or link congestion.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8832" y="3035300"/>
            <a:ext cx="23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Fig 2: alert example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1994" y="3594100"/>
            <a:ext cx="684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Then, output a .</a:t>
            </a:r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 file that contain round trip time, time-t-live, and loss rate information of the problematic link.</a:t>
            </a:r>
            <a:endParaRPr kumimoji="1" lang="zh-CN" altLang="en-US" dirty="0"/>
          </a:p>
        </p:txBody>
      </p:sp>
      <p:pic>
        <p:nvPicPr>
          <p:cNvPr id="12" name="图片 11" descr="Screen Shot 2016-05-05 at 5.51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94" y="4342031"/>
            <a:ext cx="6587206" cy="22428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28832" y="6470586"/>
            <a:ext cx="228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Fig 3: .</a:t>
            </a:r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43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329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 smtClean="0"/>
              <a:t>chart.html</a:t>
            </a:r>
            <a:r>
              <a:rPr kumimoji="1" lang="en-US" altLang="zh-CN" sz="3200" b="1" dirty="0" smtClean="0"/>
              <a:t>:</a:t>
            </a:r>
            <a:endParaRPr kumimoji="1" lang="en-US" altLang="zh-CN" sz="3200" b="1" dirty="0"/>
          </a:p>
        </p:txBody>
      </p:sp>
      <p:pic>
        <p:nvPicPr>
          <p:cNvPr id="3" name="图片 2" descr="Screen Shot 2016-05-04 at 11.08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1"/>
          <a:stretch/>
        </p:blipFill>
        <p:spPr>
          <a:xfrm>
            <a:off x="1206500" y="2131530"/>
            <a:ext cx="6416543" cy="395176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6500" y="1447800"/>
            <a:ext cx="654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Base on .</a:t>
            </a:r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 file, </a:t>
            </a:r>
            <a:r>
              <a:rPr kumimoji="1" lang="en-US" altLang="zh-CN" dirty="0" err="1" smtClean="0"/>
              <a:t>chart.html</a:t>
            </a:r>
            <a:r>
              <a:rPr kumimoji="1" lang="en-US" altLang="zh-CN" dirty="0" smtClean="0"/>
              <a:t> dynamically show those information on a graph.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27500" y="6272640"/>
            <a:ext cx="34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Fig 4: graph for link failure case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2421" y="1109579"/>
            <a:ext cx="720557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CONTRIBUTIONS: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sz="2000" b="1" dirty="0" err="1" smtClean="0"/>
              <a:t>Feiyi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 err="1" smtClean="0"/>
              <a:t>Xu</a:t>
            </a:r>
            <a:endParaRPr kumimoji="1" lang="en-US" altLang="zh-CN" sz="2000" b="1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Create Java Script code for data visualization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sz="2000" b="1" dirty="0" smtClean="0"/>
              <a:t>Linzhe Li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Wrote C++ and bash script to do data collection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Implemented Spark Streaming for data analysis using Python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Improved data visualization functionality assisted by </a:t>
            </a:r>
            <a:r>
              <a:rPr kumimoji="1" lang="en-US" altLang="zh-CN" dirty="0" err="1" smtClean="0"/>
              <a:t>CanvasJS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Tested system performance by writing some test cases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22421" y="5233785"/>
            <a:ext cx="56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Code can be found on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GitHub</a:t>
            </a:r>
            <a:r>
              <a:rPr kumimoji="1" lang="en-US" altLang="zh-CN" b="1" smtClean="0">
                <a:solidFill>
                  <a:srgbClr val="FF0000"/>
                </a:solidFill>
              </a:rPr>
              <a:t>: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MrBruceLee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NetworkMonitor.git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47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2315" y="2299969"/>
            <a:ext cx="7632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Target: Enterprise network</a:t>
            </a:r>
            <a:endParaRPr kumimoji="1" lang="zh-CN" altLang="en-US" sz="2400" dirty="0" smtClean="0"/>
          </a:p>
          <a:p>
            <a:endParaRPr kumimoji="1" lang="zh-CN" altLang="en-US" sz="2400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Monitor network traffic</a:t>
            </a:r>
          </a:p>
          <a:p>
            <a:pPr marL="342900" indent="-342900">
              <a:buFont typeface="Arial"/>
              <a:buChar char="•"/>
            </a:pPr>
            <a:endParaRPr kumimoji="1"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Feedback network quality</a:t>
            </a:r>
          </a:p>
          <a:p>
            <a:endParaRPr kumimoji="1"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Assist network administrator to do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9640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2852" y="587952"/>
            <a:ext cx="238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 smtClean="0"/>
              <a:t>Our approach </a:t>
            </a:r>
            <a:endParaRPr kumimoji="1" lang="zh-CN" altLang="en-US" sz="2800" dirty="0"/>
          </a:p>
        </p:txBody>
      </p:sp>
      <p:pic>
        <p:nvPicPr>
          <p:cNvPr id="2" name="图片 1" descr="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3" y="1923784"/>
            <a:ext cx="1828418" cy="1828418"/>
          </a:xfrm>
          <a:prstGeom prst="rect">
            <a:avLst/>
          </a:prstGeom>
        </p:spPr>
      </p:pic>
      <p:pic>
        <p:nvPicPr>
          <p:cNvPr id="6" name="图片 5" descr="sync-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21" y="2600914"/>
            <a:ext cx="2944037" cy="5931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0547" y="3977869"/>
            <a:ext cx="6548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Monitor network performance between Purdue and most popular Webserver around the world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Get instant alerts when one or more paths may suffering low network quality</a:t>
            </a:r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Visualize delay, time to live, and loss rate of each link on a dynamic graph and figure out where may the problem</a:t>
            </a:r>
            <a:endParaRPr kumimoji="1" lang="zh-CN" altLang="en-US" dirty="0"/>
          </a:p>
        </p:txBody>
      </p:sp>
      <p:pic>
        <p:nvPicPr>
          <p:cNvPr id="9" name="图片 8" descr="website-tune-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01" y="1923785"/>
            <a:ext cx="2625583" cy="18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5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8747470733a2f2f662e636c6f75642e6769746875622e636f6d2f6173736574732f3130383335382f313735373236302f33626332386264342d363637652d313165332d383837632d3231393533633635303261662e706e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11" y="1334333"/>
            <a:ext cx="1528736" cy="1528736"/>
          </a:xfrm>
          <a:prstGeom prst="rect">
            <a:avLst/>
          </a:prstGeom>
        </p:spPr>
      </p:pic>
      <p:pic>
        <p:nvPicPr>
          <p:cNvPr id="9" name="图片 8" descr="68747470733a2f2f662e636c6f75642e6769746875622e636f6d2f6173736574732f3130383335382f313735373236302f33626332386264342d363637652d313165332d383837632d3231393533633635303261662e706e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36" y="1334333"/>
            <a:ext cx="1528736" cy="1528736"/>
          </a:xfrm>
          <a:prstGeom prst="rect">
            <a:avLst/>
          </a:prstGeom>
        </p:spPr>
      </p:pic>
      <p:pic>
        <p:nvPicPr>
          <p:cNvPr id="11" name="图片 10" descr="sync-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56" y="1696421"/>
            <a:ext cx="4154854" cy="593147"/>
          </a:xfrm>
          <a:prstGeom prst="rect">
            <a:avLst/>
          </a:prstGeom>
        </p:spPr>
      </p:pic>
      <p:pic>
        <p:nvPicPr>
          <p:cNvPr id="12" name="图片 11" descr="spark-streaming-logo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66" y="2401764"/>
            <a:ext cx="2178802" cy="14843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4208" y="2646814"/>
            <a:ext cx="394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/>
              <a:t>Ping / </a:t>
            </a:r>
            <a:r>
              <a:rPr kumimoji="1" lang="en-US" altLang="zh-CN" sz="3600" b="1" dirty="0" err="1" smtClean="0"/>
              <a:t>TraceRoute</a:t>
            </a:r>
            <a:endParaRPr kumimoji="1" lang="zh-CN" altLang="en-US" sz="3600" b="1" dirty="0"/>
          </a:p>
        </p:txBody>
      </p:sp>
      <p:pic>
        <p:nvPicPr>
          <p:cNvPr id="16" name="图片 15" descr="update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3026" flipH="1">
            <a:off x="5924522" y="3666422"/>
            <a:ext cx="831618" cy="11846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5201" y="1116863"/>
            <a:ext cx="1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Producer</a:t>
            </a:r>
            <a:endParaRPr kumimoji="1"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79039" y="1116863"/>
            <a:ext cx="1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Consumer</a:t>
            </a:r>
            <a:endParaRPr kumimoji="1"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图片 3" descr="Screen Shot 2016-05-04 at 11.08.20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1"/>
          <a:stretch/>
        </p:blipFill>
        <p:spPr>
          <a:xfrm>
            <a:off x="882316" y="3671146"/>
            <a:ext cx="4999789" cy="30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1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225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Producer: </a:t>
            </a:r>
            <a:endParaRPr kumimoji="1"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13" y="1702224"/>
            <a:ext cx="637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s</a:t>
            </a:r>
            <a:r>
              <a:rPr kumimoji="1" lang="en-US" altLang="zh-CN" b="1" dirty="0" err="1" smtClean="0"/>
              <a:t>ource.cpp</a:t>
            </a:r>
            <a:r>
              <a:rPr kumimoji="1" lang="en-US" altLang="zh-CN" dirty="0" smtClean="0"/>
              <a:t> – Ping and </a:t>
            </a:r>
            <a:r>
              <a:rPr kumimoji="1" lang="en-US" altLang="zh-CN" dirty="0" err="1" smtClean="0"/>
              <a:t>Traceroute</a:t>
            </a:r>
            <a:r>
              <a:rPr kumimoji="1" lang="en-US" altLang="zh-CN" dirty="0" smtClean="0"/>
              <a:t> bunch of webserver , and get ping and </a:t>
            </a:r>
            <a:r>
              <a:rPr kumimoji="1" lang="en-US" altLang="zh-CN" dirty="0" err="1" smtClean="0"/>
              <a:t>traceroute</a:t>
            </a:r>
            <a:r>
              <a:rPr kumimoji="1" lang="en-US" altLang="zh-CN" dirty="0" smtClean="0"/>
              <a:t> log. Sent those log file out through TCP</a:t>
            </a:r>
            <a:endParaRPr kumimoji="1" lang="zh-CN" altLang="en-US" dirty="0"/>
          </a:p>
        </p:txBody>
      </p:sp>
      <p:pic>
        <p:nvPicPr>
          <p:cNvPr id="4" name="图片 3" descr="Screen Shot 2016-05-05 at 4.06.1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41"/>
          <a:stretch/>
        </p:blipFill>
        <p:spPr>
          <a:xfrm>
            <a:off x="1139113" y="3090191"/>
            <a:ext cx="4585897" cy="28021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7726" y="5407835"/>
            <a:ext cx="246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Fig 1: ping log 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5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225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Consumer: </a:t>
            </a:r>
            <a:endParaRPr kumimoji="1"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81994" y="1671307"/>
            <a:ext cx="678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/>
              <a:t>network_monitor.py</a:t>
            </a:r>
            <a:r>
              <a:rPr kumimoji="1" lang="en-US" altLang="zh-CN" b="1" dirty="0" smtClean="0"/>
              <a:t> </a:t>
            </a:r>
            <a:r>
              <a:rPr kumimoji="1" lang="en-US" altLang="zh-CN" dirty="0" smtClean="0"/>
              <a:t>– Python code that submitted to Spark Streaming. The main purpose is to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rocess incoming information to desired  format.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1994" y="2650649"/>
            <a:ext cx="6782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control.cpp</a:t>
            </a:r>
            <a:r>
              <a:rPr kumimoji="1" lang="en-US" altLang="zh-CN" b="1" dirty="0"/>
              <a:t> </a:t>
            </a:r>
            <a:r>
              <a:rPr kumimoji="1" lang="en-US" altLang="zh-CN" dirty="0" smtClean="0"/>
              <a:t>– C++ based code that reading the processed results from spark streaming. It can point out which link may has potential problem, then, generates a .</a:t>
            </a:r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 file that contain round trip time, time to live, and loss rate of the problematic link for </a:t>
            </a:r>
            <a:r>
              <a:rPr kumimoji="1" lang="en-US" altLang="zh-CN" dirty="0" err="1" smtClean="0"/>
              <a:t>CanvasJS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1994" y="4319938"/>
            <a:ext cx="678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chart.html</a:t>
            </a:r>
            <a:r>
              <a:rPr kumimoji="1" lang="en-US" altLang="zh-CN" b="1" dirty="0"/>
              <a:t> </a:t>
            </a:r>
            <a:r>
              <a:rPr kumimoji="1" lang="en-US" altLang="zh-CN" dirty="0" smtClean="0"/>
              <a:t>– A web that includes </a:t>
            </a:r>
            <a:r>
              <a:rPr kumimoji="1" lang="en-US" altLang="zh-CN" dirty="0" err="1" smtClean="0"/>
              <a:t>CanvasJS</a:t>
            </a:r>
            <a:r>
              <a:rPr kumimoji="1" lang="en-US" altLang="zh-CN" dirty="0" smtClean="0"/>
              <a:t> library. Programming in Java Script that can generate dynamic chart to visualize round trip time, loss rate, time to love, and route trip time along the path of the problematic link.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0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5263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network_monitor.py</a:t>
            </a:r>
            <a:r>
              <a:rPr kumimoji="1" lang="en-US" altLang="zh-CN" sz="3200" b="1" dirty="0" smtClean="0"/>
              <a:t>: </a:t>
            </a:r>
            <a:endParaRPr kumimoji="1" lang="en-US" altLang="zh-CN" sz="3200" b="1" dirty="0"/>
          </a:p>
        </p:txBody>
      </p:sp>
      <p:pic>
        <p:nvPicPr>
          <p:cNvPr id="5" name="图片 4" descr="Screen Shot 2016-05-05 at 4.3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269"/>
            <a:ext cx="9144000" cy="4665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1994" y="1638271"/>
            <a:ext cx="730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 example to illustrate calculate deviation of round trip time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38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5263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network_monitor.py</a:t>
            </a:r>
            <a:r>
              <a:rPr kumimoji="1" lang="en-US" altLang="zh-CN" sz="3200" b="1" dirty="0" smtClean="0"/>
              <a:t>: </a:t>
            </a:r>
            <a:endParaRPr kumimoji="1" lang="en-US" altLang="zh-CN" sz="3200" b="1" dirty="0"/>
          </a:p>
        </p:txBody>
      </p:sp>
      <p:sp>
        <p:nvSpPr>
          <p:cNvPr id="3" name="矩形 2"/>
          <p:cNvSpPr/>
          <p:nvPr/>
        </p:nvSpPr>
        <p:spPr>
          <a:xfrm>
            <a:off x="0" y="2546868"/>
            <a:ext cx="41767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PING 104.16.33.249 (104.16.33.249): 56 data bytes</a:t>
            </a:r>
          </a:p>
          <a:p>
            <a:r>
              <a:rPr lang="en-US" altLang="zh-CN" sz="1100" dirty="0"/>
              <a:t>64 bytes from 104.16.33.249: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time=16.319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--- 104.16.33.249 ping statistics ---</a:t>
            </a:r>
          </a:p>
          <a:p>
            <a:r>
              <a:rPr lang="en-US" altLang="zh-CN" sz="1100" dirty="0"/>
              <a:t>1 packets transmitted, 1 packets received, 0.0% packet loss</a:t>
            </a:r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16.319/16.319/16.319/0.000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/>
              <a:t>PING 198.11.132.250 (198.11.132.250): 56 data bytes</a:t>
            </a:r>
          </a:p>
          <a:p>
            <a:r>
              <a:rPr lang="en-US" altLang="zh-CN" sz="1100" dirty="0"/>
              <a:t>64 bytes from 198.11.132.250: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=51 time=71.734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--- 198.11.132.250 ping statistics ---</a:t>
            </a:r>
          </a:p>
          <a:p>
            <a:r>
              <a:rPr lang="en-US" altLang="zh-CN" sz="1100" dirty="0"/>
              <a:t>1 packets transmitted, 1 packets received, 0.0% packet loss</a:t>
            </a:r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71.734/71.734/71.734/0.000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/>
              <a:t>PING 128.210.224.23 (128.210.224.23): 56 data bytes</a:t>
            </a:r>
          </a:p>
          <a:p>
            <a:r>
              <a:rPr lang="en-US" altLang="zh-CN" sz="1100" dirty="0"/>
              <a:t>64 bytes from 128.210.224.23: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time=19.355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--- 128.210.224.23 ping statistics ---</a:t>
            </a:r>
          </a:p>
          <a:p>
            <a:r>
              <a:rPr lang="en-US" altLang="zh-CN" sz="1100" dirty="0"/>
              <a:t>1 packets transmitted, 1 packets received, 0.0% packet loss</a:t>
            </a:r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19.355/19.355/19.355/0.000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/>
              <a:t>PING 149.165.180.49 (149.165.180.49): 56 data bytes</a:t>
            </a:r>
          </a:p>
          <a:p>
            <a:r>
              <a:rPr lang="en-US" altLang="zh-CN" sz="1100" dirty="0"/>
              <a:t>64 bytes from 149.165.180.49: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time=17.320 </a:t>
            </a:r>
            <a:r>
              <a:rPr lang="en-US" altLang="zh-CN" sz="1100" dirty="0" err="1" smtClean="0"/>
              <a:t>ms</a:t>
            </a:r>
            <a:endParaRPr lang="en-US" altLang="zh-CN" sz="1100" dirty="0" smtClean="0"/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967253" y="2546868"/>
            <a:ext cx="41767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PING 104.16.33.249 (104.16.33.249): 56 data </a:t>
            </a:r>
            <a:r>
              <a:rPr lang="en-US" altLang="zh-CN" sz="1100" dirty="0" smtClean="0"/>
              <a:t>bytes</a:t>
            </a:r>
            <a:endParaRPr lang="en-US" altLang="zh-CN" sz="1100" dirty="0"/>
          </a:p>
          <a:p>
            <a:r>
              <a:rPr lang="en-US" altLang="zh-CN" sz="1100" dirty="0"/>
              <a:t>64 bytes from 104.16.33.249: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time=16.319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--- 104.16.33.249 ping statistics --</a:t>
            </a:r>
            <a:r>
              <a:rPr lang="en-US" altLang="zh-CN" sz="1100" dirty="0" smtClean="0"/>
              <a:t>-</a:t>
            </a:r>
            <a:endParaRPr lang="en-US" altLang="zh-CN" sz="1100" dirty="0"/>
          </a:p>
          <a:p>
            <a:r>
              <a:rPr lang="en-US" altLang="zh-CN" sz="1100" dirty="0"/>
              <a:t>1 packets transmitted, 1 packets received, 0.0% packet </a:t>
            </a:r>
            <a:r>
              <a:rPr lang="en-US" altLang="zh-CN" sz="1100" dirty="0" smtClean="0"/>
              <a:t>loss</a:t>
            </a:r>
            <a:endParaRPr lang="en-US" altLang="zh-CN" sz="1100" dirty="0"/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16.319/16.319/16.319/0.000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PING 198.11.132.250 (198.11.132.250): 56 data </a:t>
            </a:r>
            <a:r>
              <a:rPr lang="en-US" altLang="zh-CN" sz="1100" dirty="0" smtClean="0"/>
              <a:t>bytes</a:t>
            </a:r>
            <a:endParaRPr lang="en-US" altLang="zh-CN" sz="1100" dirty="0"/>
          </a:p>
          <a:p>
            <a:r>
              <a:rPr lang="en-US" altLang="zh-CN" sz="1100" dirty="0"/>
              <a:t>64 bytes from 198.11.132.250: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=51 time=71.734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--- 198.11.132.250 ping statistics ---</a:t>
            </a:r>
          </a:p>
          <a:p>
            <a:r>
              <a:rPr lang="en-US" altLang="zh-CN" sz="1100" dirty="0"/>
              <a:t>1 packets transmitted, 1 packets received, 0.0% packet loss</a:t>
            </a:r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71.734/71.734/71.734/0.000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/>
              <a:t>PING 128.210.224.23 (128.210.224.23): 56 data bytes</a:t>
            </a:r>
          </a:p>
          <a:p>
            <a:r>
              <a:rPr lang="en-US" altLang="zh-CN" sz="1100" dirty="0"/>
              <a:t>64 bytes from 128.210.224.23: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time=19.355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--- 128.210.224.23 ping statistics ---</a:t>
            </a:r>
          </a:p>
          <a:p>
            <a:r>
              <a:rPr lang="en-US" altLang="zh-CN" sz="1100" dirty="0"/>
              <a:t>1 packets transmitted, 1 packets received, 0.0% packet loss</a:t>
            </a:r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19.355/19.355/19.355/0.000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/>
              <a:t>PING 149.165.180.49 (149.165.180.49): 56 data bytes</a:t>
            </a:r>
          </a:p>
          <a:p>
            <a:r>
              <a:rPr lang="en-US" altLang="zh-CN" sz="1100" dirty="0"/>
              <a:t>64 bytes from 149.165.180.49: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time=17.320 </a:t>
            </a:r>
            <a:r>
              <a:rPr lang="en-US" altLang="zh-CN" sz="1100" dirty="0" err="1" smtClean="0"/>
              <a:t>mss</a:t>
            </a:r>
            <a:endParaRPr lang="en-US" altLang="zh-CN" sz="1100" dirty="0" smtClean="0"/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4" name="矩形 3"/>
          <p:cNvSpPr/>
          <p:nvPr/>
        </p:nvSpPr>
        <p:spPr>
          <a:xfrm>
            <a:off x="981994" y="1495269"/>
            <a:ext cx="6905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lines = </a:t>
            </a:r>
            <a:r>
              <a:rPr lang="en-US" altLang="zh-CN" b="1" dirty="0" err="1">
                <a:solidFill>
                  <a:srgbClr val="FF0000"/>
                </a:solidFill>
              </a:rPr>
              <a:t>ssc.socketTextStream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sys.argv</a:t>
            </a:r>
            <a:r>
              <a:rPr lang="en-US" altLang="zh-CN" b="1" dirty="0">
                <a:solidFill>
                  <a:srgbClr val="FF0000"/>
                </a:solidFill>
              </a:rPr>
              <a:t>[1],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sys.argv</a:t>
            </a:r>
            <a:r>
              <a:rPr lang="en-US" altLang="zh-CN" b="1" dirty="0">
                <a:solidFill>
                  <a:srgbClr val="FF0000"/>
                </a:solidFill>
              </a:rPr>
              <a:t>[2]))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9507" y="2177536"/>
            <a:ext cx="69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97D3"/>
                </a:solidFill>
              </a:rPr>
              <a:t>l</a:t>
            </a:r>
            <a:r>
              <a:rPr kumimoji="1" lang="en-US" altLang="zh-CN" b="1" dirty="0" smtClean="0">
                <a:solidFill>
                  <a:srgbClr val="7097D3"/>
                </a:solidFill>
              </a:rPr>
              <a:t>ines</a:t>
            </a:r>
            <a:endParaRPr kumimoji="1" lang="zh-CN" altLang="en-US" b="1" dirty="0">
              <a:solidFill>
                <a:srgbClr val="7097D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2530" y="2139994"/>
            <a:ext cx="203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socketTextStream</a:t>
            </a:r>
            <a:endParaRPr kumimoji="1"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994" y="641608"/>
            <a:ext cx="5263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network_monitor.py</a:t>
            </a:r>
            <a:r>
              <a:rPr kumimoji="1" lang="en-US" altLang="zh-CN" sz="3200" b="1" dirty="0" smtClean="0"/>
              <a:t>: </a:t>
            </a:r>
            <a:endParaRPr kumimoji="1" lang="en-US" altLang="zh-CN" sz="3200" b="1" dirty="0"/>
          </a:p>
        </p:txBody>
      </p:sp>
      <p:sp>
        <p:nvSpPr>
          <p:cNvPr id="7" name="矩形 6"/>
          <p:cNvSpPr/>
          <p:nvPr/>
        </p:nvSpPr>
        <p:spPr>
          <a:xfrm>
            <a:off x="0" y="2546868"/>
            <a:ext cx="41767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PING 104.16.33.249 (104.16.33.249): 56 data </a:t>
            </a:r>
            <a:r>
              <a:rPr lang="en-US" altLang="zh-CN" sz="1100" dirty="0" smtClean="0"/>
              <a:t>bytes</a:t>
            </a:r>
            <a:endParaRPr lang="en-US" altLang="zh-CN" sz="1100" dirty="0"/>
          </a:p>
          <a:p>
            <a:r>
              <a:rPr lang="en-US" altLang="zh-CN" sz="1100" dirty="0"/>
              <a:t>64 bytes from 104.16.33.249: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time=16.319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--- 104.16.33.249 ping statistics --</a:t>
            </a:r>
            <a:r>
              <a:rPr lang="en-US" altLang="zh-CN" sz="1100" dirty="0" smtClean="0"/>
              <a:t>-</a:t>
            </a:r>
            <a:endParaRPr lang="en-US" altLang="zh-CN" sz="1100" dirty="0"/>
          </a:p>
          <a:p>
            <a:r>
              <a:rPr lang="en-US" altLang="zh-CN" sz="1100" dirty="0"/>
              <a:t>1 packets transmitted, 1 packets received, 0.0% packet </a:t>
            </a:r>
            <a:r>
              <a:rPr lang="en-US" altLang="zh-CN" sz="1100" dirty="0" smtClean="0"/>
              <a:t>loss</a:t>
            </a:r>
            <a:endParaRPr lang="en-US" altLang="zh-CN" sz="1100" dirty="0"/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16.319/16.319/16.319/0.000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PING 198.11.132.250 (198.11.132.250): 56 data </a:t>
            </a:r>
            <a:r>
              <a:rPr lang="en-US" altLang="zh-CN" sz="1100" dirty="0" smtClean="0"/>
              <a:t>bytes</a:t>
            </a:r>
            <a:endParaRPr lang="en-US" altLang="zh-CN" sz="1100" dirty="0"/>
          </a:p>
          <a:p>
            <a:r>
              <a:rPr lang="en-US" altLang="zh-CN" sz="1100" dirty="0"/>
              <a:t>64 bytes from 198.11.132.250: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=51 time=71.734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--- 198.11.132.250 ping statistics ---</a:t>
            </a:r>
          </a:p>
          <a:p>
            <a:r>
              <a:rPr lang="en-US" altLang="zh-CN" sz="1100" dirty="0"/>
              <a:t>1 packets transmitted, 1 packets received, 0.0% packet loss</a:t>
            </a:r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71.734/71.734/71.734/0.000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/>
              <a:t>PING 128.210.224.23 (128.210.224.23): 56 data bytes</a:t>
            </a:r>
          </a:p>
          <a:p>
            <a:r>
              <a:rPr lang="en-US" altLang="zh-CN" sz="1100" dirty="0"/>
              <a:t>64 bytes from 128.210.224.23: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time=19.355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--- 128.210.224.23 ping statistics ---</a:t>
            </a:r>
          </a:p>
          <a:p>
            <a:r>
              <a:rPr lang="en-US" altLang="zh-CN" sz="1100" dirty="0"/>
              <a:t>1 packets transmitted, 1 packets received, 0.0% packet loss</a:t>
            </a:r>
          </a:p>
          <a:p>
            <a:r>
              <a:rPr lang="en-US" altLang="zh-CN" sz="1100" dirty="0"/>
              <a:t>round-trip min/</a:t>
            </a:r>
            <a:r>
              <a:rPr lang="en-US" altLang="zh-CN" sz="1100" dirty="0" err="1"/>
              <a:t>avg</a:t>
            </a:r>
            <a:r>
              <a:rPr lang="en-US" altLang="zh-CN" sz="1100" dirty="0"/>
              <a:t>/max/</a:t>
            </a:r>
            <a:r>
              <a:rPr lang="en-US" altLang="zh-CN" sz="1100" dirty="0" err="1"/>
              <a:t>stddev</a:t>
            </a:r>
            <a:r>
              <a:rPr lang="en-US" altLang="zh-CN" sz="1100" dirty="0"/>
              <a:t> = 19.355/19.355/19.355/0.000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/>
              <a:t>PING 149.165.180.49 (149.165.180.49): 56 data bytes</a:t>
            </a:r>
          </a:p>
          <a:p>
            <a:r>
              <a:rPr lang="en-US" altLang="zh-CN" sz="1100" dirty="0"/>
              <a:t>64 bytes from 149.165.180.49: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time=17.320 </a:t>
            </a:r>
            <a:r>
              <a:rPr lang="en-US" altLang="zh-CN" sz="1100" dirty="0" err="1" smtClean="0"/>
              <a:t>mss</a:t>
            </a:r>
            <a:endParaRPr lang="en-US" altLang="zh-CN" sz="1100" dirty="0" smtClean="0"/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sp>
        <p:nvSpPr>
          <p:cNvPr id="4" name="矩形 3"/>
          <p:cNvSpPr/>
          <p:nvPr/>
        </p:nvSpPr>
        <p:spPr>
          <a:xfrm>
            <a:off x="981994" y="1495269"/>
            <a:ext cx="6905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recordsPing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lines.filter</a:t>
            </a:r>
            <a:r>
              <a:rPr lang="en-US" altLang="zh-CN" b="1" dirty="0">
                <a:solidFill>
                  <a:srgbClr val="FF0000"/>
                </a:solidFill>
              </a:rPr>
              <a:t>(lambda line: "</a:t>
            </a:r>
            <a:r>
              <a:rPr lang="en-US" altLang="zh-CN" b="1" dirty="0" err="1">
                <a:solidFill>
                  <a:srgbClr val="FF0000"/>
                </a:solidFill>
              </a:rPr>
              <a:t>icmp_seq</a:t>
            </a:r>
            <a:r>
              <a:rPr lang="en-US" altLang="zh-CN" b="1" dirty="0">
                <a:solidFill>
                  <a:srgbClr val="FF0000"/>
                </a:solidFill>
              </a:rPr>
              <a:t>=" in line)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9507" y="217753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7097D3"/>
                </a:solidFill>
              </a:rPr>
              <a:t>recordsPing</a:t>
            </a:r>
            <a:endParaRPr kumimoji="1" lang="zh-CN" altLang="en-US" b="1" dirty="0">
              <a:solidFill>
                <a:srgbClr val="7097D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2530" y="2139994"/>
            <a:ext cx="69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lines</a:t>
            </a:r>
            <a:endParaRPr kumimoji="1"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31411" y="2546868"/>
            <a:ext cx="431259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104.16.33.249: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time=16.319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198.11.132.250: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=51 time=71.734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128.210.224.23: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time=19.355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time=17.320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104.16.33.249: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time=16.014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198.11.132.250: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=51 time=72.065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128.210.224.23: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time=20.388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149.165.180.49: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time=17.348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23.13.113.150: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=54 time=31.199 </a:t>
            </a:r>
            <a:r>
              <a:rPr lang="en-US" altLang="zh-CN" sz="1100" dirty="0" err="1" smtClean="0"/>
              <a:t>ms</a:t>
            </a:r>
            <a:endParaRPr lang="en-US" altLang="zh-CN" sz="1100" dirty="0"/>
          </a:p>
          <a:p>
            <a:r>
              <a:rPr lang="en-US" altLang="zh-CN" sz="1100" dirty="0"/>
              <a:t>64 bytes from 208.82.238.129: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=52 time=62.360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106.48.13.33: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=49 time=67.665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103.23.108.200: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=236 time=221.909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106.48.14.90: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=52 time=26.083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149.165.180.17: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time=17.159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216.58.216.201: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=56 time=24.659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216.58.192.129: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=55 time=24.586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192.229.163.158: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=58 time=12.725 </a:t>
            </a:r>
            <a:r>
              <a:rPr lang="en-US" altLang="zh-CN" sz="1100" dirty="0" err="1"/>
              <a:t>ms</a:t>
            </a:r>
            <a:endParaRPr lang="en-US" altLang="zh-CN" sz="1100" dirty="0"/>
          </a:p>
          <a:p>
            <a:r>
              <a:rPr lang="en-US" altLang="zh-CN" sz="1100" dirty="0" smtClean="0"/>
              <a:t>64 </a:t>
            </a:r>
            <a:r>
              <a:rPr lang="en-US" altLang="zh-CN" sz="1100" dirty="0"/>
              <a:t>bytes from 149.165.180.34: </a:t>
            </a:r>
            <a:r>
              <a:rPr lang="en-US" altLang="zh-CN" sz="1100" dirty="0" err="1"/>
              <a:t>icmp_seq</a:t>
            </a:r>
            <a:r>
              <a:rPr lang="en-US" altLang="zh-CN" sz="1100" dirty="0"/>
              <a:t>=0 </a:t>
            </a:r>
            <a:r>
              <a:rPr lang="en-US" altLang="zh-CN" sz="1100" dirty="0" err="1"/>
              <a:t>ttl</a:t>
            </a:r>
            <a:r>
              <a:rPr lang="en-US" altLang="zh-CN" sz="1100" dirty="0"/>
              <a:t>=57 time=17.450 </a:t>
            </a:r>
            <a:r>
              <a:rPr lang="en-US" altLang="zh-CN" sz="1100" dirty="0" err="1" smtClean="0"/>
              <a:t>ms</a:t>
            </a:r>
            <a:endParaRPr lang="en-US" altLang="zh-CN" sz="1100" dirty="0" smtClean="0"/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</a:p>
          <a:p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36001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行政公文纸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行政公文纸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政公文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798</TotalTime>
  <Words>2730</Words>
  <Application>Microsoft Macintosh PowerPoint</Application>
  <PresentationFormat>全屏显示(4:3)</PresentationFormat>
  <Paragraphs>332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行政公文纸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Linzhe Li</dc:creator>
  <cp:lastModifiedBy>Linzhe Li</cp:lastModifiedBy>
  <cp:revision>120</cp:revision>
  <dcterms:created xsi:type="dcterms:W3CDTF">2016-04-04T23:59:52Z</dcterms:created>
  <dcterms:modified xsi:type="dcterms:W3CDTF">2016-05-05T21:57:43Z</dcterms:modified>
</cp:coreProperties>
</file>