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80F8AD-91E8-44A4-B7FF-8C72F128F201}">
          <p14:sldIdLst>
            <p14:sldId id="256"/>
          </p14:sldIdLst>
        </p14:section>
        <p14:section name="Body" id="{8580B4BA-F22E-4959-8E68-DBBCAAA29233}">
          <p14:sldIdLst>
            <p14:sldId id="263"/>
            <p14:sldId id="258"/>
            <p14:sldId id="264"/>
            <p14:sldId id="260"/>
            <p14:sldId id="261"/>
          </p14:sldIdLst>
        </p14:section>
        <p14:section name="Outro" id="{B1656A2C-E3E4-49A7-8DB8-0A4D62FA75C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0" autoAdjust="0"/>
  </p:normalViewPr>
  <p:slideViewPr>
    <p:cSldViewPr snapToGrid="0">
      <p:cViewPr varScale="1">
        <p:scale>
          <a:sx n="44" d="100"/>
          <a:sy n="44" d="100"/>
        </p:scale>
        <p:origin x="11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601E-C396-4164-BEEB-FCB66E8D1B8A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536B-FB8E-4E31-A763-5DBB462A1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5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4536B-FB8E-4E31-A763-5DBB462A10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8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4536B-FB8E-4E31-A763-5DBB462A10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9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4536B-FB8E-4E31-A763-5DBB462A10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9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3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0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888EF-7CAE-4087-9B83-EB0EF080DF0B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CDC8F1-0A96-4284-BD1F-B45E1755908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FBE-0902-B732-850E-04080B1A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Final Year Project Viva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85E72-20D9-671D-D770-9C05E0F30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1"/>
            <a:ext cx="10058400" cy="1143000"/>
          </a:xfrm>
        </p:spPr>
        <p:txBody>
          <a:bodyPr/>
          <a:lstStyle/>
          <a:p>
            <a:r>
              <a:rPr lang="en-GB" dirty="0"/>
              <a:t>Exeter University, LSI – 30/05/2023</a:t>
            </a:r>
          </a:p>
        </p:txBody>
      </p:sp>
    </p:spTree>
    <p:extLst>
      <p:ext uri="{BB962C8B-B14F-4D97-AF65-F5344CB8AC3E}">
        <p14:creationId xmlns:p14="http://schemas.microsoft.com/office/powerpoint/2010/main" val="31163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0EBB-DAE2-EF73-6510-783AEB4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F89FBB-4AB9-9065-A7F2-61D29B67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Objectives</a:t>
            </a:r>
            <a:endParaRPr lang="en-GB" u="sng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Explain novel experimental data using mathematical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Contribute to the existing understanding</a:t>
            </a:r>
          </a:p>
          <a:p>
            <a:pPr marL="0" indent="0">
              <a:buNone/>
            </a:pPr>
            <a:r>
              <a:rPr lang="en-GB" sz="22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Motivation</a:t>
            </a:r>
            <a:endParaRPr lang="en-GB" u="sng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Two of the most prevalent pathogens which can form synergies together [1,2]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Help combat antimicrobial resistance</a:t>
            </a:r>
          </a:p>
          <a:p>
            <a:pPr marL="0" indent="0">
              <a:buNone/>
            </a:pPr>
            <a:r>
              <a:rPr lang="en-GB" sz="22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Existing Research</a:t>
            </a:r>
            <a:r>
              <a:rPr lang="en-GB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GB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Extensive research utilising biological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No current research has attempted to model the two species mathematically in co-culture</a:t>
            </a:r>
          </a:p>
        </p:txBody>
      </p:sp>
    </p:spTree>
    <p:extLst>
      <p:ext uri="{BB962C8B-B14F-4D97-AF65-F5344CB8AC3E}">
        <p14:creationId xmlns:p14="http://schemas.microsoft.com/office/powerpoint/2010/main" val="174003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0EBB-DAE2-EF73-6510-783AEB4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Methods (1/2)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F89FBB-4AB9-9065-A7F2-61D29B67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Organising the data (averaging, normalising,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Makes the data easier to work with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Improves computational complexity and accuracy</a:t>
            </a:r>
          </a:p>
          <a:p>
            <a:pPr marL="0" indent="0">
              <a:buNone/>
            </a:pP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Development of the model (</a:t>
            </a:r>
            <a:r>
              <a:rPr lang="en-GB" u="sng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gLV</a:t>
            </a: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Discussed reparameterization and introduced parameter constraints</a:t>
            </a:r>
            <a:endParaRPr lang="en-GB" sz="1900" u="sng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Parameter Estimation using Bayesian Inferencing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Considered some of the underlying theory and outlined how we can implement Bayesian methods using RStudio, </a:t>
            </a:r>
            <a:r>
              <a:rPr lang="en-GB" sz="19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RStan</a:t>
            </a: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and MATLAB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6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0EBB-DAE2-EF73-6510-783AEB4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Methods (2/2)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F89FBB-4AB9-9065-A7F2-61D29B67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Steady-state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Analytically derived nullclines and equilibrium points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Derived criteria for classifying the stability of any fixed points</a:t>
            </a:r>
          </a:p>
          <a:p>
            <a:pPr marL="0" indent="0">
              <a:buNone/>
            </a:pPr>
            <a:r>
              <a:rPr lang="en-GB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Bifurcation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Introduced some of fundamental underlying theory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Outlined the criteria for zero-eigenvalue bifurcations (excl. pitchfork bifurcation)</a:t>
            </a:r>
          </a:p>
          <a:p>
            <a:pPr marL="0" indent="0">
              <a:buNone/>
            </a:pPr>
            <a:endParaRPr lang="en-GB" sz="19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3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59AB-DB95-6C4C-B014-461EAC8D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7A90C-8C53-B21C-BF63-96163DA6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Parameter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 Mono-culture results: Didn’t fit the data perfectly, but captured the general essence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Co-culture results: Best fitting case suggests that interspecies interactions influence growth rate and intraspecies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Time-series plots and phase planes were produced to visualise the results</a:t>
            </a:r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u="sng" dirty="0"/>
              <a:t>Bifurcation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</a:t>
            </a:r>
            <a:r>
              <a:rPr lang="en-GB" sz="1900" dirty="0" err="1"/>
              <a:t>Transcritical</a:t>
            </a:r>
            <a:r>
              <a:rPr lang="en-GB" sz="1900" dirty="0"/>
              <a:t> bifurcations were found to occur under certain circumstances and describe the shift from co-existence of both species to P. aeruginosa dominating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Both states commonly observed in patients [1,2,3], understanding that the two states are connected by a </a:t>
            </a:r>
            <a:r>
              <a:rPr lang="en-GB" sz="1900" dirty="0" err="1"/>
              <a:t>transcritical</a:t>
            </a:r>
            <a:r>
              <a:rPr lang="en-GB" sz="1900" dirty="0"/>
              <a:t> bifurcation may have some use in future research.</a:t>
            </a:r>
          </a:p>
        </p:txBody>
      </p:sp>
    </p:spTree>
    <p:extLst>
      <p:ext uri="{BB962C8B-B14F-4D97-AF65-F5344CB8AC3E}">
        <p14:creationId xmlns:p14="http://schemas.microsoft.com/office/powerpoint/2010/main" val="156272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12DD-F157-FA10-27B9-29970BD0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Discussion +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E07B7C-292A-45FA-D183-6DACB91F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Interactions between </a:t>
            </a:r>
            <a:r>
              <a:rPr lang="en-GB" sz="1900" i="1" dirty="0"/>
              <a:t>S. aureus </a:t>
            </a:r>
            <a:r>
              <a:rPr lang="en-GB" sz="1900" dirty="0"/>
              <a:t>and </a:t>
            </a:r>
            <a:r>
              <a:rPr lang="en-GB" sz="1900" i="1" dirty="0"/>
              <a:t>P. aeruginosa </a:t>
            </a:r>
            <a:r>
              <a:rPr lang="en-GB" sz="1900" dirty="0"/>
              <a:t>affect how both species interact with themselves and influence their rates of growth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900" dirty="0"/>
              <a:t> Two states commonly observed in medical patients found to be underpinned by a </a:t>
            </a:r>
            <a:r>
              <a:rPr lang="en-GB" sz="1900" dirty="0" err="1"/>
              <a:t>transcritical</a:t>
            </a:r>
            <a:r>
              <a:rPr lang="en-GB" sz="1900" dirty="0"/>
              <a:t> bifurcation</a:t>
            </a:r>
          </a:p>
          <a:p>
            <a:pPr marL="0" indent="0">
              <a:buNone/>
            </a:pPr>
            <a:r>
              <a:rPr lang="en-GB" u="sng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Validate results using a different existing model or by developing their 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Introduce a perturbation term to account for the effects of antimicrobial treatments </a:t>
            </a:r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9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288-033F-4AF1-C7DB-3F455787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References + Any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BFC48-CA9A-6FCE-45D6-1DEDAE16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dirty="0" err="1"/>
              <a:t>Limoli</a:t>
            </a:r>
            <a:r>
              <a:rPr lang="en-GB" dirty="0"/>
              <a:t> DH, et al. Staphylococcus aureus and Pseudomonas aeruginosa co-infection is associated with cystic fibrosis-related diabetes and poor clinical outcomes. </a:t>
            </a:r>
            <a:r>
              <a:rPr lang="en-GB" dirty="0" err="1"/>
              <a:t>Eur</a:t>
            </a:r>
            <a:r>
              <a:rPr lang="en-GB" dirty="0"/>
              <a:t> J Clin </a:t>
            </a:r>
            <a:r>
              <a:rPr lang="en-GB" dirty="0" err="1"/>
              <a:t>Microbiol</a:t>
            </a:r>
            <a:r>
              <a:rPr lang="en-GB" dirty="0"/>
              <a:t> Infect Dis. 2016; 35: 947–953</a:t>
            </a:r>
          </a:p>
          <a:p>
            <a:pPr marL="0" indent="0">
              <a:buNone/>
            </a:pPr>
            <a:r>
              <a:rPr lang="en-GB" dirty="0"/>
              <a:t>[2] </a:t>
            </a:r>
            <a:r>
              <a:rPr lang="en-GB" dirty="0" err="1"/>
              <a:t>Filkins</a:t>
            </a:r>
            <a:r>
              <a:rPr lang="en-GB" dirty="0"/>
              <a:t> LM, O’Toole GA. Cystic Fibrosis Lung Infections: Polymicrobial, Complex, and Hard to Treat. PLOS Pathogens. 2015; 11(12)</a:t>
            </a:r>
          </a:p>
          <a:p>
            <a:pPr marL="0" indent="0">
              <a:buNone/>
            </a:pPr>
            <a:r>
              <a:rPr lang="en-GB" dirty="0"/>
              <a:t>[3] DeLeon S, et al. Synergistic Interactions of Pseudomonas aeruginosa and </a:t>
            </a:r>
            <a:r>
              <a:rPr lang="en-GB" dirty="0" err="1"/>
              <a:t>Staphylococcus</a:t>
            </a:r>
            <a:r>
              <a:rPr lang="en-GB" dirty="0"/>
              <a:t> aureus in an In Vitro Wound Model. Infect Immun. 2014; 82(11): 4718–4728</a:t>
            </a:r>
          </a:p>
        </p:txBody>
      </p:sp>
    </p:spTree>
    <p:extLst>
      <p:ext uri="{BB962C8B-B14F-4D97-AF65-F5344CB8AC3E}">
        <p14:creationId xmlns:p14="http://schemas.microsoft.com/office/powerpoint/2010/main" val="2810090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2292</TotalTime>
  <Words>465</Words>
  <Application>Microsoft Office PowerPoint</Application>
  <PresentationFormat>Widescreen</PresentationFormat>
  <Paragraphs>52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Pretendard</vt:lpstr>
      <vt:lpstr>Arial</vt:lpstr>
      <vt:lpstr>Calibri</vt:lpstr>
      <vt:lpstr>Calibri Light</vt:lpstr>
      <vt:lpstr>Retrospect</vt:lpstr>
      <vt:lpstr>Final Year Project Viva</vt:lpstr>
      <vt:lpstr>Introduction</vt:lpstr>
      <vt:lpstr>Methods (1/2)</vt:lpstr>
      <vt:lpstr>Methods (2/2)</vt:lpstr>
      <vt:lpstr>Results</vt:lpstr>
      <vt:lpstr>Discussion + Conclusions</vt:lpstr>
      <vt:lpstr>References +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</dc:title>
  <dc:creator>Tynan, Connor</dc:creator>
  <cp:lastModifiedBy>Connor 🐱‍👤</cp:lastModifiedBy>
  <cp:revision>10</cp:revision>
  <dcterms:created xsi:type="dcterms:W3CDTF">2023-04-19T15:53:31Z</dcterms:created>
  <dcterms:modified xsi:type="dcterms:W3CDTF">2023-08-23T13:25:01Z</dcterms:modified>
</cp:coreProperties>
</file>