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2" r:id="rId2"/>
    <p:sldId id="281" r:id="rId3"/>
    <p:sldId id="280" r:id="rId4"/>
    <p:sldId id="279" r:id="rId5"/>
    <p:sldId id="278" r:id="rId6"/>
    <p:sldId id="283" r:id="rId7"/>
    <p:sldId id="285" r:id="rId8"/>
    <p:sldId id="286" r:id="rId9"/>
    <p:sldId id="288" r:id="rId10"/>
    <p:sldId id="284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党 一琨" initials="党" lastIdx="2" clrIdx="0">
    <p:extLst>
      <p:ext uri="{19B8F6BF-5375-455C-9EA6-DF929625EA0E}">
        <p15:presenceInfo xmlns:p15="http://schemas.microsoft.com/office/powerpoint/2012/main" userId="9c127f4ca4fab4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7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00:11:42.4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1T00:11:42.470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1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任意多边形 7"/>
          <p:cNvSpPr/>
          <p:nvPr/>
        </p:nvSpPr>
        <p:spPr>
          <a:xfrm>
            <a:off x="8564880" y="5384482"/>
            <a:ext cx="2773681" cy="1473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18872" y="21600"/>
                </a:lnTo>
                <a:lnTo>
                  <a:pt x="10800" y="5456"/>
                </a:lnTo>
                <a:lnTo>
                  <a:pt x="2728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任意多边形 9"/>
          <p:cNvSpPr/>
          <p:nvPr/>
        </p:nvSpPr>
        <p:spPr>
          <a:xfrm>
            <a:off x="9497658" y="6375558"/>
            <a:ext cx="908125" cy="482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文本框 15"/>
          <p:cNvSpPr txBox="1"/>
          <p:nvPr/>
        </p:nvSpPr>
        <p:spPr>
          <a:xfrm>
            <a:off x="3196003" y="2763559"/>
            <a:ext cx="5799994" cy="84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2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第四单元</a:t>
            </a:r>
          </a:p>
        </p:txBody>
      </p:sp>
      <p:sp>
        <p:nvSpPr>
          <p:cNvPr id="178" name="直接连接符 17"/>
          <p:cNvSpPr/>
          <p:nvPr/>
        </p:nvSpPr>
        <p:spPr>
          <a:xfrm>
            <a:off x="5029452" y="3778836"/>
            <a:ext cx="2133096" cy="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文本框 19"/>
          <p:cNvSpPr txBox="1"/>
          <p:nvPr/>
        </p:nvSpPr>
        <p:spPr>
          <a:xfrm>
            <a:off x="4441288" y="4617067"/>
            <a:ext cx="303906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sz="1600" b="1" dirty="0"/>
          </a:p>
        </p:txBody>
      </p:sp>
      <p:sp>
        <p:nvSpPr>
          <p:cNvPr id="180" name="任意多边形 8"/>
          <p:cNvSpPr/>
          <p:nvPr/>
        </p:nvSpPr>
        <p:spPr>
          <a:xfrm flipV="1">
            <a:off x="220531" y="-1"/>
            <a:ext cx="4219390" cy="2241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任意多边形 12"/>
          <p:cNvSpPr/>
          <p:nvPr/>
        </p:nvSpPr>
        <p:spPr>
          <a:xfrm flipV="1">
            <a:off x="912912" y="0"/>
            <a:ext cx="4771430" cy="25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77" y="21600"/>
                </a:lnTo>
                <a:lnTo>
                  <a:pt x="10800" y="2353"/>
                </a:lnTo>
                <a:lnTo>
                  <a:pt x="20423" y="21600"/>
                </a:ln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24C027-6403-4F8F-979F-9E86307A88DE}"/>
              </a:ext>
            </a:extLst>
          </p:cNvPr>
          <p:cNvSpPr txBox="1"/>
          <p:nvPr/>
        </p:nvSpPr>
        <p:spPr>
          <a:xfrm>
            <a:off x="3048786" y="3848059"/>
            <a:ext cx="609442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12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800" b="1" dirty="0"/>
              <a:t>第二小组</a:t>
            </a:r>
          </a:p>
          <a:p>
            <a:pPr algn="ctr">
              <a:defRPr sz="12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800" b="1" dirty="0"/>
              <a:t>汇报人：蔡与望 党一琨 郭培琪 陶砚青</a:t>
            </a:r>
          </a:p>
        </p:txBody>
      </p:sp>
    </p:spTree>
    <p:extLst>
      <p:ext uri="{BB962C8B-B14F-4D97-AF65-F5344CB8AC3E}">
        <p14:creationId xmlns:p14="http://schemas.microsoft.com/office/powerpoint/2010/main" val="12654293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任意多边形 7"/>
          <p:cNvSpPr/>
          <p:nvPr/>
        </p:nvSpPr>
        <p:spPr>
          <a:xfrm>
            <a:off x="8564880" y="5384482"/>
            <a:ext cx="2773681" cy="14735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18872" y="21600"/>
                </a:lnTo>
                <a:lnTo>
                  <a:pt x="10800" y="5456"/>
                </a:lnTo>
                <a:lnTo>
                  <a:pt x="2728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7" name="任意多边形 9"/>
          <p:cNvSpPr/>
          <p:nvPr/>
        </p:nvSpPr>
        <p:spPr>
          <a:xfrm>
            <a:off x="9497658" y="6375558"/>
            <a:ext cx="908125" cy="482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8" name="任意多边形 8"/>
          <p:cNvSpPr/>
          <p:nvPr/>
        </p:nvSpPr>
        <p:spPr>
          <a:xfrm flipV="1">
            <a:off x="220531" y="-1"/>
            <a:ext cx="4219390" cy="2241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9" name="任意多边形 12"/>
          <p:cNvSpPr/>
          <p:nvPr/>
        </p:nvSpPr>
        <p:spPr>
          <a:xfrm flipV="1">
            <a:off x="912912" y="0"/>
            <a:ext cx="4771430" cy="25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77" y="21600"/>
                </a:lnTo>
                <a:lnTo>
                  <a:pt x="10800" y="2353"/>
                </a:lnTo>
                <a:lnTo>
                  <a:pt x="20423" y="21600"/>
                </a:ln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0" name="直接连接符 10"/>
          <p:cNvSpPr/>
          <p:nvPr/>
        </p:nvSpPr>
        <p:spPr>
          <a:xfrm>
            <a:off x="5933469" y="3604579"/>
            <a:ext cx="341455" cy="1"/>
          </a:xfrm>
          <a:prstGeom prst="line">
            <a:avLst/>
          </a:prstGeom>
          <a:ln w="25400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1" name="文本框 11"/>
          <p:cNvSpPr txBox="1"/>
          <p:nvPr/>
        </p:nvSpPr>
        <p:spPr>
          <a:xfrm>
            <a:off x="3542539" y="2765321"/>
            <a:ext cx="5106922" cy="94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谢谢观看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83E080-04E0-4D7E-AE78-321B9B765DE3}"/>
              </a:ext>
            </a:extLst>
          </p:cNvPr>
          <p:cNvSpPr txBox="1"/>
          <p:nvPr/>
        </p:nvSpPr>
        <p:spPr>
          <a:xfrm>
            <a:off x="3048786" y="3848059"/>
            <a:ext cx="609442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12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800" b="1" dirty="0"/>
              <a:t>第二小组</a:t>
            </a:r>
          </a:p>
          <a:p>
            <a:pPr algn="ctr">
              <a:defRPr sz="12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1800" b="1" dirty="0"/>
              <a:t>汇报人：蔡与望 党一琨 郭培琪 陶砚青</a:t>
            </a:r>
          </a:p>
        </p:txBody>
      </p:sp>
    </p:spTree>
    <p:extLst>
      <p:ext uri="{BB962C8B-B14F-4D97-AF65-F5344CB8AC3E}">
        <p14:creationId xmlns:p14="http://schemas.microsoft.com/office/powerpoint/2010/main" val="13922557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直接连接符 10"/>
          <p:cNvSpPr/>
          <p:nvPr/>
        </p:nvSpPr>
        <p:spPr>
          <a:xfrm flipH="1">
            <a:off x="2214878" y="1931727"/>
            <a:ext cx="1" cy="1188720"/>
          </a:xfrm>
          <a:prstGeom prst="line">
            <a:avLst/>
          </a:prstGeom>
          <a:ln w="31750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直接连接符 105"/>
          <p:cNvSpPr/>
          <p:nvPr/>
        </p:nvSpPr>
        <p:spPr>
          <a:xfrm flipH="1" flipV="1">
            <a:off x="2214879" y="3118531"/>
            <a:ext cx="8382001" cy="1"/>
          </a:xfrm>
          <a:prstGeom prst="line">
            <a:avLst/>
          </a:prstGeom>
          <a:ln w="31750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任意多边形 106"/>
          <p:cNvSpPr/>
          <p:nvPr/>
        </p:nvSpPr>
        <p:spPr>
          <a:xfrm flipV="1">
            <a:off x="149411" y="0"/>
            <a:ext cx="4130937" cy="2194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Text Box 3"/>
          <p:cNvSpPr txBox="1"/>
          <p:nvPr/>
        </p:nvSpPr>
        <p:spPr>
          <a:xfrm>
            <a:off x="1513670" y="314875"/>
            <a:ext cx="1402419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目  录</a:t>
            </a:r>
          </a:p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COMPANY</a:t>
            </a:r>
          </a:p>
        </p:txBody>
      </p:sp>
      <p:sp>
        <p:nvSpPr>
          <p:cNvPr id="187" name="椭圆 108"/>
          <p:cNvSpPr/>
          <p:nvPr/>
        </p:nvSpPr>
        <p:spPr>
          <a:xfrm>
            <a:off x="3911731" y="2986316"/>
            <a:ext cx="304801" cy="264427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TextBox 76"/>
          <p:cNvSpPr txBox="1"/>
          <p:nvPr/>
        </p:nvSpPr>
        <p:spPr>
          <a:xfrm>
            <a:off x="3582178" y="2327243"/>
            <a:ext cx="104316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192" name="椭圆 113"/>
          <p:cNvSpPr/>
          <p:nvPr/>
        </p:nvSpPr>
        <p:spPr>
          <a:xfrm>
            <a:off x="5326503" y="3014564"/>
            <a:ext cx="304801" cy="304801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TextBox 76"/>
          <p:cNvSpPr txBox="1"/>
          <p:nvPr/>
        </p:nvSpPr>
        <p:spPr>
          <a:xfrm>
            <a:off x="4967357" y="2338924"/>
            <a:ext cx="104316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02</a:t>
            </a:r>
          </a:p>
        </p:txBody>
      </p:sp>
      <p:sp>
        <p:nvSpPr>
          <p:cNvPr id="197" name="椭圆 121"/>
          <p:cNvSpPr/>
          <p:nvPr/>
        </p:nvSpPr>
        <p:spPr>
          <a:xfrm>
            <a:off x="6757227" y="3003325"/>
            <a:ext cx="304801" cy="304801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TextBox 76"/>
          <p:cNvSpPr txBox="1"/>
          <p:nvPr/>
        </p:nvSpPr>
        <p:spPr>
          <a:xfrm>
            <a:off x="6432052" y="2338924"/>
            <a:ext cx="104316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03</a:t>
            </a:r>
          </a:p>
        </p:txBody>
      </p:sp>
      <p:sp>
        <p:nvSpPr>
          <p:cNvPr id="202" name="椭圆 127"/>
          <p:cNvSpPr/>
          <p:nvPr/>
        </p:nvSpPr>
        <p:spPr>
          <a:xfrm>
            <a:off x="8094171" y="2966130"/>
            <a:ext cx="304800" cy="304801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6" name="TextBox 76"/>
          <p:cNvSpPr txBox="1"/>
          <p:nvPr/>
        </p:nvSpPr>
        <p:spPr>
          <a:xfrm>
            <a:off x="7666367" y="2309989"/>
            <a:ext cx="1043168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8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207" name="任意多边形 137"/>
          <p:cNvSpPr/>
          <p:nvPr/>
        </p:nvSpPr>
        <p:spPr>
          <a:xfrm>
            <a:off x="10198697" y="5799058"/>
            <a:ext cx="1993303" cy="1058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15700" y="21600"/>
                </a:lnTo>
                <a:lnTo>
                  <a:pt x="10800" y="11801"/>
                </a:lnTo>
                <a:lnTo>
                  <a:pt x="59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CAA657-705A-4B2F-9BE3-174617A32A03}"/>
              </a:ext>
            </a:extLst>
          </p:cNvPr>
          <p:cNvSpPr txBox="1"/>
          <p:nvPr/>
        </p:nvSpPr>
        <p:spPr>
          <a:xfrm>
            <a:off x="3855103" y="3345451"/>
            <a:ext cx="46191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工作层次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191B7E-D80F-4731-8015-78073A236851}"/>
              </a:ext>
            </a:extLst>
          </p:cNvPr>
          <p:cNvSpPr txBox="1"/>
          <p:nvPr/>
        </p:nvSpPr>
        <p:spPr>
          <a:xfrm>
            <a:off x="5309167" y="3338091"/>
            <a:ext cx="38118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工作原理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F2AB7C-CBB5-4970-8725-D882A83FB9EE}"/>
              </a:ext>
            </a:extLst>
          </p:cNvPr>
          <p:cNvSpPr txBox="1"/>
          <p:nvPr/>
        </p:nvSpPr>
        <p:spPr>
          <a:xfrm>
            <a:off x="6735028" y="3369702"/>
            <a:ext cx="304801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冲突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域方面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B48F18-7908-4594-8A07-CF3A7C71EDE2}"/>
              </a:ext>
            </a:extLst>
          </p:cNvPr>
          <p:cNvSpPr txBox="1"/>
          <p:nvPr/>
        </p:nvSpPr>
        <p:spPr>
          <a:xfrm>
            <a:off x="8113695" y="3317148"/>
            <a:ext cx="461913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广播域方面</a:t>
            </a:r>
          </a:p>
        </p:txBody>
      </p:sp>
      <p:sp>
        <p:nvSpPr>
          <p:cNvPr id="31" name="TextBox 76">
            <a:extLst>
              <a:ext uri="{FF2B5EF4-FFF2-40B4-BE49-F238E27FC236}">
                <a16:creationId xmlns:a16="http://schemas.microsoft.com/office/drawing/2014/main" id="{02BB9D4A-9F9E-4819-A577-EB6AA0694665}"/>
              </a:ext>
            </a:extLst>
          </p:cNvPr>
          <p:cNvSpPr txBox="1"/>
          <p:nvPr/>
        </p:nvSpPr>
        <p:spPr>
          <a:xfrm>
            <a:off x="9089247" y="2291448"/>
            <a:ext cx="101764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48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32" name="椭圆 127">
            <a:extLst>
              <a:ext uri="{FF2B5EF4-FFF2-40B4-BE49-F238E27FC236}">
                <a16:creationId xmlns:a16="http://schemas.microsoft.com/office/drawing/2014/main" id="{F9EAF7EF-5ACB-475E-B1BA-751DD8647049}"/>
              </a:ext>
            </a:extLst>
          </p:cNvPr>
          <p:cNvSpPr/>
          <p:nvPr/>
        </p:nvSpPr>
        <p:spPr>
          <a:xfrm>
            <a:off x="9482918" y="2985630"/>
            <a:ext cx="304800" cy="304801"/>
          </a:xfrm>
          <a:prstGeom prst="ellipse">
            <a:avLst/>
          </a:prstGeom>
          <a:solidFill>
            <a:srgbClr val="5A5A5A"/>
          </a:solidFill>
          <a:ln w="25400">
            <a:solidFill>
              <a:srgbClr val="E7E8EC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468D30-5A84-40C1-B0AD-CF77E9575A72}"/>
              </a:ext>
            </a:extLst>
          </p:cNvPr>
          <p:cNvSpPr txBox="1"/>
          <p:nvPr/>
        </p:nvSpPr>
        <p:spPr>
          <a:xfrm>
            <a:off x="9486044" y="3300385"/>
            <a:ext cx="38118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0352193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任意多边形 7"/>
          <p:cNvSpPr/>
          <p:nvPr/>
        </p:nvSpPr>
        <p:spPr>
          <a:xfrm flipV="1">
            <a:off x="1730670" y="0"/>
            <a:ext cx="4492592" cy="2386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18872" y="21600"/>
                </a:lnTo>
                <a:lnTo>
                  <a:pt x="10800" y="5456"/>
                </a:lnTo>
                <a:lnTo>
                  <a:pt x="2728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0" name="任意多边形 9"/>
          <p:cNvSpPr/>
          <p:nvPr/>
        </p:nvSpPr>
        <p:spPr>
          <a:xfrm flipV="1">
            <a:off x="3241512" y="-1"/>
            <a:ext cx="1470909" cy="781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任意多边形 8"/>
          <p:cNvSpPr/>
          <p:nvPr/>
        </p:nvSpPr>
        <p:spPr>
          <a:xfrm>
            <a:off x="6096000" y="4663440"/>
            <a:ext cx="4130936" cy="2194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2" name="任意多边形 12"/>
          <p:cNvSpPr/>
          <p:nvPr/>
        </p:nvSpPr>
        <p:spPr>
          <a:xfrm>
            <a:off x="6695440" y="4288790"/>
            <a:ext cx="4836160" cy="2569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177" y="21600"/>
                </a:lnTo>
                <a:lnTo>
                  <a:pt x="10800" y="2353"/>
                </a:lnTo>
                <a:lnTo>
                  <a:pt x="20423" y="21600"/>
                </a:lnTo>
                <a:lnTo>
                  <a:pt x="21600" y="21600"/>
                </a:lnTo>
                <a:lnTo>
                  <a:pt x="108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4" name="矩形 23"/>
          <p:cNvSpPr txBox="1"/>
          <p:nvPr/>
        </p:nvSpPr>
        <p:spPr>
          <a:xfrm>
            <a:off x="6049800" y="3672473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215" name="TextBox 76"/>
          <p:cNvSpPr txBox="1"/>
          <p:nvPr/>
        </p:nvSpPr>
        <p:spPr>
          <a:xfrm>
            <a:off x="568827" y="3322120"/>
            <a:ext cx="345446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8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工作层次</a:t>
            </a:r>
            <a:endParaRPr dirty="0"/>
          </a:p>
        </p:txBody>
      </p:sp>
      <p:sp>
        <p:nvSpPr>
          <p:cNvPr id="216" name="TextBox 76"/>
          <p:cNvSpPr txBox="1"/>
          <p:nvPr/>
        </p:nvSpPr>
        <p:spPr>
          <a:xfrm>
            <a:off x="1474700" y="1954399"/>
            <a:ext cx="173467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54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01</a:t>
            </a:r>
            <a:endParaRPr dirty="0"/>
          </a:p>
        </p:txBody>
      </p:sp>
      <p:sp>
        <p:nvSpPr>
          <p:cNvPr id="217" name="直接连接符 27"/>
          <p:cNvSpPr/>
          <p:nvPr/>
        </p:nvSpPr>
        <p:spPr>
          <a:xfrm flipV="1">
            <a:off x="2036190" y="2978870"/>
            <a:ext cx="641022" cy="9427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0A5F07-DEA2-48C5-851E-A08B1D77BF78}"/>
              </a:ext>
            </a:extLst>
          </p:cNvPr>
          <p:cNvSpPr txBox="1"/>
          <p:nvPr/>
        </p:nvSpPr>
        <p:spPr>
          <a:xfrm>
            <a:off x="4411743" y="2083322"/>
            <a:ext cx="342193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集线器：物理层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3B42E-98D0-41B0-9BC2-637F9AC1A5E8}"/>
              </a:ext>
            </a:extLst>
          </p:cNvPr>
          <p:cNvSpPr txBox="1"/>
          <p:nvPr/>
        </p:nvSpPr>
        <p:spPr>
          <a:xfrm>
            <a:off x="4411743" y="3223539"/>
            <a:ext cx="384613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交换机：数据链路层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33281577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E8A776E7-630C-4205-AC63-58817C8A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982" y="2082602"/>
            <a:ext cx="5973796" cy="2692795"/>
          </a:xfrm>
          <a:prstGeom prst="rect">
            <a:avLst/>
          </a:prstGeom>
        </p:spPr>
      </p:pic>
      <p:grpSp>
        <p:nvGrpSpPr>
          <p:cNvPr id="268" name="组合 2"/>
          <p:cNvGrpSpPr/>
          <p:nvPr/>
        </p:nvGrpSpPr>
        <p:grpSpPr>
          <a:xfrm>
            <a:off x="-1" y="-2"/>
            <a:ext cx="1249682" cy="663895"/>
            <a:chOff x="0" y="0"/>
            <a:chExt cx="1249680" cy="663893"/>
          </a:xfrm>
        </p:grpSpPr>
        <p:sp>
          <p:nvSpPr>
            <p:cNvPr id="266" name="任意多边形 7"/>
            <p:cNvSpPr/>
            <p:nvPr/>
          </p:nvSpPr>
          <p:spPr>
            <a:xfrm rot="10800000" flipH="1">
              <a:off x="0" y="0"/>
              <a:ext cx="1249681" cy="6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18872" y="21600"/>
                  </a:lnTo>
                  <a:lnTo>
                    <a:pt x="10800" y="5456"/>
                  </a:lnTo>
                  <a:lnTo>
                    <a:pt x="2728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7" name="任意多边形 9"/>
            <p:cNvSpPr/>
            <p:nvPr/>
          </p:nvSpPr>
          <p:spPr>
            <a:xfrm rot="10800000" flipH="1">
              <a:off x="0" y="0"/>
              <a:ext cx="840345" cy="4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1" name="组合 1"/>
          <p:cNvGrpSpPr/>
          <p:nvPr/>
        </p:nvGrpSpPr>
        <p:grpSpPr>
          <a:xfrm>
            <a:off x="10908531" y="6248400"/>
            <a:ext cx="1283469" cy="609601"/>
            <a:chOff x="0" y="0"/>
            <a:chExt cx="1283467" cy="609600"/>
          </a:xfrm>
        </p:grpSpPr>
        <p:sp>
          <p:nvSpPr>
            <p:cNvPr id="269" name="任意多边形 8"/>
            <p:cNvSpPr/>
            <p:nvPr/>
          </p:nvSpPr>
          <p:spPr>
            <a:xfrm flipH="1">
              <a:off x="346357" y="111759"/>
              <a:ext cx="937112" cy="4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任意多边形 12"/>
            <p:cNvSpPr/>
            <p:nvPr/>
          </p:nvSpPr>
          <p:spPr>
            <a:xfrm flipH="1">
              <a:off x="0" y="0"/>
              <a:ext cx="1147483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77" y="21600"/>
                  </a:lnTo>
                  <a:lnTo>
                    <a:pt x="10800" y="2353"/>
                  </a:lnTo>
                  <a:lnTo>
                    <a:pt x="20423" y="21600"/>
                  </a:lnTo>
                  <a:lnTo>
                    <a:pt x="21600" y="21600"/>
                  </a:lnTo>
                  <a:lnTo>
                    <a:pt x="108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2" name="TextBox 76"/>
          <p:cNvSpPr txBox="1"/>
          <p:nvPr/>
        </p:nvSpPr>
        <p:spPr>
          <a:xfrm>
            <a:off x="5608948" y="192896"/>
            <a:ext cx="7629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3200" dirty="0"/>
              <a:t>02</a:t>
            </a:r>
            <a:endParaRPr sz="3200" dirty="0"/>
          </a:p>
        </p:txBody>
      </p:sp>
      <p:sp>
        <p:nvSpPr>
          <p:cNvPr id="273" name="文本框 14"/>
          <p:cNvSpPr txBox="1"/>
          <p:nvPr/>
        </p:nvSpPr>
        <p:spPr>
          <a:xfrm>
            <a:off x="4543722" y="760873"/>
            <a:ext cx="3104555" cy="597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0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800" dirty="0"/>
              <a:t>工作原理</a:t>
            </a:r>
            <a:endParaRPr sz="2800" dirty="0"/>
          </a:p>
        </p:txBody>
      </p:sp>
      <p:sp>
        <p:nvSpPr>
          <p:cNvPr id="274" name="直接连接符 20"/>
          <p:cNvSpPr/>
          <p:nvPr/>
        </p:nvSpPr>
        <p:spPr>
          <a:xfrm>
            <a:off x="5617706" y="760873"/>
            <a:ext cx="630926" cy="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文本框 49"/>
          <p:cNvSpPr txBox="1"/>
          <p:nvPr/>
        </p:nvSpPr>
        <p:spPr>
          <a:xfrm>
            <a:off x="5462758" y="2822680"/>
            <a:ext cx="5973796" cy="114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sz="18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节点发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信号</a:t>
            </a:r>
            <a:r>
              <a:rPr lang="zh-CN" altLang="zh-CN" sz="18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到线路，集线器接收该信号，因信号在电缆传输中有衰减，集线器接收信号后将衰减的信号整形放大，最后集线器将放大的信号广播转发给其他所有</a:t>
            </a:r>
            <a:r>
              <a:rPr lang="zh-CN" altLang="en-US" sz="18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端口</a:t>
            </a:r>
            <a:r>
              <a:rPr lang="zh-CN" altLang="zh-CN" sz="18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0461CF-50A8-42E6-9D98-A598F9179A5F}"/>
              </a:ext>
            </a:extLst>
          </p:cNvPr>
          <p:cNvSpPr txBox="1"/>
          <p:nvPr/>
        </p:nvSpPr>
        <p:spPr>
          <a:xfrm>
            <a:off x="5462758" y="2375555"/>
            <a:ext cx="13291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集线器：</a:t>
            </a:r>
          </a:p>
        </p:txBody>
      </p:sp>
    </p:spTree>
    <p:extLst>
      <p:ext uri="{BB962C8B-B14F-4D97-AF65-F5344CB8AC3E}">
        <p14:creationId xmlns:p14="http://schemas.microsoft.com/office/powerpoint/2010/main" val="39241219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D66171-D282-4E7B-B63E-0B029885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57" y="2261640"/>
            <a:ext cx="6184866" cy="2334720"/>
          </a:xfrm>
          <a:prstGeom prst="rect">
            <a:avLst/>
          </a:prstGeom>
        </p:spPr>
      </p:pic>
      <p:grpSp>
        <p:nvGrpSpPr>
          <p:cNvPr id="268" name="组合 2"/>
          <p:cNvGrpSpPr/>
          <p:nvPr/>
        </p:nvGrpSpPr>
        <p:grpSpPr>
          <a:xfrm>
            <a:off x="-1" y="-2"/>
            <a:ext cx="1249682" cy="663895"/>
            <a:chOff x="0" y="0"/>
            <a:chExt cx="1249680" cy="663893"/>
          </a:xfrm>
        </p:grpSpPr>
        <p:sp>
          <p:nvSpPr>
            <p:cNvPr id="266" name="任意多边形 7"/>
            <p:cNvSpPr/>
            <p:nvPr/>
          </p:nvSpPr>
          <p:spPr>
            <a:xfrm rot="10800000" flipH="1">
              <a:off x="0" y="0"/>
              <a:ext cx="1249681" cy="6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18872" y="21600"/>
                  </a:lnTo>
                  <a:lnTo>
                    <a:pt x="10800" y="5456"/>
                  </a:lnTo>
                  <a:lnTo>
                    <a:pt x="2728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7" name="任意多边形 9"/>
            <p:cNvSpPr/>
            <p:nvPr/>
          </p:nvSpPr>
          <p:spPr>
            <a:xfrm rot="10800000" flipH="1">
              <a:off x="0" y="0"/>
              <a:ext cx="840345" cy="4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1" name="组合 1"/>
          <p:cNvGrpSpPr/>
          <p:nvPr/>
        </p:nvGrpSpPr>
        <p:grpSpPr>
          <a:xfrm>
            <a:off x="10908531" y="6248400"/>
            <a:ext cx="1283469" cy="609601"/>
            <a:chOff x="0" y="0"/>
            <a:chExt cx="1283467" cy="609600"/>
          </a:xfrm>
        </p:grpSpPr>
        <p:sp>
          <p:nvSpPr>
            <p:cNvPr id="269" name="任意多边形 8"/>
            <p:cNvSpPr/>
            <p:nvPr/>
          </p:nvSpPr>
          <p:spPr>
            <a:xfrm flipH="1">
              <a:off x="346357" y="111759"/>
              <a:ext cx="937112" cy="4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任意多边形 12"/>
            <p:cNvSpPr/>
            <p:nvPr/>
          </p:nvSpPr>
          <p:spPr>
            <a:xfrm flipH="1">
              <a:off x="0" y="0"/>
              <a:ext cx="1147483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77" y="21600"/>
                  </a:lnTo>
                  <a:lnTo>
                    <a:pt x="10800" y="2353"/>
                  </a:lnTo>
                  <a:lnTo>
                    <a:pt x="20423" y="21600"/>
                  </a:lnTo>
                  <a:lnTo>
                    <a:pt x="21600" y="21600"/>
                  </a:lnTo>
                  <a:lnTo>
                    <a:pt x="108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2" name="TextBox 76"/>
          <p:cNvSpPr txBox="1"/>
          <p:nvPr/>
        </p:nvSpPr>
        <p:spPr>
          <a:xfrm>
            <a:off x="5608948" y="192896"/>
            <a:ext cx="76290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20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3200" dirty="0"/>
              <a:t>02</a:t>
            </a:r>
            <a:endParaRPr sz="3200" dirty="0"/>
          </a:p>
        </p:txBody>
      </p:sp>
      <p:sp>
        <p:nvSpPr>
          <p:cNvPr id="273" name="文本框 14"/>
          <p:cNvSpPr txBox="1"/>
          <p:nvPr/>
        </p:nvSpPr>
        <p:spPr>
          <a:xfrm>
            <a:off x="4543722" y="760873"/>
            <a:ext cx="3104555" cy="597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0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800" dirty="0"/>
              <a:t>工作原理</a:t>
            </a:r>
            <a:endParaRPr sz="2800" dirty="0"/>
          </a:p>
        </p:txBody>
      </p:sp>
      <p:sp>
        <p:nvSpPr>
          <p:cNvPr id="274" name="直接连接符 20"/>
          <p:cNvSpPr/>
          <p:nvPr/>
        </p:nvSpPr>
        <p:spPr>
          <a:xfrm>
            <a:off x="5617706" y="760873"/>
            <a:ext cx="630926" cy="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7" name="文本框 49"/>
          <p:cNvSpPr txBox="1"/>
          <p:nvPr/>
        </p:nvSpPr>
        <p:spPr>
          <a:xfrm>
            <a:off x="5462758" y="2822680"/>
            <a:ext cx="5973796" cy="150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14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交换机内部的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</a:rPr>
              <a:t>CPU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会在每个端口成功连接时，通过将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</a:rPr>
              <a:t>MAC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地址和端口对应，形成一张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</a:rPr>
              <a:t>MAC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表。在今后的通讯中，发往该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</a:rPr>
              <a:t>MAC</a:t>
            </a:r>
            <a:r>
              <a:rPr lang="zh-CN" altLang="zh-CN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等线" panose="02010600030101010101" pitchFamily="2" charset="-122"/>
                <a:cs typeface="Helvetica" panose="020B0604020202020204" pitchFamily="34" charset="0"/>
              </a:rPr>
              <a:t>地址的数据包将仅送往其对应的端口，而不是所有的端口。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0461CF-50A8-42E6-9D98-A598F9179A5F}"/>
              </a:ext>
            </a:extLst>
          </p:cNvPr>
          <p:cNvSpPr txBox="1"/>
          <p:nvPr/>
        </p:nvSpPr>
        <p:spPr>
          <a:xfrm>
            <a:off x="5462758" y="2375555"/>
            <a:ext cx="13291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交换机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628001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"/>
          <p:cNvGrpSpPr/>
          <p:nvPr/>
        </p:nvGrpSpPr>
        <p:grpSpPr>
          <a:xfrm>
            <a:off x="-1" y="-2"/>
            <a:ext cx="1249682" cy="663895"/>
            <a:chOff x="0" y="0"/>
            <a:chExt cx="1249680" cy="663893"/>
          </a:xfrm>
        </p:grpSpPr>
        <p:sp>
          <p:nvSpPr>
            <p:cNvPr id="280" name="任意多边形 7"/>
            <p:cNvSpPr/>
            <p:nvPr/>
          </p:nvSpPr>
          <p:spPr>
            <a:xfrm rot="10800000" flipH="1">
              <a:off x="0" y="0"/>
              <a:ext cx="1249681" cy="6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18872" y="21600"/>
                  </a:lnTo>
                  <a:lnTo>
                    <a:pt x="10800" y="5456"/>
                  </a:lnTo>
                  <a:lnTo>
                    <a:pt x="2728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任意多边形 9"/>
            <p:cNvSpPr/>
            <p:nvPr/>
          </p:nvSpPr>
          <p:spPr>
            <a:xfrm rot="10800000" flipH="1">
              <a:off x="0" y="0"/>
              <a:ext cx="840345" cy="4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5" name="组合 1"/>
          <p:cNvGrpSpPr/>
          <p:nvPr/>
        </p:nvGrpSpPr>
        <p:grpSpPr>
          <a:xfrm>
            <a:off x="10908531" y="6248400"/>
            <a:ext cx="1283469" cy="609601"/>
            <a:chOff x="0" y="0"/>
            <a:chExt cx="1283467" cy="609600"/>
          </a:xfrm>
        </p:grpSpPr>
        <p:sp>
          <p:nvSpPr>
            <p:cNvPr id="283" name="任意多边形 8"/>
            <p:cNvSpPr/>
            <p:nvPr/>
          </p:nvSpPr>
          <p:spPr>
            <a:xfrm flipH="1">
              <a:off x="346357" y="111759"/>
              <a:ext cx="937112" cy="4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任意多边形 12"/>
            <p:cNvSpPr/>
            <p:nvPr/>
          </p:nvSpPr>
          <p:spPr>
            <a:xfrm flipH="1">
              <a:off x="0" y="0"/>
              <a:ext cx="1147483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77" y="21600"/>
                  </a:lnTo>
                  <a:lnTo>
                    <a:pt x="10800" y="2353"/>
                  </a:lnTo>
                  <a:lnTo>
                    <a:pt x="20423" y="21600"/>
                  </a:lnTo>
                  <a:lnTo>
                    <a:pt x="21600" y="21600"/>
                  </a:lnTo>
                  <a:lnTo>
                    <a:pt x="108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6" name="TextBox 76"/>
          <p:cNvSpPr txBox="1"/>
          <p:nvPr/>
        </p:nvSpPr>
        <p:spPr>
          <a:xfrm>
            <a:off x="5849287" y="192896"/>
            <a:ext cx="51231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800" dirty="0"/>
              <a:t>03</a:t>
            </a:r>
            <a:endParaRPr sz="2800" dirty="0"/>
          </a:p>
        </p:txBody>
      </p:sp>
      <p:sp>
        <p:nvSpPr>
          <p:cNvPr id="287" name="文本框 14"/>
          <p:cNvSpPr txBox="1"/>
          <p:nvPr/>
        </p:nvSpPr>
        <p:spPr>
          <a:xfrm>
            <a:off x="4543721" y="693589"/>
            <a:ext cx="3104555" cy="45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0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000" dirty="0"/>
              <a:t>冲突域方面</a:t>
            </a:r>
            <a:endParaRPr sz="2000" dirty="0"/>
          </a:p>
        </p:txBody>
      </p:sp>
      <p:sp>
        <p:nvSpPr>
          <p:cNvPr id="288" name="直接连接符 20"/>
          <p:cNvSpPr/>
          <p:nvPr/>
        </p:nvSpPr>
        <p:spPr>
          <a:xfrm flipV="1">
            <a:off x="5725161" y="639961"/>
            <a:ext cx="867644" cy="699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9" name="直接连接符 10"/>
          <p:cNvSpPr/>
          <p:nvPr/>
        </p:nvSpPr>
        <p:spPr>
          <a:xfrm>
            <a:off x="3403600" y="1728788"/>
            <a:ext cx="846632" cy="0"/>
          </a:xfrm>
          <a:prstGeom prst="line">
            <a:avLst/>
          </a:prstGeom>
          <a:ln w="25400">
            <a:solidFill>
              <a:srgbClr val="5A5A5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矩形 18"/>
          <p:cNvSpPr/>
          <p:nvPr/>
        </p:nvSpPr>
        <p:spPr>
          <a:xfrm>
            <a:off x="975359" y="1413304"/>
            <a:ext cx="2428241" cy="508001"/>
          </a:xfrm>
          <a:prstGeom prst="rect">
            <a:avLst/>
          </a:prstGeom>
          <a:solidFill>
            <a:srgbClr val="DE4B5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zh-CN" altLang="en-US" dirty="0"/>
              <a:t>什么是冲突域</a:t>
            </a:r>
            <a:endParaRPr dirty="0"/>
          </a:p>
        </p:txBody>
      </p:sp>
      <p:sp>
        <p:nvSpPr>
          <p:cNvPr id="295" name="TextBox 76"/>
          <p:cNvSpPr txBox="1"/>
          <p:nvPr/>
        </p:nvSpPr>
        <p:spPr>
          <a:xfrm>
            <a:off x="5492122" y="1728788"/>
            <a:ext cx="120775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添加标题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D9082E-BC91-48E4-86C1-0A6E4C63E4FD}"/>
              </a:ext>
            </a:extLst>
          </p:cNvPr>
          <p:cNvSpPr txBox="1"/>
          <p:nvPr/>
        </p:nvSpPr>
        <p:spPr>
          <a:xfrm>
            <a:off x="4260715" y="1413304"/>
            <a:ext cx="438717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冲突域表示的是两个或者以上站点同时发送将产生冲突的区域。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47A96-94FB-40A3-BB81-D0F6770F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" y="2059633"/>
            <a:ext cx="5029200" cy="457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9A6B56-7FB2-4C8E-A733-DB9ECAC294AD}"/>
              </a:ext>
            </a:extLst>
          </p:cNvPr>
          <p:cNvSpPr txBox="1"/>
          <p:nvPr/>
        </p:nvSpPr>
        <p:spPr>
          <a:xfrm>
            <a:off x="5348614" y="2918564"/>
            <a:ext cx="519830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只是简单的把主机之间的线连接起来，并没做什么其他的处理，所以所有相连的主机都将构成一个冲突域。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7202D5-A111-4E6E-B474-4F8DC93EC8A4}"/>
              </a:ext>
            </a:extLst>
          </p:cNvPr>
          <p:cNvSpPr txBox="1"/>
          <p:nvPr/>
        </p:nvSpPr>
        <p:spPr>
          <a:xfrm>
            <a:off x="5348614" y="2607013"/>
            <a:ext cx="26377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集线器：</a:t>
            </a:r>
          </a:p>
        </p:txBody>
      </p:sp>
    </p:spTree>
    <p:extLst>
      <p:ext uri="{BB962C8B-B14F-4D97-AF65-F5344CB8AC3E}">
        <p14:creationId xmlns:p14="http://schemas.microsoft.com/office/powerpoint/2010/main" val="17118026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"/>
          <p:cNvGrpSpPr/>
          <p:nvPr/>
        </p:nvGrpSpPr>
        <p:grpSpPr>
          <a:xfrm>
            <a:off x="-1" y="-2"/>
            <a:ext cx="1249682" cy="663895"/>
            <a:chOff x="0" y="0"/>
            <a:chExt cx="1249680" cy="663893"/>
          </a:xfrm>
        </p:grpSpPr>
        <p:sp>
          <p:nvSpPr>
            <p:cNvPr id="280" name="任意多边形 7"/>
            <p:cNvSpPr/>
            <p:nvPr/>
          </p:nvSpPr>
          <p:spPr>
            <a:xfrm rot="10800000" flipH="1">
              <a:off x="0" y="0"/>
              <a:ext cx="1249681" cy="6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18872" y="21600"/>
                  </a:lnTo>
                  <a:lnTo>
                    <a:pt x="10800" y="5456"/>
                  </a:lnTo>
                  <a:lnTo>
                    <a:pt x="2728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1" name="任意多边形 9"/>
            <p:cNvSpPr/>
            <p:nvPr/>
          </p:nvSpPr>
          <p:spPr>
            <a:xfrm rot="10800000" flipH="1">
              <a:off x="0" y="0"/>
              <a:ext cx="840345" cy="4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5" name="组合 1"/>
          <p:cNvGrpSpPr/>
          <p:nvPr/>
        </p:nvGrpSpPr>
        <p:grpSpPr>
          <a:xfrm>
            <a:off x="10908531" y="6248400"/>
            <a:ext cx="1283469" cy="609601"/>
            <a:chOff x="0" y="0"/>
            <a:chExt cx="1283467" cy="609600"/>
          </a:xfrm>
        </p:grpSpPr>
        <p:sp>
          <p:nvSpPr>
            <p:cNvPr id="283" name="任意多边形 8"/>
            <p:cNvSpPr/>
            <p:nvPr/>
          </p:nvSpPr>
          <p:spPr>
            <a:xfrm flipH="1">
              <a:off x="346357" y="111759"/>
              <a:ext cx="937112" cy="4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任意多边形 12"/>
            <p:cNvSpPr/>
            <p:nvPr/>
          </p:nvSpPr>
          <p:spPr>
            <a:xfrm flipH="1">
              <a:off x="0" y="0"/>
              <a:ext cx="1147483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77" y="21600"/>
                  </a:lnTo>
                  <a:lnTo>
                    <a:pt x="10800" y="2353"/>
                  </a:lnTo>
                  <a:lnTo>
                    <a:pt x="20423" y="21600"/>
                  </a:lnTo>
                  <a:lnTo>
                    <a:pt x="21600" y="21600"/>
                  </a:lnTo>
                  <a:lnTo>
                    <a:pt x="108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86" name="TextBox 76"/>
          <p:cNvSpPr txBox="1"/>
          <p:nvPr/>
        </p:nvSpPr>
        <p:spPr>
          <a:xfrm>
            <a:off x="5849287" y="192896"/>
            <a:ext cx="51231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2800" dirty="0"/>
              <a:t>03</a:t>
            </a:r>
            <a:endParaRPr sz="2800" dirty="0"/>
          </a:p>
        </p:txBody>
      </p:sp>
      <p:sp>
        <p:nvSpPr>
          <p:cNvPr id="287" name="文本框 14"/>
          <p:cNvSpPr txBox="1"/>
          <p:nvPr/>
        </p:nvSpPr>
        <p:spPr>
          <a:xfrm>
            <a:off x="4543721" y="693589"/>
            <a:ext cx="3104555" cy="45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0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000" dirty="0"/>
              <a:t>冲突域方面</a:t>
            </a:r>
            <a:endParaRPr sz="2000" dirty="0"/>
          </a:p>
        </p:txBody>
      </p:sp>
      <p:sp>
        <p:nvSpPr>
          <p:cNvPr id="288" name="直接连接符 20"/>
          <p:cNvSpPr/>
          <p:nvPr/>
        </p:nvSpPr>
        <p:spPr>
          <a:xfrm flipV="1">
            <a:off x="5725161" y="639961"/>
            <a:ext cx="867644" cy="699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TextBox 76"/>
          <p:cNvSpPr txBox="1"/>
          <p:nvPr/>
        </p:nvSpPr>
        <p:spPr>
          <a:xfrm>
            <a:off x="5492122" y="1728788"/>
            <a:ext cx="120775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9A6B56-7FB2-4C8E-A733-DB9ECAC294AD}"/>
              </a:ext>
            </a:extLst>
          </p:cNvPr>
          <p:cNvSpPr txBox="1"/>
          <p:nvPr/>
        </p:nvSpPr>
        <p:spPr>
          <a:xfrm>
            <a:off x="5348614" y="2918564"/>
            <a:ext cx="51983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按照类似矩阵的形式错开，这样子可以有效避免冲突域的扩大。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7202D5-A111-4E6E-B474-4F8DC93EC8A4}"/>
              </a:ext>
            </a:extLst>
          </p:cNvPr>
          <p:cNvSpPr txBox="1"/>
          <p:nvPr/>
        </p:nvSpPr>
        <p:spPr>
          <a:xfrm>
            <a:off x="5348614" y="2607013"/>
            <a:ext cx="26377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交换机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DB4C5C-0C42-4A9D-A300-6BEC4A3B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7559"/>
            <a:ext cx="5019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95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组合 2"/>
          <p:cNvGrpSpPr/>
          <p:nvPr/>
        </p:nvGrpSpPr>
        <p:grpSpPr>
          <a:xfrm>
            <a:off x="-1" y="-2"/>
            <a:ext cx="1249682" cy="663895"/>
            <a:chOff x="0" y="0"/>
            <a:chExt cx="1249680" cy="663893"/>
          </a:xfrm>
        </p:grpSpPr>
        <p:sp>
          <p:nvSpPr>
            <p:cNvPr id="411" name="任意多边形 7"/>
            <p:cNvSpPr/>
            <p:nvPr/>
          </p:nvSpPr>
          <p:spPr>
            <a:xfrm rot="10800000" flipH="1">
              <a:off x="0" y="0"/>
              <a:ext cx="1249681" cy="6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18872" y="21600"/>
                  </a:lnTo>
                  <a:lnTo>
                    <a:pt x="10800" y="5456"/>
                  </a:lnTo>
                  <a:lnTo>
                    <a:pt x="2728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任意多边形 9"/>
            <p:cNvSpPr/>
            <p:nvPr/>
          </p:nvSpPr>
          <p:spPr>
            <a:xfrm rot="10800000" flipH="1">
              <a:off x="0" y="0"/>
              <a:ext cx="840345" cy="4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6" name="组合 1"/>
          <p:cNvGrpSpPr/>
          <p:nvPr/>
        </p:nvGrpSpPr>
        <p:grpSpPr>
          <a:xfrm>
            <a:off x="10908531" y="6248400"/>
            <a:ext cx="1283469" cy="609601"/>
            <a:chOff x="0" y="0"/>
            <a:chExt cx="1283467" cy="609600"/>
          </a:xfrm>
        </p:grpSpPr>
        <p:sp>
          <p:nvSpPr>
            <p:cNvPr id="414" name="任意多边形 8"/>
            <p:cNvSpPr/>
            <p:nvPr/>
          </p:nvSpPr>
          <p:spPr>
            <a:xfrm flipH="1">
              <a:off x="346357" y="111759"/>
              <a:ext cx="937112" cy="4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5" name="任意多边形 12"/>
            <p:cNvSpPr/>
            <p:nvPr/>
          </p:nvSpPr>
          <p:spPr>
            <a:xfrm flipH="1">
              <a:off x="0" y="0"/>
              <a:ext cx="1147483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77" y="21600"/>
                  </a:lnTo>
                  <a:lnTo>
                    <a:pt x="10800" y="2353"/>
                  </a:lnTo>
                  <a:lnTo>
                    <a:pt x="20423" y="21600"/>
                  </a:lnTo>
                  <a:lnTo>
                    <a:pt x="21600" y="21600"/>
                  </a:lnTo>
                  <a:lnTo>
                    <a:pt x="108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17" name="TextBox 76"/>
          <p:cNvSpPr txBox="1"/>
          <p:nvPr/>
        </p:nvSpPr>
        <p:spPr>
          <a:xfrm>
            <a:off x="5818829" y="192896"/>
            <a:ext cx="573233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sz="3200" dirty="0"/>
              <a:t>04</a:t>
            </a:r>
            <a:endParaRPr sz="3200" dirty="0"/>
          </a:p>
        </p:txBody>
      </p:sp>
      <p:sp>
        <p:nvSpPr>
          <p:cNvPr id="418" name="文本框 14"/>
          <p:cNvSpPr txBox="1"/>
          <p:nvPr/>
        </p:nvSpPr>
        <p:spPr>
          <a:xfrm>
            <a:off x="4543722" y="777670"/>
            <a:ext cx="3104555" cy="45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0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000" dirty="0"/>
              <a:t>广播域方面</a:t>
            </a:r>
            <a:endParaRPr sz="2000" dirty="0"/>
          </a:p>
        </p:txBody>
      </p:sp>
      <p:sp>
        <p:nvSpPr>
          <p:cNvPr id="419" name="直接连接符 20"/>
          <p:cNvSpPr/>
          <p:nvPr/>
        </p:nvSpPr>
        <p:spPr>
          <a:xfrm>
            <a:off x="5784432" y="777670"/>
            <a:ext cx="703917" cy="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2" name="MH_SubTitle_1"/>
          <p:cNvGrpSpPr/>
          <p:nvPr/>
        </p:nvGrpSpPr>
        <p:grpSpPr>
          <a:xfrm>
            <a:off x="1581400" y="1754041"/>
            <a:ext cx="819040" cy="819040"/>
            <a:chOff x="0" y="0"/>
            <a:chExt cx="819038" cy="819038"/>
          </a:xfrm>
        </p:grpSpPr>
        <p:sp>
          <p:nvSpPr>
            <p:cNvPr id="420" name="正方形"/>
            <p:cNvSpPr/>
            <p:nvPr/>
          </p:nvSpPr>
          <p:spPr>
            <a:xfrm>
              <a:off x="0" y="0"/>
              <a:ext cx="819038" cy="819038"/>
            </a:xfrm>
            <a:prstGeom prst="rect">
              <a:avLst/>
            </a:pr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标题"/>
            <p:cNvSpPr txBox="1"/>
            <p:nvPr/>
          </p:nvSpPr>
          <p:spPr>
            <a:xfrm>
              <a:off x="45720" y="255631"/>
              <a:ext cx="72759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0F2F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集线器</a:t>
              </a:r>
              <a:endParaRPr dirty="0"/>
            </a:p>
          </p:txBody>
        </p:sp>
      </p:grpSp>
      <p:sp>
        <p:nvSpPr>
          <p:cNvPr id="423" name="MH_Other_2"/>
          <p:cNvSpPr/>
          <p:nvPr/>
        </p:nvSpPr>
        <p:spPr>
          <a:xfrm rot="10800000" flipH="1">
            <a:off x="2738683" y="2018447"/>
            <a:ext cx="218754" cy="296227"/>
          </a:xfrm>
          <a:prstGeom prst="chevron">
            <a:avLst>
              <a:gd name="adj" fmla="val 50000"/>
            </a:avLst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0F2F5"/>
                </a:solidFill>
              </a:defRPr>
            </a:pPr>
            <a:endParaRPr/>
          </a:p>
        </p:txBody>
      </p:sp>
      <p:sp>
        <p:nvSpPr>
          <p:cNvPr id="424" name="MH_Other_2"/>
          <p:cNvSpPr/>
          <p:nvPr/>
        </p:nvSpPr>
        <p:spPr>
          <a:xfrm rot="10800000" flipH="1">
            <a:off x="3028326" y="2018447"/>
            <a:ext cx="218753" cy="296227"/>
          </a:xfrm>
          <a:prstGeom prst="chevron">
            <a:avLst>
              <a:gd name="adj" fmla="val 50000"/>
            </a:avLst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0F2F5"/>
                </a:solidFill>
              </a:defRPr>
            </a:pPr>
            <a:endParaRPr/>
          </a:p>
        </p:txBody>
      </p:sp>
      <p:sp>
        <p:nvSpPr>
          <p:cNvPr id="425" name="MH_Other_2"/>
          <p:cNvSpPr/>
          <p:nvPr/>
        </p:nvSpPr>
        <p:spPr>
          <a:xfrm rot="10800000" flipH="1">
            <a:off x="3317969" y="2018447"/>
            <a:ext cx="218753" cy="296227"/>
          </a:xfrm>
          <a:prstGeom prst="chevron">
            <a:avLst>
              <a:gd name="adj" fmla="val 50000"/>
            </a:avLst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0F2F5"/>
                </a:solidFill>
              </a:defRPr>
            </a:pPr>
            <a:endParaRPr/>
          </a:p>
        </p:txBody>
      </p:sp>
      <p:sp>
        <p:nvSpPr>
          <p:cNvPr id="426" name="文本框 18"/>
          <p:cNvSpPr txBox="1"/>
          <p:nvPr/>
        </p:nvSpPr>
        <p:spPr>
          <a:xfrm>
            <a:off x="3794228" y="1936831"/>
            <a:ext cx="6644192" cy="453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300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000" dirty="0"/>
              <a:t>它的所有端口为一个冲突域同时也为一个广播域。</a:t>
            </a:r>
            <a:endParaRPr sz="2000" dirty="0"/>
          </a:p>
        </p:txBody>
      </p:sp>
      <p:grpSp>
        <p:nvGrpSpPr>
          <p:cNvPr id="429" name="MH_SubTitle_1"/>
          <p:cNvGrpSpPr/>
          <p:nvPr/>
        </p:nvGrpSpPr>
        <p:grpSpPr>
          <a:xfrm>
            <a:off x="1581400" y="3341399"/>
            <a:ext cx="819040" cy="819040"/>
            <a:chOff x="0" y="0"/>
            <a:chExt cx="819038" cy="819038"/>
          </a:xfrm>
        </p:grpSpPr>
        <p:sp>
          <p:nvSpPr>
            <p:cNvPr id="427" name="正方形"/>
            <p:cNvSpPr/>
            <p:nvPr/>
          </p:nvSpPr>
          <p:spPr>
            <a:xfrm>
              <a:off x="0" y="0"/>
              <a:ext cx="819038" cy="819038"/>
            </a:xfrm>
            <a:prstGeom prst="rect">
              <a:avLst/>
            </a:pr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标题"/>
            <p:cNvSpPr txBox="1"/>
            <p:nvPr/>
          </p:nvSpPr>
          <p:spPr>
            <a:xfrm>
              <a:off x="45720" y="255631"/>
              <a:ext cx="727598" cy="307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0F2F5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zh-CN" altLang="en-US" dirty="0"/>
                <a:t>交换机</a:t>
              </a:r>
              <a:endParaRPr dirty="0"/>
            </a:p>
          </p:txBody>
        </p:sp>
      </p:grpSp>
      <p:sp>
        <p:nvSpPr>
          <p:cNvPr id="430" name="MH_Other_2"/>
          <p:cNvSpPr/>
          <p:nvPr/>
        </p:nvSpPr>
        <p:spPr>
          <a:xfrm rot="10800000" flipH="1">
            <a:off x="2738683" y="3602804"/>
            <a:ext cx="218754" cy="296227"/>
          </a:xfrm>
          <a:prstGeom prst="chevron">
            <a:avLst>
              <a:gd name="adj" fmla="val 50000"/>
            </a:avLst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0F2F5"/>
                </a:solidFill>
              </a:defRPr>
            </a:pPr>
            <a:endParaRPr/>
          </a:p>
        </p:txBody>
      </p:sp>
      <p:sp>
        <p:nvSpPr>
          <p:cNvPr id="431" name="MH_Other_2"/>
          <p:cNvSpPr/>
          <p:nvPr/>
        </p:nvSpPr>
        <p:spPr>
          <a:xfrm rot="10800000" flipH="1">
            <a:off x="3028326" y="3602804"/>
            <a:ext cx="218753" cy="296227"/>
          </a:xfrm>
          <a:prstGeom prst="chevron">
            <a:avLst>
              <a:gd name="adj" fmla="val 50000"/>
            </a:avLst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0F2F5"/>
                </a:solidFill>
              </a:defRPr>
            </a:pPr>
            <a:endParaRPr/>
          </a:p>
        </p:txBody>
      </p:sp>
      <p:sp>
        <p:nvSpPr>
          <p:cNvPr id="432" name="MH_Other_2"/>
          <p:cNvSpPr/>
          <p:nvPr/>
        </p:nvSpPr>
        <p:spPr>
          <a:xfrm rot="10800000" flipH="1">
            <a:off x="3317969" y="3602804"/>
            <a:ext cx="218753" cy="296227"/>
          </a:xfrm>
          <a:prstGeom prst="chevron">
            <a:avLst>
              <a:gd name="adj" fmla="val 50000"/>
            </a:avLst>
          </a:prstGeom>
          <a:solidFill>
            <a:srgbClr val="5A5A5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0F2F5"/>
                </a:solidFill>
              </a:defRPr>
            </a:pPr>
            <a:endParaRPr/>
          </a:p>
        </p:txBody>
      </p:sp>
      <p:sp>
        <p:nvSpPr>
          <p:cNvPr id="433" name="文本框 24"/>
          <p:cNvSpPr txBox="1"/>
          <p:nvPr/>
        </p:nvSpPr>
        <p:spPr>
          <a:xfrm>
            <a:off x="3677496" y="3378107"/>
            <a:ext cx="6644192" cy="853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130000"/>
              </a:lnSpc>
              <a:defRPr sz="1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2000" dirty="0"/>
              <a:t>二层交换机只能分割冲突域不能分割广播域，每一个端口就是一个冲突域，</a:t>
            </a:r>
            <a:r>
              <a:rPr lang="zh-CN" altLang="en-US" sz="200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所有端口都在同一个广播域。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311664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组合 2"/>
          <p:cNvGrpSpPr/>
          <p:nvPr/>
        </p:nvGrpSpPr>
        <p:grpSpPr>
          <a:xfrm>
            <a:off x="-1" y="-2"/>
            <a:ext cx="1249682" cy="663895"/>
            <a:chOff x="0" y="0"/>
            <a:chExt cx="1249680" cy="663893"/>
          </a:xfrm>
        </p:grpSpPr>
        <p:sp>
          <p:nvSpPr>
            <p:cNvPr id="599" name="任意多边形 7"/>
            <p:cNvSpPr/>
            <p:nvPr/>
          </p:nvSpPr>
          <p:spPr>
            <a:xfrm rot="10800000" flipH="1">
              <a:off x="0" y="0"/>
              <a:ext cx="1249681" cy="6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18872" y="21600"/>
                  </a:lnTo>
                  <a:lnTo>
                    <a:pt x="10800" y="5456"/>
                  </a:lnTo>
                  <a:lnTo>
                    <a:pt x="2728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0" name="任意多边形 9"/>
            <p:cNvSpPr/>
            <p:nvPr/>
          </p:nvSpPr>
          <p:spPr>
            <a:xfrm rot="10800000" flipH="1">
              <a:off x="0" y="0"/>
              <a:ext cx="840345" cy="446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604" name="组合 1"/>
          <p:cNvGrpSpPr/>
          <p:nvPr/>
        </p:nvGrpSpPr>
        <p:grpSpPr>
          <a:xfrm>
            <a:off x="10908531" y="6248400"/>
            <a:ext cx="1283469" cy="609601"/>
            <a:chOff x="0" y="0"/>
            <a:chExt cx="1283467" cy="609600"/>
          </a:xfrm>
        </p:grpSpPr>
        <p:sp>
          <p:nvSpPr>
            <p:cNvPr id="602" name="任意多边形 8"/>
            <p:cNvSpPr/>
            <p:nvPr/>
          </p:nvSpPr>
          <p:spPr>
            <a:xfrm flipH="1">
              <a:off x="346357" y="111759"/>
              <a:ext cx="937112" cy="49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DE4B5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3" name="任意多边形 12"/>
            <p:cNvSpPr/>
            <p:nvPr/>
          </p:nvSpPr>
          <p:spPr>
            <a:xfrm flipH="1">
              <a:off x="0" y="0"/>
              <a:ext cx="1147483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177" y="21600"/>
                  </a:lnTo>
                  <a:lnTo>
                    <a:pt x="10800" y="2353"/>
                  </a:lnTo>
                  <a:lnTo>
                    <a:pt x="20423" y="21600"/>
                  </a:lnTo>
                  <a:lnTo>
                    <a:pt x="21600" y="21600"/>
                  </a:lnTo>
                  <a:lnTo>
                    <a:pt x="108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A5A5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605" name="TextBox 76"/>
          <p:cNvSpPr txBox="1"/>
          <p:nvPr/>
        </p:nvSpPr>
        <p:spPr>
          <a:xfrm>
            <a:off x="1268160" y="1711102"/>
            <a:ext cx="86177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问题①</a:t>
            </a:r>
            <a:endParaRPr dirty="0"/>
          </a:p>
        </p:txBody>
      </p:sp>
      <p:sp>
        <p:nvSpPr>
          <p:cNvPr id="607" name="直接连接符 20"/>
          <p:cNvSpPr/>
          <p:nvPr/>
        </p:nvSpPr>
        <p:spPr>
          <a:xfrm>
            <a:off x="1185440" y="2123342"/>
            <a:ext cx="1027212" cy="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8" name="文本框 10"/>
          <p:cNvSpPr txBox="1"/>
          <p:nvPr/>
        </p:nvSpPr>
        <p:spPr>
          <a:xfrm>
            <a:off x="840345" y="872042"/>
            <a:ext cx="10238401" cy="3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1200">
                <a:solidFill>
                  <a:srgbClr val="5A5A5A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endParaRPr dirty="0"/>
          </a:p>
        </p:txBody>
      </p:sp>
      <p:sp>
        <p:nvSpPr>
          <p:cNvPr id="611" name="Freeform 7"/>
          <p:cNvSpPr/>
          <p:nvPr/>
        </p:nvSpPr>
        <p:spPr>
          <a:xfrm>
            <a:off x="3828658" y="2380096"/>
            <a:ext cx="351585" cy="350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34" y="16315"/>
                </a:moveTo>
                <a:cubicBezTo>
                  <a:pt x="19934" y="13672"/>
                  <a:pt x="19934" y="13672"/>
                  <a:pt x="19934" y="13672"/>
                </a:cubicBezTo>
                <a:cubicBezTo>
                  <a:pt x="19934" y="12064"/>
                  <a:pt x="18843" y="9709"/>
                  <a:pt x="15970" y="9709"/>
                </a:cubicBezTo>
                <a:cubicBezTo>
                  <a:pt x="13672" y="9709"/>
                  <a:pt x="13672" y="9709"/>
                  <a:pt x="13672" y="9709"/>
                </a:cubicBezTo>
                <a:cubicBezTo>
                  <a:pt x="12064" y="9709"/>
                  <a:pt x="11891" y="8904"/>
                  <a:pt x="11891" y="8502"/>
                </a:cubicBezTo>
                <a:cubicBezTo>
                  <a:pt x="11891" y="5285"/>
                  <a:pt x="11891" y="5285"/>
                  <a:pt x="11891" y="5285"/>
                </a:cubicBezTo>
                <a:cubicBezTo>
                  <a:pt x="12868" y="4883"/>
                  <a:pt x="13557" y="3906"/>
                  <a:pt x="13557" y="2757"/>
                </a:cubicBezTo>
                <a:cubicBezTo>
                  <a:pt x="13557" y="1206"/>
                  <a:pt x="12294" y="0"/>
                  <a:pt x="10800" y="0"/>
                </a:cubicBezTo>
                <a:cubicBezTo>
                  <a:pt x="9249" y="0"/>
                  <a:pt x="8043" y="1206"/>
                  <a:pt x="8043" y="2757"/>
                </a:cubicBezTo>
                <a:cubicBezTo>
                  <a:pt x="8043" y="3906"/>
                  <a:pt x="8732" y="4883"/>
                  <a:pt x="9709" y="5285"/>
                </a:cubicBezTo>
                <a:cubicBezTo>
                  <a:pt x="9709" y="8502"/>
                  <a:pt x="9709" y="8502"/>
                  <a:pt x="9709" y="8502"/>
                </a:cubicBezTo>
                <a:cubicBezTo>
                  <a:pt x="9709" y="8789"/>
                  <a:pt x="9594" y="9709"/>
                  <a:pt x="7928" y="9709"/>
                </a:cubicBezTo>
                <a:cubicBezTo>
                  <a:pt x="5630" y="9709"/>
                  <a:pt x="5630" y="9709"/>
                  <a:pt x="5630" y="9709"/>
                </a:cubicBezTo>
                <a:cubicBezTo>
                  <a:pt x="2700" y="9709"/>
                  <a:pt x="1666" y="12064"/>
                  <a:pt x="1666" y="13672"/>
                </a:cubicBezTo>
                <a:cubicBezTo>
                  <a:pt x="1666" y="16315"/>
                  <a:pt x="1666" y="16315"/>
                  <a:pt x="1666" y="16315"/>
                </a:cubicBezTo>
                <a:cubicBezTo>
                  <a:pt x="689" y="16717"/>
                  <a:pt x="0" y="17694"/>
                  <a:pt x="0" y="18843"/>
                </a:cubicBezTo>
                <a:cubicBezTo>
                  <a:pt x="0" y="20336"/>
                  <a:pt x="1206" y="21600"/>
                  <a:pt x="2757" y="21600"/>
                </a:cubicBezTo>
                <a:cubicBezTo>
                  <a:pt x="4251" y="21600"/>
                  <a:pt x="5515" y="20336"/>
                  <a:pt x="5515" y="18843"/>
                </a:cubicBezTo>
                <a:cubicBezTo>
                  <a:pt x="5515" y="17694"/>
                  <a:pt x="4826" y="16717"/>
                  <a:pt x="3849" y="16315"/>
                </a:cubicBezTo>
                <a:cubicBezTo>
                  <a:pt x="3849" y="13672"/>
                  <a:pt x="3849" y="13672"/>
                  <a:pt x="3849" y="13672"/>
                </a:cubicBezTo>
                <a:cubicBezTo>
                  <a:pt x="3849" y="13385"/>
                  <a:pt x="3906" y="11891"/>
                  <a:pt x="5630" y="11891"/>
                </a:cubicBezTo>
                <a:cubicBezTo>
                  <a:pt x="7928" y="11891"/>
                  <a:pt x="7928" y="11891"/>
                  <a:pt x="7928" y="11891"/>
                </a:cubicBezTo>
                <a:cubicBezTo>
                  <a:pt x="8617" y="11891"/>
                  <a:pt x="9191" y="11777"/>
                  <a:pt x="9709" y="11604"/>
                </a:cubicBezTo>
                <a:cubicBezTo>
                  <a:pt x="9709" y="16315"/>
                  <a:pt x="9709" y="16315"/>
                  <a:pt x="9709" y="16315"/>
                </a:cubicBezTo>
                <a:cubicBezTo>
                  <a:pt x="8732" y="16717"/>
                  <a:pt x="8043" y="17694"/>
                  <a:pt x="8043" y="18843"/>
                </a:cubicBezTo>
                <a:cubicBezTo>
                  <a:pt x="8043" y="20336"/>
                  <a:pt x="9249" y="21600"/>
                  <a:pt x="10800" y="21600"/>
                </a:cubicBezTo>
                <a:cubicBezTo>
                  <a:pt x="12294" y="21600"/>
                  <a:pt x="13557" y="20336"/>
                  <a:pt x="13557" y="18843"/>
                </a:cubicBezTo>
                <a:cubicBezTo>
                  <a:pt x="13557" y="17694"/>
                  <a:pt x="12868" y="16717"/>
                  <a:pt x="11891" y="16315"/>
                </a:cubicBezTo>
                <a:cubicBezTo>
                  <a:pt x="11891" y="11604"/>
                  <a:pt x="11891" y="11604"/>
                  <a:pt x="11891" y="11604"/>
                </a:cubicBezTo>
                <a:cubicBezTo>
                  <a:pt x="12351" y="11777"/>
                  <a:pt x="12983" y="11891"/>
                  <a:pt x="13672" y="11891"/>
                </a:cubicBezTo>
                <a:cubicBezTo>
                  <a:pt x="15970" y="11891"/>
                  <a:pt x="15970" y="11891"/>
                  <a:pt x="15970" y="11891"/>
                </a:cubicBezTo>
                <a:cubicBezTo>
                  <a:pt x="17579" y="11891"/>
                  <a:pt x="17751" y="13270"/>
                  <a:pt x="17751" y="13672"/>
                </a:cubicBezTo>
                <a:cubicBezTo>
                  <a:pt x="17751" y="16315"/>
                  <a:pt x="17751" y="16315"/>
                  <a:pt x="17751" y="16315"/>
                </a:cubicBezTo>
                <a:cubicBezTo>
                  <a:pt x="16774" y="16717"/>
                  <a:pt x="16085" y="17694"/>
                  <a:pt x="16085" y="18843"/>
                </a:cubicBezTo>
                <a:cubicBezTo>
                  <a:pt x="16085" y="20336"/>
                  <a:pt x="17291" y="21600"/>
                  <a:pt x="18843" y="21600"/>
                </a:cubicBezTo>
                <a:cubicBezTo>
                  <a:pt x="20336" y="21600"/>
                  <a:pt x="21600" y="20336"/>
                  <a:pt x="21600" y="18843"/>
                </a:cubicBezTo>
                <a:cubicBezTo>
                  <a:pt x="21600" y="17694"/>
                  <a:pt x="20911" y="16717"/>
                  <a:pt x="19934" y="16315"/>
                </a:cubicBezTo>
                <a:close/>
                <a:moveTo>
                  <a:pt x="4309" y="18843"/>
                </a:moveTo>
                <a:cubicBezTo>
                  <a:pt x="4309" y="19704"/>
                  <a:pt x="3619" y="20451"/>
                  <a:pt x="2757" y="20451"/>
                </a:cubicBezTo>
                <a:cubicBezTo>
                  <a:pt x="1838" y="20451"/>
                  <a:pt x="1149" y="19704"/>
                  <a:pt x="1149" y="18843"/>
                </a:cubicBezTo>
                <a:cubicBezTo>
                  <a:pt x="1149" y="17981"/>
                  <a:pt x="1838" y="17234"/>
                  <a:pt x="2757" y="17234"/>
                </a:cubicBezTo>
                <a:cubicBezTo>
                  <a:pt x="3619" y="17234"/>
                  <a:pt x="4309" y="17981"/>
                  <a:pt x="4309" y="18843"/>
                </a:cubicBezTo>
                <a:close/>
                <a:moveTo>
                  <a:pt x="9191" y="2757"/>
                </a:moveTo>
                <a:cubicBezTo>
                  <a:pt x="9191" y="1896"/>
                  <a:pt x="9881" y="1149"/>
                  <a:pt x="10800" y="1149"/>
                </a:cubicBezTo>
                <a:cubicBezTo>
                  <a:pt x="11662" y="1149"/>
                  <a:pt x="12351" y="1896"/>
                  <a:pt x="12351" y="2757"/>
                </a:cubicBezTo>
                <a:cubicBezTo>
                  <a:pt x="12351" y="3619"/>
                  <a:pt x="11662" y="4366"/>
                  <a:pt x="10800" y="4366"/>
                </a:cubicBezTo>
                <a:cubicBezTo>
                  <a:pt x="9881" y="4366"/>
                  <a:pt x="9191" y="3619"/>
                  <a:pt x="9191" y="2757"/>
                </a:cubicBezTo>
                <a:close/>
                <a:moveTo>
                  <a:pt x="12351" y="18843"/>
                </a:moveTo>
                <a:cubicBezTo>
                  <a:pt x="12351" y="19704"/>
                  <a:pt x="11662" y="20451"/>
                  <a:pt x="10800" y="20451"/>
                </a:cubicBezTo>
                <a:cubicBezTo>
                  <a:pt x="9881" y="20451"/>
                  <a:pt x="9191" y="19704"/>
                  <a:pt x="9191" y="18843"/>
                </a:cubicBezTo>
                <a:cubicBezTo>
                  <a:pt x="9191" y="17981"/>
                  <a:pt x="9881" y="17234"/>
                  <a:pt x="10800" y="17234"/>
                </a:cubicBezTo>
                <a:cubicBezTo>
                  <a:pt x="11662" y="17234"/>
                  <a:pt x="12351" y="17981"/>
                  <a:pt x="12351" y="18843"/>
                </a:cubicBezTo>
                <a:close/>
                <a:moveTo>
                  <a:pt x="18843" y="20451"/>
                </a:moveTo>
                <a:cubicBezTo>
                  <a:pt x="17923" y="20451"/>
                  <a:pt x="17234" y="19704"/>
                  <a:pt x="17234" y="18843"/>
                </a:cubicBezTo>
                <a:cubicBezTo>
                  <a:pt x="17234" y="17981"/>
                  <a:pt x="17923" y="17234"/>
                  <a:pt x="18843" y="17234"/>
                </a:cubicBezTo>
                <a:cubicBezTo>
                  <a:pt x="19704" y="17234"/>
                  <a:pt x="20394" y="17981"/>
                  <a:pt x="20394" y="18843"/>
                </a:cubicBezTo>
                <a:cubicBezTo>
                  <a:pt x="20394" y="19704"/>
                  <a:pt x="19704" y="20451"/>
                  <a:pt x="18843" y="2045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3B3838"/>
                </a:solidFill>
              </a:defRPr>
            </a:pPr>
            <a:endParaRPr/>
          </a:p>
        </p:txBody>
      </p:sp>
      <p:sp>
        <p:nvSpPr>
          <p:cNvPr id="613" name="Freeform 12"/>
          <p:cNvSpPr/>
          <p:nvPr/>
        </p:nvSpPr>
        <p:spPr>
          <a:xfrm>
            <a:off x="5869606" y="2417599"/>
            <a:ext cx="458691" cy="275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90" extrusionOk="0">
                <a:moveTo>
                  <a:pt x="8208" y="465"/>
                </a:moveTo>
                <a:cubicBezTo>
                  <a:pt x="7830" y="-155"/>
                  <a:pt x="7290" y="-155"/>
                  <a:pt x="6858" y="465"/>
                </a:cubicBezTo>
                <a:cubicBezTo>
                  <a:pt x="0" y="10645"/>
                  <a:pt x="0" y="10645"/>
                  <a:pt x="0" y="10645"/>
                </a:cubicBezTo>
                <a:cubicBezTo>
                  <a:pt x="6858" y="20825"/>
                  <a:pt x="6858" y="20825"/>
                  <a:pt x="6858" y="20825"/>
                </a:cubicBezTo>
                <a:cubicBezTo>
                  <a:pt x="7290" y="21445"/>
                  <a:pt x="7830" y="21445"/>
                  <a:pt x="8208" y="20825"/>
                </a:cubicBezTo>
                <a:cubicBezTo>
                  <a:pt x="8586" y="20206"/>
                  <a:pt x="8586" y="19232"/>
                  <a:pt x="8208" y="18612"/>
                </a:cubicBezTo>
                <a:cubicBezTo>
                  <a:pt x="2862" y="10645"/>
                  <a:pt x="2862" y="10645"/>
                  <a:pt x="2862" y="10645"/>
                </a:cubicBezTo>
                <a:cubicBezTo>
                  <a:pt x="8208" y="2678"/>
                  <a:pt x="8208" y="2678"/>
                  <a:pt x="8208" y="2678"/>
                </a:cubicBezTo>
                <a:cubicBezTo>
                  <a:pt x="8586" y="2058"/>
                  <a:pt x="8586" y="1084"/>
                  <a:pt x="8208" y="465"/>
                </a:cubicBezTo>
                <a:close/>
                <a:moveTo>
                  <a:pt x="14688" y="465"/>
                </a:moveTo>
                <a:cubicBezTo>
                  <a:pt x="14310" y="-155"/>
                  <a:pt x="13770" y="-155"/>
                  <a:pt x="13392" y="465"/>
                </a:cubicBezTo>
                <a:cubicBezTo>
                  <a:pt x="12960" y="1084"/>
                  <a:pt x="13014" y="2058"/>
                  <a:pt x="13392" y="2678"/>
                </a:cubicBezTo>
                <a:cubicBezTo>
                  <a:pt x="18738" y="10645"/>
                  <a:pt x="18738" y="10645"/>
                  <a:pt x="18738" y="10645"/>
                </a:cubicBezTo>
                <a:cubicBezTo>
                  <a:pt x="13392" y="18612"/>
                  <a:pt x="13392" y="18612"/>
                  <a:pt x="13392" y="18612"/>
                </a:cubicBezTo>
                <a:cubicBezTo>
                  <a:pt x="13014" y="19232"/>
                  <a:pt x="12960" y="20206"/>
                  <a:pt x="13392" y="20825"/>
                </a:cubicBezTo>
                <a:cubicBezTo>
                  <a:pt x="13770" y="21445"/>
                  <a:pt x="14310" y="21445"/>
                  <a:pt x="14688" y="20825"/>
                </a:cubicBezTo>
                <a:cubicBezTo>
                  <a:pt x="21600" y="10645"/>
                  <a:pt x="21600" y="10645"/>
                  <a:pt x="21600" y="10645"/>
                </a:cubicBezTo>
                <a:lnTo>
                  <a:pt x="14688" y="46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3B3838"/>
                </a:solidFill>
              </a:defRPr>
            </a:pPr>
            <a:endParaRPr/>
          </a:p>
        </p:txBody>
      </p:sp>
      <p:sp>
        <p:nvSpPr>
          <p:cNvPr id="615" name="Freeform 17"/>
          <p:cNvSpPr/>
          <p:nvPr/>
        </p:nvSpPr>
        <p:spPr>
          <a:xfrm>
            <a:off x="7994863" y="2401861"/>
            <a:ext cx="385369" cy="307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100"/>
                </a:moveTo>
                <a:cubicBezTo>
                  <a:pt x="9018" y="8100"/>
                  <a:pt x="7560" y="9922"/>
                  <a:pt x="7560" y="12150"/>
                </a:cubicBezTo>
                <a:cubicBezTo>
                  <a:pt x="7560" y="14377"/>
                  <a:pt x="9018" y="16200"/>
                  <a:pt x="10800" y="16200"/>
                </a:cubicBezTo>
                <a:cubicBezTo>
                  <a:pt x="12582" y="16200"/>
                  <a:pt x="14040" y="14377"/>
                  <a:pt x="14040" y="12150"/>
                </a:cubicBezTo>
                <a:cubicBezTo>
                  <a:pt x="14040" y="9922"/>
                  <a:pt x="12582" y="8100"/>
                  <a:pt x="10800" y="8100"/>
                </a:cubicBezTo>
                <a:close/>
                <a:moveTo>
                  <a:pt x="19440" y="4050"/>
                </a:moveTo>
                <a:cubicBezTo>
                  <a:pt x="16848" y="4050"/>
                  <a:pt x="16848" y="4050"/>
                  <a:pt x="16848" y="4050"/>
                </a:cubicBezTo>
                <a:cubicBezTo>
                  <a:pt x="16470" y="4050"/>
                  <a:pt x="16092" y="3712"/>
                  <a:pt x="15984" y="3307"/>
                </a:cubicBezTo>
                <a:cubicBezTo>
                  <a:pt x="15336" y="742"/>
                  <a:pt x="15336" y="742"/>
                  <a:pt x="15336" y="742"/>
                </a:cubicBezTo>
                <a:cubicBezTo>
                  <a:pt x="15174" y="337"/>
                  <a:pt x="14796" y="0"/>
                  <a:pt x="14472" y="0"/>
                </a:cubicBezTo>
                <a:cubicBezTo>
                  <a:pt x="7128" y="0"/>
                  <a:pt x="7128" y="0"/>
                  <a:pt x="7128" y="0"/>
                </a:cubicBezTo>
                <a:cubicBezTo>
                  <a:pt x="6750" y="0"/>
                  <a:pt x="6372" y="337"/>
                  <a:pt x="6264" y="742"/>
                </a:cubicBezTo>
                <a:cubicBezTo>
                  <a:pt x="5616" y="3307"/>
                  <a:pt x="5616" y="3307"/>
                  <a:pt x="5616" y="3307"/>
                </a:cubicBezTo>
                <a:cubicBezTo>
                  <a:pt x="5454" y="3712"/>
                  <a:pt x="5076" y="4050"/>
                  <a:pt x="4752" y="4050"/>
                </a:cubicBezTo>
                <a:cubicBezTo>
                  <a:pt x="2160" y="4050"/>
                  <a:pt x="2160" y="4050"/>
                  <a:pt x="2160" y="4050"/>
                </a:cubicBezTo>
                <a:cubicBezTo>
                  <a:pt x="972" y="4050"/>
                  <a:pt x="0" y="5265"/>
                  <a:pt x="0" y="6750"/>
                </a:cubicBezTo>
                <a:cubicBezTo>
                  <a:pt x="0" y="18900"/>
                  <a:pt x="0" y="18900"/>
                  <a:pt x="0" y="18900"/>
                </a:cubicBezTo>
                <a:cubicBezTo>
                  <a:pt x="0" y="20385"/>
                  <a:pt x="972" y="21600"/>
                  <a:pt x="2160" y="21600"/>
                </a:cubicBezTo>
                <a:cubicBezTo>
                  <a:pt x="19440" y="21600"/>
                  <a:pt x="19440" y="21600"/>
                  <a:pt x="19440" y="21600"/>
                </a:cubicBezTo>
                <a:cubicBezTo>
                  <a:pt x="20628" y="21600"/>
                  <a:pt x="21600" y="20385"/>
                  <a:pt x="21600" y="18900"/>
                </a:cubicBezTo>
                <a:cubicBezTo>
                  <a:pt x="21600" y="6750"/>
                  <a:pt x="21600" y="6750"/>
                  <a:pt x="21600" y="6750"/>
                </a:cubicBezTo>
                <a:cubicBezTo>
                  <a:pt x="21600" y="5265"/>
                  <a:pt x="20628" y="4050"/>
                  <a:pt x="19440" y="4050"/>
                </a:cubicBezTo>
                <a:close/>
                <a:moveTo>
                  <a:pt x="10800" y="18900"/>
                </a:moveTo>
                <a:cubicBezTo>
                  <a:pt x="7830" y="18900"/>
                  <a:pt x="5400" y="15863"/>
                  <a:pt x="5400" y="12150"/>
                </a:cubicBezTo>
                <a:cubicBezTo>
                  <a:pt x="5400" y="8437"/>
                  <a:pt x="7830" y="5400"/>
                  <a:pt x="10800" y="5400"/>
                </a:cubicBezTo>
                <a:cubicBezTo>
                  <a:pt x="13770" y="5400"/>
                  <a:pt x="16200" y="8437"/>
                  <a:pt x="16200" y="12150"/>
                </a:cubicBezTo>
                <a:cubicBezTo>
                  <a:pt x="16200" y="15863"/>
                  <a:pt x="13770" y="18900"/>
                  <a:pt x="10800" y="18900"/>
                </a:cubicBezTo>
                <a:close/>
                <a:moveTo>
                  <a:pt x="18684" y="8640"/>
                </a:moveTo>
                <a:cubicBezTo>
                  <a:pt x="18252" y="8640"/>
                  <a:pt x="17928" y="8235"/>
                  <a:pt x="17928" y="7695"/>
                </a:cubicBezTo>
                <a:cubicBezTo>
                  <a:pt x="17928" y="7155"/>
                  <a:pt x="18252" y="6750"/>
                  <a:pt x="18684" y="6750"/>
                </a:cubicBezTo>
                <a:cubicBezTo>
                  <a:pt x="19116" y="6750"/>
                  <a:pt x="19440" y="7155"/>
                  <a:pt x="19440" y="7695"/>
                </a:cubicBezTo>
                <a:cubicBezTo>
                  <a:pt x="19440" y="8235"/>
                  <a:pt x="19116" y="8640"/>
                  <a:pt x="18684" y="864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3B3838"/>
                </a:solidFill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D2E69B-6779-452C-9746-8B6548C5199D}"/>
              </a:ext>
            </a:extLst>
          </p:cNvPr>
          <p:cNvSpPr txBox="1"/>
          <p:nvPr/>
        </p:nvSpPr>
        <p:spPr>
          <a:xfrm>
            <a:off x="1185440" y="2218493"/>
            <a:ext cx="758857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集线器需要把数据转发到所有端口，而交换机只把帧交换到指定端口，看起来集线器更“费事”，为什么集线器比交换机便宜？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2A630AEF-3F62-4B8D-9C5C-15D087B4EDC5}"/>
              </a:ext>
            </a:extLst>
          </p:cNvPr>
          <p:cNvSpPr txBox="1"/>
          <p:nvPr/>
        </p:nvSpPr>
        <p:spPr>
          <a:xfrm>
            <a:off x="1129428" y="3552711"/>
            <a:ext cx="8617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DE4B5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问题②</a:t>
            </a:r>
            <a:endParaRPr dirty="0"/>
          </a:p>
        </p:txBody>
      </p:sp>
      <p:sp>
        <p:nvSpPr>
          <p:cNvPr id="20" name="直接连接符 20">
            <a:extLst>
              <a:ext uri="{FF2B5EF4-FFF2-40B4-BE49-F238E27FC236}">
                <a16:creationId xmlns:a16="http://schemas.microsoft.com/office/drawing/2014/main" id="{E91853AC-2FAA-4293-9C02-7C9CF4143503}"/>
              </a:ext>
            </a:extLst>
          </p:cNvPr>
          <p:cNvSpPr/>
          <p:nvPr/>
        </p:nvSpPr>
        <p:spPr>
          <a:xfrm>
            <a:off x="1138372" y="3952821"/>
            <a:ext cx="1027212" cy="1"/>
          </a:xfrm>
          <a:prstGeom prst="line">
            <a:avLst/>
          </a:prstGeom>
          <a:ln w="22225" cap="rnd">
            <a:solidFill>
              <a:srgbClr val="DE4B5D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E02F88-6EA3-4946-BDE9-191EF24584CD}"/>
              </a:ext>
            </a:extLst>
          </p:cNvPr>
          <p:cNvSpPr txBox="1"/>
          <p:nvPr/>
        </p:nvSpPr>
        <p:spPr>
          <a:xfrm>
            <a:off x="1014423" y="4086712"/>
            <a:ext cx="758857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为什么现在交换机已经完全取代了集线器？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8893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352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Calibri</vt:lpstr>
      <vt:lpstr>Calibri Light</vt:lpstr>
      <vt:lpstr>Helvetica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党 一琨</cp:lastModifiedBy>
  <cp:revision>7</cp:revision>
  <dcterms:modified xsi:type="dcterms:W3CDTF">2021-11-20T17:05:46Z</dcterms:modified>
</cp:coreProperties>
</file>