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82" r:id="rId7"/>
    <p:sldId id="268" r:id="rId8"/>
    <p:sldId id="283" r:id="rId9"/>
    <p:sldId id="274" r:id="rId10"/>
    <p:sldId id="261" r:id="rId11"/>
    <p:sldId id="262" r:id="rId12"/>
    <p:sldId id="270" r:id="rId13"/>
    <p:sldId id="266" r:id="rId14"/>
    <p:sldId id="280" r:id="rId15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914281" y="2130425"/>
            <a:ext cx="10361852" cy="14700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828562" y="3886200"/>
            <a:ext cx="853329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838048" y="274639"/>
            <a:ext cx="2742844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609520" y="274639"/>
            <a:ext cx="8025357" cy="58515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1523802" y="1122362"/>
            <a:ext cx="9142811" cy="2387601"/>
          </a:xfrm>
          <a:prstGeom prst="rect">
            <a:avLst/>
          </a:prstGeom>
        </p:spPr>
        <p:txBody>
          <a:bodyPr anchor="b"/>
          <a:lstStyle>
            <a:lvl1pPr defTabSz="914309">
              <a:lnSpc>
                <a:spcPct val="90000"/>
              </a:lnSpc>
              <a:defRPr sz="59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3802" y="3602037"/>
            <a:ext cx="9142811" cy="1655763"/>
          </a:xfrm>
          <a:prstGeom prst="rect">
            <a:avLst/>
          </a:prstGeom>
        </p:spPr>
        <p:txBody>
          <a:bodyPr/>
          <a:lstStyle>
            <a:lvl1pPr marL="0" indent="0" algn="ctr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1pPr>
            <a:lvl2pPr marL="0" indent="457154" algn="ctr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2pPr>
            <a:lvl3pPr marL="0" indent="914309" algn="ctr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3pPr>
            <a:lvl4pPr marL="0" indent="1371462" algn="ctr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4pPr>
            <a:lvl5pPr marL="0" indent="1828617" algn="ctr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xfrm>
            <a:off x="838090" y="365125"/>
            <a:ext cx="10514233" cy="1325564"/>
          </a:xfrm>
          <a:prstGeom prst="rect">
            <a:avLst/>
          </a:prstGeom>
        </p:spPr>
        <p:txBody>
          <a:bodyPr/>
          <a:lstStyle>
            <a:lvl1pPr algn="l" defTabSz="914309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idx="1"/>
          </p:nvPr>
        </p:nvSpPr>
        <p:spPr>
          <a:xfrm>
            <a:off x="838090" y="1825625"/>
            <a:ext cx="10514233" cy="4351338"/>
          </a:xfrm>
          <a:prstGeom prst="rect">
            <a:avLst/>
          </a:prstGeom>
        </p:spPr>
        <p:txBody>
          <a:bodyPr/>
          <a:lstStyle>
            <a:lvl1pPr marL="228577" indent="-228577" defTabSz="914309"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23827" indent="-266673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316" indent="-320007" defTabSz="914309"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027" indent="-355564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181" indent="-355564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1741" y="1709739"/>
            <a:ext cx="10514233" cy="2852737"/>
          </a:xfrm>
          <a:prstGeom prst="rect">
            <a:avLst/>
          </a:prstGeom>
        </p:spPr>
        <p:txBody>
          <a:bodyPr anchor="b"/>
          <a:lstStyle>
            <a:lvl1pPr algn="l" defTabSz="914309">
              <a:lnSpc>
                <a:spcPct val="90000"/>
              </a:lnSpc>
              <a:defRPr sz="59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741" y="4589464"/>
            <a:ext cx="10514233" cy="1500188"/>
          </a:xfrm>
          <a:prstGeom prst="rect">
            <a:avLst/>
          </a:prstGeom>
        </p:spPr>
        <p:txBody>
          <a:bodyPr/>
          <a:lstStyle>
            <a:lvl1pPr marL="0" indent="0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154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309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462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617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xfrm>
            <a:off x="838090" y="365125"/>
            <a:ext cx="10514233" cy="1325564"/>
          </a:xfrm>
          <a:prstGeom prst="rect">
            <a:avLst/>
          </a:prstGeom>
        </p:spPr>
        <p:txBody>
          <a:bodyPr/>
          <a:lstStyle>
            <a:lvl1pPr algn="l" defTabSz="914309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090" y="1825625"/>
            <a:ext cx="5180928" cy="4351338"/>
          </a:xfrm>
          <a:prstGeom prst="rect">
            <a:avLst/>
          </a:prstGeom>
        </p:spPr>
        <p:txBody>
          <a:bodyPr/>
          <a:lstStyle>
            <a:lvl1pPr marL="228577" indent="-228577" defTabSz="914309"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23827" indent="-266673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316" indent="-320007" defTabSz="914309"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027" indent="-355564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181" indent="-355564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839678" y="365125"/>
            <a:ext cx="10514233" cy="1325564"/>
          </a:xfrm>
          <a:prstGeom prst="rect">
            <a:avLst/>
          </a:prstGeom>
        </p:spPr>
        <p:txBody>
          <a:bodyPr/>
          <a:lstStyle>
            <a:lvl1pPr algn="l" defTabSz="914309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678" y="1681163"/>
            <a:ext cx="5157117" cy="823913"/>
          </a:xfrm>
          <a:prstGeom prst="rect">
            <a:avLst/>
          </a:prstGeom>
        </p:spPr>
        <p:txBody>
          <a:bodyPr anchor="b"/>
          <a:lstStyle>
            <a:lvl1pPr marL="0" indent="0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  <a:lvl2pPr marL="0" indent="457154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2pPr>
            <a:lvl3pPr marL="0" indent="914309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3pPr>
            <a:lvl4pPr marL="0" indent="1371462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4pPr>
            <a:lvl5pPr marL="0" indent="1828617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1396" y="1681163"/>
            <a:ext cx="5182515" cy="823913"/>
          </a:xfrm>
          <a:prstGeom prst="rect">
            <a:avLst/>
          </a:prstGeom>
        </p:spPr>
        <p:txBody>
          <a:bodyPr anchor="b"/>
          <a:lstStyle/>
          <a:p>
            <a:pPr marL="0" indent="0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xfrm>
            <a:off x="838090" y="365125"/>
            <a:ext cx="10514233" cy="1325564"/>
          </a:xfrm>
          <a:prstGeom prst="rect">
            <a:avLst/>
          </a:prstGeom>
        </p:spPr>
        <p:txBody>
          <a:bodyPr/>
          <a:lstStyle>
            <a:lvl1pPr algn="l" defTabSz="914309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9678" y="457200"/>
            <a:ext cx="3931727" cy="1600200"/>
          </a:xfrm>
          <a:prstGeom prst="rect">
            <a:avLst/>
          </a:prstGeom>
        </p:spPr>
        <p:txBody>
          <a:bodyPr anchor="b"/>
          <a:lstStyle>
            <a:lvl1pPr algn="l" defTabSz="914309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2513" y="987425"/>
            <a:ext cx="6171398" cy="4873626"/>
          </a:xfrm>
          <a:prstGeom prst="rect">
            <a:avLst/>
          </a:prstGeom>
        </p:spPr>
        <p:txBody>
          <a:bodyPr/>
          <a:lstStyle>
            <a:lvl1pPr marL="228577" indent="-228577" defTabSz="914309">
              <a:lnSpc>
                <a:spcPct val="9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Calibri"/>
              </a:defRPr>
            </a:lvl1pPr>
            <a:lvl2pPr marL="718384" indent="-261230" defTabSz="914309">
              <a:lnSpc>
                <a:spcPct val="90000"/>
              </a:lnSpc>
              <a:spcBef>
                <a:spcPts val="1000"/>
              </a:spcBef>
              <a:buChar char="•"/>
              <a:defRPr>
                <a:latin typeface="+mn-lt"/>
                <a:ea typeface="+mn-ea"/>
                <a:cs typeface="+mn-cs"/>
                <a:sym typeface="Calibri"/>
              </a:defRPr>
            </a:lvl2pPr>
            <a:lvl3pPr marL="1219078" indent="-304769" defTabSz="914309">
              <a:lnSpc>
                <a:spcPct val="90000"/>
              </a:lnSpc>
              <a:spcBef>
                <a:spcPts val="1000"/>
              </a:spcBef>
              <a:defRPr>
                <a:latin typeface="+mn-lt"/>
                <a:ea typeface="+mn-ea"/>
                <a:cs typeface="+mn-cs"/>
                <a:sym typeface="Calibri"/>
              </a:defRPr>
            </a:lvl3pPr>
            <a:lvl4pPr marL="1737186" indent="-365723" defTabSz="914309">
              <a:lnSpc>
                <a:spcPct val="90000"/>
              </a:lnSpc>
              <a:spcBef>
                <a:spcPts val="1000"/>
              </a:spcBef>
              <a:buChar char="•"/>
              <a:defRPr>
                <a:latin typeface="+mn-lt"/>
                <a:ea typeface="+mn-ea"/>
                <a:cs typeface="+mn-cs"/>
                <a:sym typeface="Calibri"/>
              </a:defRPr>
            </a:lvl4pPr>
            <a:lvl5pPr marL="2194340" indent="-365723" defTabSz="914309">
              <a:lnSpc>
                <a:spcPct val="90000"/>
              </a:lnSpc>
              <a:spcBef>
                <a:spcPts val="1000"/>
              </a:spcBef>
              <a:buChar char="•"/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678" y="2057400"/>
            <a:ext cx="3931727" cy="3811588"/>
          </a:xfrm>
          <a:prstGeom prst="rect">
            <a:avLst/>
          </a:prstGeom>
        </p:spPr>
        <p:txBody>
          <a:bodyPr/>
          <a:lstStyle/>
          <a:p>
            <a:pPr marL="0" indent="0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839678" y="457200"/>
            <a:ext cx="3931727" cy="1600200"/>
          </a:xfrm>
          <a:prstGeom prst="rect">
            <a:avLst/>
          </a:prstGeom>
        </p:spPr>
        <p:txBody>
          <a:bodyPr anchor="b"/>
          <a:lstStyle>
            <a:lvl1pPr algn="l" defTabSz="914309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2513" y="987425"/>
            <a:ext cx="6171398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678" y="2057400"/>
            <a:ext cx="3931727" cy="3811588"/>
          </a:xfrm>
          <a:prstGeom prst="rect">
            <a:avLst/>
          </a:prstGeom>
        </p:spPr>
        <p:txBody>
          <a:bodyPr/>
          <a:lstStyle>
            <a:lvl1pPr marL="0" indent="0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1pPr>
            <a:lvl2pPr marL="0" indent="457154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2pPr>
            <a:lvl3pPr marL="0" indent="914309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3pPr>
            <a:lvl4pPr marL="0" indent="1371462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4pPr>
            <a:lvl5pPr marL="0" indent="1828617" defTabSz="914309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>
            <a:spLocks noGrp="1"/>
          </p:cNvSpPr>
          <p:nvPr>
            <p:ph type="title"/>
          </p:nvPr>
        </p:nvSpPr>
        <p:spPr>
          <a:xfrm>
            <a:off x="838090" y="365125"/>
            <a:ext cx="10514233" cy="1325564"/>
          </a:xfrm>
          <a:prstGeom prst="rect">
            <a:avLst/>
          </a:prstGeom>
        </p:spPr>
        <p:txBody>
          <a:bodyPr/>
          <a:lstStyle>
            <a:lvl1pPr algn="l" defTabSz="914309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090" y="1825625"/>
            <a:ext cx="10514233" cy="4351338"/>
          </a:xfrm>
          <a:prstGeom prst="rect">
            <a:avLst/>
          </a:prstGeom>
        </p:spPr>
        <p:txBody>
          <a:bodyPr/>
          <a:lstStyle>
            <a:lvl1pPr marL="228577" indent="-228577" defTabSz="914309"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23827" indent="-266673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316" indent="-320007" defTabSz="914309"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027" indent="-355564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181" indent="-355564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xfrm>
            <a:off x="8723763" y="365125"/>
            <a:ext cx="2628559" cy="5811838"/>
          </a:xfrm>
          <a:prstGeom prst="rect">
            <a:avLst/>
          </a:prstGeom>
        </p:spPr>
        <p:txBody>
          <a:bodyPr/>
          <a:lstStyle>
            <a:lvl1pPr algn="l" defTabSz="914309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090" y="365125"/>
            <a:ext cx="7733295" cy="5811838"/>
          </a:xfrm>
          <a:prstGeom prst="rect">
            <a:avLst/>
          </a:prstGeom>
        </p:spPr>
        <p:txBody>
          <a:bodyPr/>
          <a:lstStyle>
            <a:lvl1pPr marL="228577" indent="-228577" defTabSz="914309"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23827" indent="-266673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316" indent="-320007" defTabSz="914309">
              <a:lnSpc>
                <a:spcPct val="90000"/>
              </a:lnSpc>
              <a:spcBef>
                <a:spcPts val="10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027" indent="-355564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181" indent="-355564" defTabSz="914309">
              <a:lnSpc>
                <a:spcPct val="90000"/>
              </a:lnSpc>
              <a:spcBef>
                <a:spcPts val="1000"/>
              </a:spcBef>
              <a:buChar char="•"/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8340" y="6404293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962958" y="4406901"/>
            <a:ext cx="10361853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62958" y="2906713"/>
            <a:ext cx="10361853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09520" y="1600200"/>
            <a:ext cx="53841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09520" y="1535112"/>
            <a:ext cx="538621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92561" y="1535112"/>
            <a:ext cx="5388333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609520" y="273050"/>
            <a:ext cx="401056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4766112" y="273050"/>
            <a:ext cx="6814781" cy="5853114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13"/>
          </p:nvPr>
        </p:nvSpPr>
        <p:spPr>
          <a:xfrm>
            <a:off x="609520" y="1435101"/>
            <a:ext cx="4010564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2389406" y="612775"/>
            <a:ext cx="7314249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9406" y="5367337"/>
            <a:ext cx="7314249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520" y="274638"/>
            <a:ext cx="1097137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520" y="1600200"/>
            <a:ext cx="10971374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07237" y="6406786"/>
            <a:ext cx="273656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等腰三角形 23"/>
          <p:cNvSpPr/>
          <p:nvPr/>
        </p:nvSpPr>
        <p:spPr>
          <a:xfrm rot="512239">
            <a:off x="2950001" y="3168505"/>
            <a:ext cx="396046" cy="341418"/>
          </a:xfrm>
          <a:prstGeom prst="triangl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等腰三角形 24"/>
          <p:cNvSpPr/>
          <p:nvPr/>
        </p:nvSpPr>
        <p:spPr>
          <a:xfrm rot="20371609">
            <a:off x="2705229" y="2998473"/>
            <a:ext cx="198023" cy="170709"/>
          </a:xfrm>
          <a:prstGeom prst="triangl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等腰三角形 26"/>
          <p:cNvSpPr/>
          <p:nvPr/>
        </p:nvSpPr>
        <p:spPr>
          <a:xfrm rot="3761573">
            <a:off x="8496747" y="3039142"/>
            <a:ext cx="741201" cy="508375"/>
          </a:xfrm>
          <a:prstGeom prst="triangle">
            <a:avLst/>
          </a:prstGeom>
          <a:solidFill>
            <a:srgbClr val="D996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6" name="组合 1"/>
          <p:cNvGrpSpPr/>
          <p:nvPr/>
        </p:nvGrpSpPr>
        <p:grpSpPr>
          <a:xfrm>
            <a:off x="-1604504" y="2147666"/>
            <a:ext cx="3687215" cy="2719713"/>
            <a:chOff x="0" y="0"/>
            <a:chExt cx="3687214" cy="2719712"/>
          </a:xfrm>
        </p:grpSpPr>
        <p:sp>
          <p:nvSpPr>
            <p:cNvPr id="214" name="直接连接符 33"/>
            <p:cNvSpPr/>
            <p:nvPr/>
          </p:nvSpPr>
          <p:spPr>
            <a:xfrm flipH="1">
              <a:off x="0" y="539955"/>
              <a:ext cx="2592288" cy="2179757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直接连接符 34"/>
            <p:cNvSpPr/>
            <p:nvPr/>
          </p:nvSpPr>
          <p:spPr>
            <a:xfrm flipH="1">
              <a:off x="1094926" y="-1"/>
              <a:ext cx="2592289" cy="2179757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7" name="TextBox 5"/>
          <p:cNvSpPr txBox="1"/>
          <p:nvPr/>
        </p:nvSpPr>
        <p:spPr>
          <a:xfrm>
            <a:off x="4303540" y="1518462"/>
            <a:ext cx="3016208" cy="2452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5400" spc="300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pPr>
            <a:r>
              <a:rPr lang="zh-CN" altLang="en-US" dirty="0"/>
              <a:t>第五单元</a:t>
            </a:r>
            <a:endParaRPr lang="en-US" altLang="zh-CN" dirty="0"/>
          </a:p>
          <a:p>
            <a:pPr algn="ctr">
              <a:lnSpc>
                <a:spcPct val="150000"/>
              </a:lnSpc>
              <a:defRPr sz="5400" spc="300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pPr>
            <a:r>
              <a:rPr lang="zh-CN" altLang="en-US" dirty="0"/>
              <a:t>讨论题</a:t>
            </a:r>
            <a:endParaRPr dirty="0"/>
          </a:p>
        </p:txBody>
      </p:sp>
      <p:sp>
        <p:nvSpPr>
          <p:cNvPr id="218" name="等腰三角形 14"/>
          <p:cNvSpPr/>
          <p:nvPr/>
        </p:nvSpPr>
        <p:spPr>
          <a:xfrm rot="512239">
            <a:off x="5834793" y="1093074"/>
            <a:ext cx="396045" cy="341418"/>
          </a:xfrm>
          <a:prstGeom prst="triangl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等腰三角形 20"/>
          <p:cNvSpPr/>
          <p:nvPr/>
        </p:nvSpPr>
        <p:spPr>
          <a:xfrm rot="20371609">
            <a:off x="6486079" y="1361159"/>
            <a:ext cx="198023" cy="170709"/>
          </a:xfrm>
          <a:prstGeom prst="triangl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0" name="等腰三角形 21"/>
          <p:cNvSpPr/>
          <p:nvPr/>
        </p:nvSpPr>
        <p:spPr>
          <a:xfrm rot="20371609">
            <a:off x="5390053" y="1389403"/>
            <a:ext cx="266491" cy="196272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等腰三角形 22"/>
          <p:cNvSpPr/>
          <p:nvPr/>
        </p:nvSpPr>
        <p:spPr>
          <a:xfrm rot="3761573">
            <a:off x="4756821" y="997593"/>
            <a:ext cx="741200" cy="508376"/>
          </a:xfrm>
          <a:prstGeom prst="triangle">
            <a:avLst/>
          </a:prstGeom>
          <a:solidFill>
            <a:srgbClr val="D996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等腰三角形 25"/>
          <p:cNvSpPr/>
          <p:nvPr/>
        </p:nvSpPr>
        <p:spPr>
          <a:xfrm rot="20371609">
            <a:off x="6476787" y="977615"/>
            <a:ext cx="266491" cy="196272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5" name="圆角矩形 29"/>
          <p:cNvGrpSpPr/>
          <p:nvPr/>
        </p:nvGrpSpPr>
        <p:grpSpPr>
          <a:xfrm>
            <a:off x="3615650" y="4587156"/>
            <a:ext cx="4391988" cy="1191312"/>
            <a:chOff x="168" y="9186"/>
            <a:chExt cx="4391986" cy="432048"/>
          </a:xfrm>
        </p:grpSpPr>
        <p:sp>
          <p:nvSpPr>
            <p:cNvPr id="223" name="圆角矩形"/>
            <p:cNvSpPr/>
            <p:nvPr/>
          </p:nvSpPr>
          <p:spPr>
            <a:xfrm>
              <a:off x="168" y="9186"/>
              <a:ext cx="4391985" cy="432048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请输入你的内容"/>
            <p:cNvSpPr txBox="1"/>
            <p:nvPr/>
          </p:nvSpPr>
          <p:spPr>
            <a:xfrm>
              <a:off x="21090" y="56618"/>
              <a:ext cx="4371064" cy="318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汉仪大圣体简"/>
                  <a:ea typeface="汉仪大圣体简"/>
                  <a:cs typeface="汉仪大圣体简"/>
                  <a:sym typeface="汉仪大圣体简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dirty="0"/>
                <a:t>第二小组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蔡与望，党一琨，郭培琪，陶砚青</a:t>
              </a:r>
              <a:endParaRPr dirty="0"/>
            </a:p>
          </p:txBody>
        </p:sp>
      </p:grpSp>
      <p:grpSp>
        <p:nvGrpSpPr>
          <p:cNvPr id="228" name="组合 37"/>
          <p:cNvGrpSpPr/>
          <p:nvPr/>
        </p:nvGrpSpPr>
        <p:grpSpPr>
          <a:xfrm>
            <a:off x="4006973" y="1430259"/>
            <a:ext cx="360042" cy="2602152"/>
            <a:chOff x="0" y="0"/>
            <a:chExt cx="360040" cy="2602150"/>
          </a:xfrm>
        </p:grpSpPr>
        <p:sp>
          <p:nvSpPr>
            <p:cNvPr id="226" name="左中括号 35"/>
            <p:cNvSpPr/>
            <p:nvPr/>
          </p:nvSpPr>
          <p:spPr>
            <a:xfrm>
              <a:off x="94165" y="91522"/>
              <a:ext cx="265875" cy="242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512"/>
                    <a:pt x="0" y="21403"/>
                  </a:cubicBezTo>
                  <a:lnTo>
                    <a:pt x="0" y="197"/>
                  </a:lnTo>
                  <a:cubicBezTo>
                    <a:pt x="0" y="88"/>
                    <a:pt x="9671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27" name="左中括号 36"/>
            <p:cNvSpPr/>
            <p:nvPr/>
          </p:nvSpPr>
          <p:spPr>
            <a:xfrm>
              <a:off x="-1" y="-1"/>
              <a:ext cx="360041" cy="260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489"/>
                    <a:pt x="0" y="21351"/>
                  </a:cubicBezTo>
                  <a:lnTo>
                    <a:pt x="0" y="249"/>
                  </a:lnTo>
                  <a:cubicBezTo>
                    <a:pt x="0" y="111"/>
                    <a:pt x="9671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31" name="组合 38"/>
          <p:cNvGrpSpPr/>
          <p:nvPr/>
        </p:nvGrpSpPr>
        <p:grpSpPr>
          <a:xfrm>
            <a:off x="7175326" y="1410481"/>
            <a:ext cx="360041" cy="2602152"/>
            <a:chOff x="0" y="0"/>
            <a:chExt cx="360040" cy="2602150"/>
          </a:xfrm>
        </p:grpSpPr>
        <p:sp>
          <p:nvSpPr>
            <p:cNvPr id="229" name="左中括号 39"/>
            <p:cNvSpPr/>
            <p:nvPr/>
          </p:nvSpPr>
          <p:spPr>
            <a:xfrm flipH="1">
              <a:off x="0" y="91522"/>
              <a:ext cx="265875" cy="242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512"/>
                    <a:pt x="0" y="21403"/>
                  </a:cubicBezTo>
                  <a:lnTo>
                    <a:pt x="0" y="197"/>
                  </a:lnTo>
                  <a:cubicBezTo>
                    <a:pt x="0" y="88"/>
                    <a:pt x="9671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0" name="左中括号 40"/>
            <p:cNvSpPr/>
            <p:nvPr/>
          </p:nvSpPr>
          <p:spPr>
            <a:xfrm flipH="1">
              <a:off x="0" y="0"/>
              <a:ext cx="360041" cy="260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21489"/>
                    <a:pt x="0" y="21351"/>
                  </a:cubicBezTo>
                  <a:lnTo>
                    <a:pt x="0" y="249"/>
                  </a:lnTo>
                  <a:cubicBezTo>
                    <a:pt x="0" y="111"/>
                    <a:pt x="9671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234" name="组合 2"/>
          <p:cNvGrpSpPr/>
          <p:nvPr/>
        </p:nvGrpSpPr>
        <p:grpSpPr>
          <a:xfrm>
            <a:off x="10311837" y="1544375"/>
            <a:ext cx="3230038" cy="3097814"/>
            <a:chOff x="0" y="0"/>
            <a:chExt cx="3230037" cy="3097813"/>
          </a:xfrm>
        </p:grpSpPr>
        <p:sp>
          <p:nvSpPr>
            <p:cNvPr id="232" name="直接连接符 41"/>
            <p:cNvSpPr/>
            <p:nvPr/>
          </p:nvSpPr>
          <p:spPr>
            <a:xfrm flipH="1">
              <a:off x="0" y="918056"/>
              <a:ext cx="2592289" cy="2179757"/>
            </a:xfrm>
            <a:prstGeom prst="line">
              <a:avLst/>
            </a:prstGeom>
            <a:noFill/>
            <a:ln w="762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直接连接符 42"/>
            <p:cNvSpPr/>
            <p:nvPr/>
          </p:nvSpPr>
          <p:spPr>
            <a:xfrm flipH="1">
              <a:off x="637749" y="-1"/>
              <a:ext cx="2592289" cy="2179757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5" name="等腰三角形 43"/>
          <p:cNvSpPr/>
          <p:nvPr/>
        </p:nvSpPr>
        <p:spPr>
          <a:xfrm rot="20371609">
            <a:off x="8890947" y="2876522"/>
            <a:ext cx="198023" cy="170708"/>
          </a:xfrm>
          <a:prstGeom prst="triangl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9" animBg="1" advAuto="0"/>
      <p:bldP spid="225" grpId="15" animBg="1" advAuto="0"/>
      <p:bldP spid="228" grpId="3" animBg="1" advAuto="0"/>
      <p:bldP spid="231" grpId="4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直接连接符 1"/>
          <p:cNvSpPr/>
          <p:nvPr/>
        </p:nvSpPr>
        <p:spPr>
          <a:xfrm flipH="1">
            <a:off x="-194359" y="217178"/>
            <a:ext cx="777434" cy="653713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直接连接符 2"/>
          <p:cNvSpPr/>
          <p:nvPr/>
        </p:nvSpPr>
        <p:spPr>
          <a:xfrm flipH="1">
            <a:off x="-58058" y="761630"/>
            <a:ext cx="388718" cy="326857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矩形 3"/>
          <p:cNvSpPr txBox="1"/>
          <p:nvPr/>
        </p:nvSpPr>
        <p:spPr>
          <a:xfrm>
            <a:off x="797872" y="611396"/>
            <a:ext cx="526522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C00000"/>
                </a:solidFill>
              </a:defRPr>
            </a:pPr>
            <a:r>
              <a:rPr lang="en-US" dirty="0"/>
              <a:t>4.</a:t>
            </a:r>
            <a:r>
              <a:rPr dirty="0"/>
              <a:t>1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微软雅黑 Light"/>
                <a:ea typeface="微软雅黑 Light"/>
                <a:cs typeface="微软雅黑 Light"/>
                <a:sym typeface="微软雅黑 Light"/>
              </a:rPr>
              <a:t>为什么路由表中只有下一跳而不是全部的路径</a:t>
            </a:r>
            <a:r>
              <a:rPr lang="en-US" altLang="zh-CN" dirty="0">
                <a:solidFill>
                  <a:schemeClr val="tx1"/>
                </a:solidFill>
                <a:latin typeface="微软雅黑 Light"/>
                <a:ea typeface="微软雅黑 Light"/>
                <a:cs typeface="微软雅黑 Light"/>
                <a:sym typeface="微软雅黑 Light"/>
              </a:rPr>
              <a:t>?</a:t>
            </a:r>
            <a:endParaRPr dirty="0">
              <a:solidFill>
                <a:schemeClr val="tx1"/>
              </a:solidFill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sp>
        <p:nvSpPr>
          <p:cNvPr id="318" name="左中括号 4"/>
          <p:cNvSpPr/>
          <p:nvPr/>
        </p:nvSpPr>
        <p:spPr>
          <a:xfrm>
            <a:off x="694606" y="544033"/>
            <a:ext cx="72009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485"/>
                  <a:pt x="0" y="21343"/>
                </a:cubicBezTo>
                <a:lnTo>
                  <a:pt x="0" y="257"/>
                </a:lnTo>
                <a:cubicBezTo>
                  <a:pt x="0" y="115"/>
                  <a:pt x="9671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D52A1E5-FEC2-4F02-BECF-E5B0EA5899A3}"/>
              </a:ext>
            </a:extLst>
          </p:cNvPr>
          <p:cNvGrpSpPr/>
          <p:nvPr/>
        </p:nvGrpSpPr>
        <p:grpSpPr>
          <a:xfrm>
            <a:off x="3417514" y="1338514"/>
            <a:ext cx="5344271" cy="1952898"/>
            <a:chOff x="6018474" y="2452551"/>
            <a:chExt cx="5344271" cy="195289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2B2C9D3-DF93-4423-8E9F-93FE81B44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8474" y="2452551"/>
              <a:ext cx="5344271" cy="195289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A3FB5CA-8B80-4A4F-BFD3-7C2B5A3C5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61626" y="3284183"/>
              <a:ext cx="1086002" cy="533474"/>
            </a:xfrm>
            <a:prstGeom prst="rect">
              <a:avLst/>
            </a:prstGeom>
          </p:spPr>
        </p:pic>
      </p:grp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C4CBA4A-2C0D-4B8A-9503-A99ACA93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28061"/>
              </p:ext>
            </p:extLst>
          </p:nvPr>
        </p:nvGraphicFramePr>
        <p:xfrm>
          <a:off x="2029882" y="3535252"/>
          <a:ext cx="8119534" cy="269282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84445">
                  <a:extLst>
                    <a:ext uri="{9D8B030D-6E8A-4147-A177-3AD203B41FA5}">
                      <a16:colId xmlns:a16="http://schemas.microsoft.com/office/drawing/2014/main" val="3914020913"/>
                    </a:ext>
                  </a:extLst>
                </a:gridCol>
                <a:gridCol w="6435089">
                  <a:extLst>
                    <a:ext uri="{9D8B030D-6E8A-4147-A177-3AD203B41FA5}">
                      <a16:colId xmlns:a16="http://schemas.microsoft.com/office/drawing/2014/main" val="1280864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 err="1"/>
                        <a:t>Src</a:t>
                      </a:r>
                      <a:r>
                        <a:rPr lang="en-US" altLang="zh-CN" sz="1600" b="1" dirty="0"/>
                        <a:t>(X)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/>
                        <a:t>数据传输源端口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22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 err="1"/>
                        <a:t>Dst</a:t>
                      </a:r>
                      <a:r>
                        <a:rPr lang="en-US" altLang="zh-CN" sz="1600" b="1" dirty="0"/>
                        <a:t>(Y)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/>
                        <a:t>数据传输目的端口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12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/>
                        <a:t>A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/>
                        <a:t>传输开始后的第一个结点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5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/>
                        <a:t>R1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/>
                        <a:t>第二个结点开始到目的端口之前的所有结点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183024"/>
                  </a:ext>
                </a:extLst>
              </a:tr>
              <a:tr h="101541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减小路由表规模；去掉路由表中相同路径的冗余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2546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直接连接符 1"/>
          <p:cNvSpPr/>
          <p:nvPr/>
        </p:nvSpPr>
        <p:spPr>
          <a:xfrm flipH="1">
            <a:off x="-194359" y="217178"/>
            <a:ext cx="777434" cy="653713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直接连接符 2"/>
          <p:cNvSpPr/>
          <p:nvPr/>
        </p:nvSpPr>
        <p:spPr>
          <a:xfrm flipH="1">
            <a:off x="-58058" y="761630"/>
            <a:ext cx="388718" cy="326857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矩形 3"/>
          <p:cNvSpPr txBox="1"/>
          <p:nvPr/>
        </p:nvSpPr>
        <p:spPr>
          <a:xfrm>
            <a:off x="797872" y="611396"/>
            <a:ext cx="40036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C00000"/>
                </a:solidFill>
              </a:defRPr>
            </a:pPr>
            <a:r>
              <a:rPr lang="en-US" altLang="zh-CN" dirty="0"/>
              <a:t>4</a:t>
            </a:r>
            <a:r>
              <a:rPr lang="en-US" dirty="0"/>
              <a:t>.2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rPr>
              <a:t>交换机端口地址表、路由器路由表</a:t>
            </a:r>
          </a:p>
        </p:txBody>
      </p:sp>
      <p:sp>
        <p:nvSpPr>
          <p:cNvPr id="329" name="左中括号 4"/>
          <p:cNvSpPr/>
          <p:nvPr/>
        </p:nvSpPr>
        <p:spPr>
          <a:xfrm>
            <a:off x="694606" y="544033"/>
            <a:ext cx="72009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485"/>
                  <a:pt x="0" y="21343"/>
                </a:cubicBezTo>
                <a:lnTo>
                  <a:pt x="0" y="257"/>
                </a:lnTo>
                <a:cubicBezTo>
                  <a:pt x="0" y="115"/>
                  <a:pt x="9671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C6315B7-3CE2-4BE7-B283-E8C42F3AA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57495"/>
              </p:ext>
            </p:extLst>
          </p:nvPr>
        </p:nvGraphicFramePr>
        <p:xfrm>
          <a:off x="1552363" y="2165209"/>
          <a:ext cx="9125797" cy="31108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06511">
                  <a:extLst>
                    <a:ext uri="{9D8B030D-6E8A-4147-A177-3AD203B41FA5}">
                      <a16:colId xmlns:a16="http://schemas.microsoft.com/office/drawing/2014/main" val="465127070"/>
                    </a:ext>
                  </a:extLst>
                </a:gridCol>
                <a:gridCol w="3361126">
                  <a:extLst>
                    <a:ext uri="{9D8B030D-6E8A-4147-A177-3AD203B41FA5}">
                      <a16:colId xmlns:a16="http://schemas.microsoft.com/office/drawing/2014/main" val="2075065360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67787311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交换机端口地址表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路由器路由表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112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/>
                        <a:t>存放信息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/>
                        <a:t>mac</a:t>
                      </a:r>
                      <a:r>
                        <a:rPr lang="zh-CN" altLang="en-US" sz="1800" dirty="0"/>
                        <a:t>地址</a:t>
                      </a:r>
                      <a:endParaRPr lang="en-US" altLang="zh-CN" sz="1800" dirty="0"/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/>
                        <a:t>接口信息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/>
                        <a:t>目的地址</a:t>
                      </a:r>
                      <a:endParaRPr lang="en-US" altLang="zh-CN" sz="1800" dirty="0"/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/>
                        <a:t>下一跳地址</a:t>
                      </a:r>
                      <a:endParaRPr lang="en-US" altLang="zh-CN" sz="1800" dirty="0"/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/>
                        <a:t>连接接口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253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/>
                        <a:t>生成方式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根据数据帧的源</a:t>
                      </a:r>
                      <a:r>
                        <a:rPr lang="en-US" altLang="zh-CN" sz="1800" dirty="0"/>
                        <a:t>mac</a:t>
                      </a:r>
                      <a:r>
                        <a:rPr lang="zh-CN" altLang="en-US" sz="1800" dirty="0"/>
                        <a:t>进行记录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/>
                        <a:t>静态配置</a:t>
                      </a:r>
                      <a:endParaRPr lang="en-US" altLang="zh-CN" sz="1800" dirty="0"/>
                    </a:p>
                    <a:p>
                      <a:pPr marL="285750" indent="-285750" 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dirty="0"/>
                        <a:t>动态学习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46006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直接连接符 1"/>
          <p:cNvSpPr/>
          <p:nvPr/>
        </p:nvSpPr>
        <p:spPr>
          <a:xfrm flipH="1">
            <a:off x="-194359" y="217178"/>
            <a:ext cx="777434" cy="653713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0" name="直接连接符 2"/>
          <p:cNvSpPr/>
          <p:nvPr/>
        </p:nvSpPr>
        <p:spPr>
          <a:xfrm flipH="1">
            <a:off x="-58058" y="761630"/>
            <a:ext cx="388718" cy="326857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1" name="矩形 3"/>
          <p:cNvSpPr txBox="1"/>
          <p:nvPr/>
        </p:nvSpPr>
        <p:spPr>
          <a:xfrm>
            <a:off x="797872" y="611396"/>
            <a:ext cx="14645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C00000"/>
                </a:solidFill>
              </a:defRPr>
            </a:pPr>
            <a:r>
              <a:rPr lang="en-US" dirty="0"/>
              <a:t>4.</a:t>
            </a:r>
            <a:r>
              <a:rPr dirty="0"/>
              <a:t>3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广播风暴</a:t>
            </a:r>
            <a:endParaRPr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/>
              <a:sym typeface="微软雅黑 Light"/>
            </a:endParaRPr>
          </a:p>
        </p:txBody>
      </p:sp>
      <p:sp>
        <p:nvSpPr>
          <p:cNvPr id="452" name="左中括号 4"/>
          <p:cNvSpPr/>
          <p:nvPr/>
        </p:nvSpPr>
        <p:spPr>
          <a:xfrm>
            <a:off x="694606" y="544033"/>
            <a:ext cx="72009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485"/>
                  <a:pt x="0" y="21343"/>
                </a:cubicBezTo>
                <a:lnTo>
                  <a:pt x="0" y="257"/>
                </a:lnTo>
                <a:cubicBezTo>
                  <a:pt x="0" y="115"/>
                  <a:pt x="9671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DC567C1-B3E9-4D98-BCE9-26A1918BC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08538"/>
              </p:ext>
            </p:extLst>
          </p:nvPr>
        </p:nvGraphicFramePr>
        <p:xfrm>
          <a:off x="1503766" y="4244107"/>
          <a:ext cx="9093200" cy="21147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16860">
                  <a:extLst>
                    <a:ext uri="{9D8B030D-6E8A-4147-A177-3AD203B41FA5}">
                      <a16:colId xmlns:a16="http://schemas.microsoft.com/office/drawing/2014/main" val="1909513402"/>
                    </a:ext>
                  </a:extLst>
                </a:gridCol>
                <a:gridCol w="4376340">
                  <a:extLst>
                    <a:ext uri="{9D8B030D-6E8A-4147-A177-3AD203B41FA5}">
                      <a16:colId xmlns:a16="http://schemas.microsoft.com/office/drawing/2014/main" val="2855256692"/>
                    </a:ext>
                  </a:extLst>
                </a:gridCol>
              </a:tblGrid>
              <a:tr h="4522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/>
                        <a:t>交换机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/>
                        <a:t>路由器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384196"/>
                  </a:ext>
                </a:extLst>
              </a:tr>
              <a:tr h="166246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当系统初启时，各交换机的端口地址表还未形成，于是各交换机收到的帧均向其他端口广播。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交换机只有一个广播域和端口数量的冲突域。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600" dirty="0"/>
                        <a:t>路由器的每一个端口都是一个独立的广播域和冲突域，广播数据不会穿过路由器。</a:t>
                      </a:r>
                      <a:endParaRPr lang="en-US" altLang="zh-C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949768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5552A9BF-DAAE-461C-9608-B05DCA65AD3A}"/>
              </a:ext>
            </a:extLst>
          </p:cNvPr>
          <p:cNvGrpSpPr/>
          <p:nvPr/>
        </p:nvGrpSpPr>
        <p:grpSpPr>
          <a:xfrm>
            <a:off x="1949189" y="1371599"/>
            <a:ext cx="8280922" cy="2486832"/>
            <a:chOff x="1684593" y="1920239"/>
            <a:chExt cx="8280922" cy="24868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C922097-26FE-44EF-92E8-478C6957FA51}"/>
                </a:ext>
              </a:extLst>
            </p:cNvPr>
            <p:cNvGrpSpPr/>
            <p:nvPr/>
          </p:nvGrpSpPr>
          <p:grpSpPr>
            <a:xfrm>
              <a:off x="1684593" y="1920239"/>
              <a:ext cx="8280922" cy="2486832"/>
              <a:chOff x="2030033" y="1988840"/>
              <a:chExt cx="8280922" cy="3816425"/>
            </a:xfrm>
          </p:grpSpPr>
          <p:sp>
            <p:nvSpPr>
              <p:cNvPr id="13" name="矩形 6">
                <a:extLst>
                  <a:ext uri="{FF2B5EF4-FFF2-40B4-BE49-F238E27FC236}">
                    <a16:creationId xmlns:a16="http://schemas.microsoft.com/office/drawing/2014/main" id="{FA128A95-5F7B-43E4-92FE-DF752D44E995}"/>
                  </a:ext>
                </a:extLst>
              </p:cNvPr>
              <p:cNvSpPr/>
              <p:nvPr/>
            </p:nvSpPr>
            <p:spPr>
              <a:xfrm>
                <a:off x="2030033" y="1988840"/>
                <a:ext cx="8280922" cy="3816425"/>
              </a:xfrm>
              <a:prstGeom prst="rect">
                <a:avLst/>
              </a:prstGeom>
              <a:solidFill>
                <a:srgbClr val="262626">
                  <a:alpha val="66000"/>
                </a:srgbClr>
              </a:solidFill>
              <a:ln w="12700"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4" name="矩形 7">
                <a:extLst>
                  <a:ext uri="{FF2B5EF4-FFF2-40B4-BE49-F238E27FC236}">
                    <a16:creationId xmlns:a16="http://schemas.microsoft.com/office/drawing/2014/main" id="{5B64041B-95E3-48EC-8129-9E01BC9CF63C}"/>
                  </a:ext>
                </a:extLst>
              </p:cNvPr>
              <p:cNvSpPr/>
              <p:nvPr/>
            </p:nvSpPr>
            <p:spPr>
              <a:xfrm>
                <a:off x="2134765" y="2132856"/>
                <a:ext cx="7992890" cy="3528393"/>
              </a:xfrm>
              <a:prstGeom prst="rect">
                <a:avLst/>
              </a:prstGeom>
              <a:ln w="12700">
                <a:solidFill>
                  <a:srgbClr val="FFFFFF"/>
                </a:solidFill>
              </a:ln>
            </p:spPr>
            <p:txBody>
              <a:bodyPr lIns="45719" rIns="45719" anchor="ctr"/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458A1E-E520-4895-9C36-04A7D170497B}"/>
                  </a:ext>
                </a:extLst>
              </p:cNvPr>
              <p:cNvSpPr txBox="1"/>
              <p:nvPr/>
            </p:nvSpPr>
            <p:spPr>
              <a:xfrm>
                <a:off x="2776085" y="2724735"/>
                <a:ext cx="4177599" cy="234463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lnSpc>
                    <a:spcPct val="150000"/>
                  </a:lnSpc>
                  <a:defRPr sz="1400" spc="300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/>
                  <a:t>当广播数据充斥网络无法处理，并占用大量网络带宽，导致正常业务不能运行。</a:t>
                </a:r>
                <a:endParaRPr lang="en-US" altLang="zh-CN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b="1" dirty="0"/>
                  <a:t>发生于：交换机或集线器</a:t>
                </a:r>
                <a:endParaRPr sz="1600" b="1" dirty="0"/>
              </a:p>
            </p:txBody>
          </p:sp>
          <p:sp>
            <p:nvSpPr>
              <p:cNvPr id="16" name="文本框 10">
                <a:extLst>
                  <a:ext uri="{FF2B5EF4-FFF2-40B4-BE49-F238E27FC236}">
                    <a16:creationId xmlns:a16="http://schemas.microsoft.com/office/drawing/2014/main" id="{C41EDE6C-BB05-4C23-B467-6EB7D8BF1F1A}"/>
                  </a:ext>
                </a:extLst>
              </p:cNvPr>
              <p:cNvSpPr txBox="1"/>
              <p:nvPr/>
            </p:nvSpPr>
            <p:spPr>
              <a:xfrm>
                <a:off x="2455413" y="2488701"/>
                <a:ext cx="92396" cy="5667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微软雅黑 Light"/>
                    <a:ea typeface="微软雅黑 Light"/>
                    <a:cs typeface="微软雅黑 Light"/>
                    <a:sym typeface="微软雅黑 Light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dirty="0">
                  <a:latin typeface="微软雅黑 Light"/>
                  <a:ea typeface="微软雅黑 Light"/>
                  <a:cs typeface="微软雅黑 Light"/>
                  <a:sym typeface="微软雅黑 Light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509A26-2D91-4C09-A99F-4E17E0AEF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7538" y="2157007"/>
              <a:ext cx="1670493" cy="20132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组合 1"/>
          <p:cNvGrpSpPr/>
          <p:nvPr/>
        </p:nvGrpSpPr>
        <p:grpSpPr>
          <a:xfrm>
            <a:off x="11639822" y="296059"/>
            <a:ext cx="777433" cy="871310"/>
            <a:chOff x="0" y="0"/>
            <a:chExt cx="777432" cy="871308"/>
          </a:xfrm>
        </p:grpSpPr>
        <p:sp>
          <p:nvSpPr>
            <p:cNvPr id="386" name="直接连接符 2"/>
            <p:cNvSpPr/>
            <p:nvPr/>
          </p:nvSpPr>
          <p:spPr>
            <a:xfrm>
              <a:off x="0" y="0"/>
              <a:ext cx="777433" cy="653713"/>
            </a:xfrm>
            <a:prstGeom prst="line">
              <a:avLst/>
            </a:prstGeom>
            <a:noFill/>
            <a:ln w="381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7" name="直接连接符 3"/>
            <p:cNvSpPr/>
            <p:nvPr/>
          </p:nvSpPr>
          <p:spPr>
            <a:xfrm>
              <a:off x="252415" y="544452"/>
              <a:ext cx="388717" cy="326858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9" name="矩形 4"/>
          <p:cNvSpPr txBox="1"/>
          <p:nvPr/>
        </p:nvSpPr>
        <p:spPr>
          <a:xfrm>
            <a:off x="10272647" y="655846"/>
            <a:ext cx="101405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rPr lang="zh-CN" altLang="en-US" dirty="0">
                <a:latin typeface="微软雅黑 Light"/>
                <a:ea typeface="微软雅黑 Light"/>
                <a:cs typeface="微软雅黑 Light"/>
                <a:sym typeface="微软雅黑 Light"/>
              </a:rPr>
              <a:t>总结</a:t>
            </a:r>
            <a:r>
              <a:rPr dirty="0">
                <a:latin typeface="微软雅黑 Light"/>
                <a:ea typeface="微软雅黑 Light"/>
                <a:cs typeface="微软雅黑 Light"/>
                <a:sym typeface="微软雅黑 Light"/>
              </a:rPr>
              <a:t>  </a:t>
            </a:r>
            <a:r>
              <a:rPr lang="en-US" dirty="0">
                <a:solidFill>
                  <a:srgbClr val="C00000"/>
                </a:solidFill>
                <a:latin typeface="微软雅黑 Light"/>
                <a:ea typeface="微软雅黑 Light"/>
                <a:cs typeface="微软雅黑 Light"/>
                <a:sym typeface="微软雅黑 Light"/>
              </a:rPr>
              <a:t>4.4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90" name="左中括号 5"/>
          <p:cNvSpPr/>
          <p:nvPr/>
        </p:nvSpPr>
        <p:spPr>
          <a:xfrm flipH="1">
            <a:off x="11464546" y="610689"/>
            <a:ext cx="72009" cy="504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485"/>
                  <a:pt x="0" y="21343"/>
                </a:cubicBezTo>
                <a:lnTo>
                  <a:pt x="0" y="257"/>
                </a:lnTo>
                <a:cubicBezTo>
                  <a:pt x="0" y="115"/>
                  <a:pt x="9671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391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590" y="2204864"/>
            <a:ext cx="12389831" cy="6984704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矩形 8"/>
          <p:cNvSpPr/>
          <p:nvPr/>
        </p:nvSpPr>
        <p:spPr>
          <a:xfrm>
            <a:off x="-257051" y="1494227"/>
            <a:ext cx="12658754" cy="4094884"/>
          </a:xfrm>
          <a:prstGeom prst="rect">
            <a:avLst/>
          </a:prstGeom>
          <a:solidFill>
            <a:srgbClr val="262626">
              <a:alpha val="7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9F218251-F9A6-47AE-A9C1-C4EFD3829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012253"/>
              </p:ext>
            </p:extLst>
          </p:nvPr>
        </p:nvGraphicFramePr>
        <p:xfrm>
          <a:off x="400498" y="2307064"/>
          <a:ext cx="11649262" cy="3527999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24534">
                  <a:extLst>
                    <a:ext uri="{9D8B030D-6E8A-4147-A177-3AD203B41FA5}">
                      <a16:colId xmlns:a16="http://schemas.microsoft.com/office/drawing/2014/main" val="788835890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3078080105"/>
                    </a:ext>
                  </a:extLst>
                </a:gridCol>
                <a:gridCol w="2983832">
                  <a:extLst>
                    <a:ext uri="{9D8B030D-6E8A-4147-A177-3AD203B41FA5}">
                      <a16:colId xmlns:a16="http://schemas.microsoft.com/office/drawing/2014/main" val="3390060809"/>
                    </a:ext>
                  </a:extLst>
                </a:gridCol>
                <a:gridCol w="2266835">
                  <a:extLst>
                    <a:ext uri="{9D8B030D-6E8A-4147-A177-3AD203B41FA5}">
                      <a16:colId xmlns:a16="http://schemas.microsoft.com/office/drawing/2014/main" val="3466610310"/>
                    </a:ext>
                  </a:extLst>
                </a:gridCol>
                <a:gridCol w="3493387">
                  <a:extLst>
                    <a:ext uri="{9D8B030D-6E8A-4147-A177-3AD203B41FA5}">
                      <a16:colId xmlns:a16="http://schemas.microsoft.com/office/drawing/2014/main" val="1009085989"/>
                    </a:ext>
                  </a:extLst>
                </a:gridCol>
              </a:tblGrid>
              <a:tr h="528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层次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冲突域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广播域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466250"/>
                  </a:ext>
                </a:extLst>
              </a:tr>
              <a:tr h="99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/>
                        <a:t>集线器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物理层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同步、放大、整形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集线器和其所有接口所接的主机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集线器和其所有接口所接的主机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686081"/>
                  </a:ext>
                </a:extLst>
              </a:tr>
              <a:tr h="99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/>
                        <a:t>交换机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数据链路层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把数据包直接而迅速地传送到</a:t>
                      </a:r>
                      <a:r>
                        <a:rPr lang="zh-CN" altLang="en-US" sz="1800" b="1" dirty="0"/>
                        <a:t>目的节点</a:t>
                      </a:r>
                      <a:r>
                        <a:rPr lang="zh-CN" altLang="en-US" sz="1800" dirty="0"/>
                        <a:t>而非所有节点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每个接口都是自己的一个冲突域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交换机和其所有接口所连接的主机</a:t>
                      </a:r>
                      <a:r>
                        <a:rPr lang="zh-CN" altLang="en-US" sz="1800" b="1" dirty="0"/>
                        <a:t>共同构成</a:t>
                      </a:r>
                      <a:r>
                        <a:rPr lang="zh-CN" altLang="en-US" sz="1800" dirty="0"/>
                        <a:t>了一个广播域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580039"/>
                  </a:ext>
                </a:extLst>
              </a:tr>
              <a:tr h="9997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b="1" dirty="0"/>
                        <a:t>路由器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网络层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联通不同网络</a:t>
                      </a:r>
                      <a:endParaRPr lang="en-US" altLang="zh-CN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过滤网络广播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每网段自己构成一个</a:t>
                      </a:r>
                      <a:r>
                        <a:rPr lang="zh-CN" altLang="en-US" sz="1800" b="1" dirty="0"/>
                        <a:t>独立</a:t>
                      </a:r>
                      <a:r>
                        <a:rPr lang="zh-CN" altLang="en-US" sz="1800" dirty="0"/>
                        <a:t>的冲突域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/>
                        <a:t>路由器的每个端口所连接的网络都</a:t>
                      </a:r>
                      <a:r>
                        <a:rPr lang="zh-CN" altLang="en-US" sz="1800" b="1" dirty="0"/>
                        <a:t>独自构成</a:t>
                      </a:r>
                      <a:r>
                        <a:rPr lang="zh-CN" altLang="en-US" sz="1800" dirty="0"/>
                        <a:t>一个广播域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7456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组合 1"/>
          <p:cNvGrpSpPr/>
          <p:nvPr/>
        </p:nvGrpSpPr>
        <p:grpSpPr>
          <a:xfrm>
            <a:off x="3862956" y="1638990"/>
            <a:ext cx="3816428" cy="3504712"/>
            <a:chOff x="-1" y="50942"/>
            <a:chExt cx="3816426" cy="3504711"/>
          </a:xfrm>
        </p:grpSpPr>
        <p:sp>
          <p:nvSpPr>
            <p:cNvPr id="725" name="TextBox 2"/>
            <p:cNvSpPr txBox="1"/>
            <p:nvPr/>
          </p:nvSpPr>
          <p:spPr>
            <a:xfrm>
              <a:off x="651943" y="1506422"/>
              <a:ext cx="3114450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5400" spc="300">
                  <a:solidFill>
                    <a:srgbClr val="262626"/>
                  </a:solidFill>
                  <a:latin typeface="造字工房尚雅体演示版常规体"/>
                  <a:ea typeface="造字工房尚雅体演示版常规体"/>
                  <a:cs typeface="造字工房尚雅体演示版常规体"/>
                  <a:sym typeface="造字工房尚雅体演示版常规体"/>
                </a:defRPr>
              </a:lvl1pPr>
            </a:lstStyle>
            <a:p>
              <a:r>
                <a:rPr dirty="0"/>
                <a:t>THANKS</a:t>
              </a:r>
            </a:p>
          </p:txBody>
        </p:sp>
        <p:grpSp>
          <p:nvGrpSpPr>
            <p:cNvPr id="731" name="组合 3"/>
            <p:cNvGrpSpPr/>
            <p:nvPr/>
          </p:nvGrpSpPr>
          <p:grpSpPr>
            <a:xfrm>
              <a:off x="868585" y="50942"/>
              <a:ext cx="2037644" cy="891824"/>
              <a:chOff x="176875" y="50942"/>
              <a:chExt cx="2037642" cy="891822"/>
            </a:xfrm>
          </p:grpSpPr>
          <p:sp>
            <p:nvSpPr>
              <p:cNvPr id="726" name="等腰三角形 11"/>
              <p:cNvSpPr/>
              <p:nvPr/>
            </p:nvSpPr>
            <p:spPr>
              <a:xfrm rot="512239">
                <a:off x="1280125" y="338147"/>
                <a:ext cx="396045" cy="341418"/>
              </a:xfrm>
              <a:prstGeom prst="triangle">
                <a:avLst/>
              </a:pr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27" name="等腰三角形 12"/>
              <p:cNvSpPr/>
              <p:nvPr/>
            </p:nvSpPr>
            <p:spPr>
              <a:xfrm rot="20371609">
                <a:off x="1931410" y="606232"/>
                <a:ext cx="198023" cy="170709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28" name="等腰三角形 13"/>
              <p:cNvSpPr/>
              <p:nvPr/>
            </p:nvSpPr>
            <p:spPr>
              <a:xfrm rot="20371609">
                <a:off x="835384" y="634475"/>
                <a:ext cx="266491" cy="196272"/>
              </a:xfrm>
              <a:prstGeom prst="triangle">
                <a:avLst/>
              </a:prstGeom>
              <a:solidFill>
                <a:srgbClr val="262626"/>
              </a:solidFill>
              <a:ln w="25400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29" name="等腰三角形 14"/>
              <p:cNvSpPr/>
              <p:nvPr/>
            </p:nvSpPr>
            <p:spPr>
              <a:xfrm rot="3761573">
                <a:off x="202152" y="242666"/>
                <a:ext cx="741201" cy="508376"/>
              </a:xfrm>
              <a:prstGeom prst="triangle">
                <a:avLst/>
              </a:prstGeom>
              <a:solidFill>
                <a:srgbClr val="D9969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30" name="等腰三角形 15"/>
              <p:cNvSpPr/>
              <p:nvPr/>
            </p:nvSpPr>
            <p:spPr>
              <a:xfrm rot="20371609">
                <a:off x="1922119" y="222687"/>
                <a:ext cx="266491" cy="196272"/>
              </a:xfrm>
              <a:prstGeom prst="triangle">
                <a:avLst/>
              </a:prstGeom>
              <a:solidFill>
                <a:srgbClr val="262626"/>
              </a:solidFill>
              <a:ln w="25400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734" name="圆角矩形 4"/>
            <p:cNvGrpSpPr/>
            <p:nvPr/>
          </p:nvGrpSpPr>
          <p:grpSpPr>
            <a:xfrm>
              <a:off x="1008112" y="3123603"/>
              <a:ext cx="1944218" cy="432050"/>
              <a:chOff x="0" y="0"/>
              <a:chExt cx="1944217" cy="432048"/>
            </a:xfrm>
          </p:grpSpPr>
          <p:sp>
            <p:nvSpPr>
              <p:cNvPr id="732" name="圆角矩形"/>
              <p:cNvSpPr/>
              <p:nvPr/>
            </p:nvSpPr>
            <p:spPr>
              <a:xfrm>
                <a:off x="0" y="0"/>
                <a:ext cx="1944217" cy="432048"/>
              </a:xfrm>
              <a:prstGeom prst="roundRect">
                <a:avLst>
                  <a:gd name="adj" fmla="val 16667"/>
                </a:avLst>
              </a:pr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33" name="请输入你的内容"/>
              <p:cNvSpPr txBox="1"/>
              <p:nvPr/>
            </p:nvSpPr>
            <p:spPr>
              <a:xfrm>
                <a:off x="21090" y="31359"/>
                <a:ext cx="1902036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汉仪大圣体简"/>
                    <a:ea typeface="汉仪大圣体简"/>
                    <a:cs typeface="汉仪大圣体简"/>
                    <a:sym typeface="汉仪大圣体简"/>
                  </a:defRPr>
                </a:lvl1pPr>
              </a:lstStyle>
              <a:p>
                <a:r>
                  <a:rPr lang="zh-CN" altLang="en-US" dirty="0"/>
                  <a:t>第二小组</a:t>
                </a:r>
                <a:endParaRPr dirty="0"/>
              </a:p>
            </p:txBody>
          </p:sp>
        </p:grpSp>
        <p:grpSp>
          <p:nvGrpSpPr>
            <p:cNvPr id="737" name="组合 5"/>
            <p:cNvGrpSpPr/>
            <p:nvPr/>
          </p:nvGrpSpPr>
          <p:grpSpPr>
            <a:xfrm>
              <a:off x="-1" y="675332"/>
              <a:ext cx="360042" cy="2602151"/>
              <a:chOff x="0" y="0"/>
              <a:chExt cx="360040" cy="2602149"/>
            </a:xfrm>
          </p:grpSpPr>
          <p:sp>
            <p:nvSpPr>
              <p:cNvPr id="735" name="左中括号 9"/>
              <p:cNvSpPr/>
              <p:nvPr/>
            </p:nvSpPr>
            <p:spPr>
              <a:xfrm>
                <a:off x="94165" y="91523"/>
                <a:ext cx="265876" cy="2423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12"/>
                      <a:pt x="0" y="21403"/>
                    </a:cubicBezTo>
                    <a:lnTo>
                      <a:pt x="0" y="197"/>
                    </a:lnTo>
                    <a:cubicBezTo>
                      <a:pt x="0" y="88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36" name="左中括号 10"/>
              <p:cNvSpPr/>
              <p:nvPr/>
            </p:nvSpPr>
            <p:spPr>
              <a:xfrm>
                <a:off x="-1" y="0"/>
                <a:ext cx="360041" cy="2602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489"/>
                      <a:pt x="0" y="21351"/>
                    </a:cubicBezTo>
                    <a:lnTo>
                      <a:pt x="0" y="249"/>
                    </a:lnTo>
                    <a:cubicBezTo>
                      <a:pt x="0" y="111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40" name="组合 6"/>
            <p:cNvGrpSpPr/>
            <p:nvPr/>
          </p:nvGrpSpPr>
          <p:grpSpPr>
            <a:xfrm>
              <a:off x="3456384" y="655554"/>
              <a:ext cx="360041" cy="2602151"/>
              <a:chOff x="0" y="0"/>
              <a:chExt cx="360040" cy="2602149"/>
            </a:xfrm>
          </p:grpSpPr>
          <p:sp>
            <p:nvSpPr>
              <p:cNvPr id="738" name="左中括号 7"/>
              <p:cNvSpPr/>
              <p:nvPr/>
            </p:nvSpPr>
            <p:spPr>
              <a:xfrm flipH="1">
                <a:off x="22157" y="91523"/>
                <a:ext cx="265875" cy="2423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512"/>
                      <a:pt x="0" y="21403"/>
                    </a:cubicBezTo>
                    <a:lnTo>
                      <a:pt x="0" y="197"/>
                    </a:lnTo>
                    <a:cubicBezTo>
                      <a:pt x="0" y="88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39" name="左中括号 8"/>
              <p:cNvSpPr/>
              <p:nvPr/>
            </p:nvSpPr>
            <p:spPr>
              <a:xfrm flipH="1">
                <a:off x="0" y="0"/>
                <a:ext cx="360041" cy="2602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489"/>
                      <a:pt x="0" y="21351"/>
                    </a:cubicBezTo>
                    <a:lnTo>
                      <a:pt x="0" y="249"/>
                    </a:lnTo>
                    <a:cubicBezTo>
                      <a:pt x="0" y="111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</p:grpSp>
      <p:grpSp>
        <p:nvGrpSpPr>
          <p:cNvPr id="744" name="组合 24"/>
          <p:cNvGrpSpPr/>
          <p:nvPr/>
        </p:nvGrpSpPr>
        <p:grpSpPr>
          <a:xfrm>
            <a:off x="8909219" y="2293464"/>
            <a:ext cx="3687215" cy="2719713"/>
            <a:chOff x="0" y="0"/>
            <a:chExt cx="3687214" cy="2719712"/>
          </a:xfrm>
        </p:grpSpPr>
        <p:sp>
          <p:nvSpPr>
            <p:cNvPr id="742" name="直接连接符 22"/>
            <p:cNvSpPr/>
            <p:nvPr/>
          </p:nvSpPr>
          <p:spPr>
            <a:xfrm flipV="1">
              <a:off x="1094926" y="-1"/>
              <a:ext cx="2592289" cy="2179758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3" name="直接连接符 23"/>
            <p:cNvSpPr/>
            <p:nvPr/>
          </p:nvSpPr>
          <p:spPr>
            <a:xfrm flipV="1">
              <a:off x="0" y="539956"/>
              <a:ext cx="2592288" cy="2179757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47" name="组合 25"/>
          <p:cNvGrpSpPr/>
          <p:nvPr/>
        </p:nvGrpSpPr>
        <p:grpSpPr>
          <a:xfrm>
            <a:off x="-1359711" y="1283286"/>
            <a:ext cx="3373537" cy="3100266"/>
            <a:chOff x="0" y="0"/>
            <a:chExt cx="3373536" cy="3100264"/>
          </a:xfrm>
        </p:grpSpPr>
        <p:sp>
          <p:nvSpPr>
            <p:cNvPr id="745" name="直接连接符 26"/>
            <p:cNvSpPr/>
            <p:nvPr/>
          </p:nvSpPr>
          <p:spPr>
            <a:xfrm>
              <a:off x="739032" y="971724"/>
              <a:ext cx="2634505" cy="2128541"/>
            </a:xfrm>
            <a:prstGeom prst="line">
              <a:avLst/>
            </a:prstGeom>
            <a:noFill/>
            <a:ln w="762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6" name="直接连接符 27"/>
            <p:cNvSpPr/>
            <p:nvPr/>
          </p:nvSpPr>
          <p:spPr>
            <a:xfrm>
              <a:off x="0" y="0"/>
              <a:ext cx="2634505" cy="212854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" grpId="3" animBg="1" advAuto="0"/>
      <p:bldP spid="744" grpId="2" animBg="1" advAuto="0"/>
      <p:bldP spid="747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3"/>
          <p:cNvGrpSpPr/>
          <p:nvPr/>
        </p:nvGrpSpPr>
        <p:grpSpPr>
          <a:xfrm>
            <a:off x="945210" y="1749257"/>
            <a:ext cx="1105803" cy="815647"/>
            <a:chOff x="0" y="0"/>
            <a:chExt cx="1105801" cy="815645"/>
          </a:xfrm>
        </p:grpSpPr>
        <p:sp>
          <p:nvSpPr>
            <p:cNvPr id="237" name="直接连接符 1"/>
            <p:cNvSpPr/>
            <p:nvPr/>
          </p:nvSpPr>
          <p:spPr>
            <a:xfrm flipH="1">
              <a:off x="0" y="161933"/>
              <a:ext cx="777432" cy="653713"/>
            </a:xfrm>
            <a:prstGeom prst="line">
              <a:avLst/>
            </a:prstGeom>
            <a:noFill/>
            <a:ln w="762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直接连接符 2"/>
            <p:cNvSpPr/>
            <p:nvPr/>
          </p:nvSpPr>
          <p:spPr>
            <a:xfrm flipH="1">
              <a:off x="328370" y="0"/>
              <a:ext cx="777432" cy="653713"/>
            </a:xfrm>
            <a:prstGeom prst="line">
              <a:avLst/>
            </a:prstGeom>
            <a:noFill/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42" name="组合 4"/>
          <p:cNvGrpSpPr/>
          <p:nvPr/>
        </p:nvGrpSpPr>
        <p:grpSpPr>
          <a:xfrm>
            <a:off x="1270669" y="4341546"/>
            <a:ext cx="1105803" cy="815646"/>
            <a:chOff x="0" y="0"/>
            <a:chExt cx="1105801" cy="815645"/>
          </a:xfrm>
        </p:grpSpPr>
        <p:sp>
          <p:nvSpPr>
            <p:cNvPr id="240" name="直接连接符 5"/>
            <p:cNvSpPr/>
            <p:nvPr/>
          </p:nvSpPr>
          <p:spPr>
            <a:xfrm flipV="1">
              <a:off x="328370" y="-1"/>
              <a:ext cx="777432" cy="653714"/>
            </a:xfrm>
            <a:prstGeom prst="line">
              <a:avLst/>
            </a:prstGeom>
            <a:noFill/>
            <a:ln w="762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直接连接符 6"/>
            <p:cNvSpPr/>
            <p:nvPr/>
          </p:nvSpPr>
          <p:spPr>
            <a:xfrm flipV="1">
              <a:off x="0" y="161933"/>
              <a:ext cx="777432" cy="653713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3" name="TextBox 8"/>
          <p:cNvSpPr txBox="1"/>
          <p:nvPr/>
        </p:nvSpPr>
        <p:spPr>
          <a:xfrm>
            <a:off x="1719267" y="2492896"/>
            <a:ext cx="396254" cy="120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250000"/>
              </a:lnSpc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目</a:t>
            </a:r>
          </a:p>
          <a:p>
            <a:pPr>
              <a:lnSpc>
                <a:spcPct val="250000"/>
              </a:lnSpc>
            </a:pPr>
            <a:r>
              <a:rPr>
                <a:latin typeface="微软雅黑 Light"/>
                <a:ea typeface="微软雅黑 Light"/>
                <a:cs typeface="微软雅黑 Light"/>
                <a:sym typeface="微软雅黑 Light"/>
              </a:rPr>
              <a:t>录</a:t>
            </a:r>
          </a:p>
        </p:txBody>
      </p:sp>
      <p:sp>
        <p:nvSpPr>
          <p:cNvPr id="244" name="矩形 10"/>
          <p:cNvSpPr txBox="1"/>
          <p:nvPr/>
        </p:nvSpPr>
        <p:spPr>
          <a:xfrm>
            <a:off x="1261668" y="3329697"/>
            <a:ext cx="225027" cy="1204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CONTENTS</a:t>
            </a:r>
          </a:p>
        </p:txBody>
      </p:sp>
      <p:grpSp>
        <p:nvGrpSpPr>
          <p:cNvPr id="251" name="组合 32"/>
          <p:cNvGrpSpPr/>
          <p:nvPr/>
        </p:nvGrpSpPr>
        <p:grpSpPr>
          <a:xfrm>
            <a:off x="4696532" y="1124743"/>
            <a:ext cx="4896547" cy="743971"/>
            <a:chOff x="-1" y="-1"/>
            <a:chExt cx="4896546" cy="743970"/>
          </a:xfrm>
        </p:grpSpPr>
        <p:sp>
          <p:nvSpPr>
            <p:cNvPr id="245" name="TextBox 12"/>
            <p:cNvSpPr txBox="1"/>
            <p:nvPr/>
          </p:nvSpPr>
          <p:spPr>
            <a:xfrm>
              <a:off x="95575" y="59729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  <p:grpSp>
          <p:nvGrpSpPr>
            <p:cNvPr id="248" name="组合 14"/>
            <p:cNvGrpSpPr/>
            <p:nvPr/>
          </p:nvGrpSpPr>
          <p:grpSpPr>
            <a:xfrm>
              <a:off x="-1" y="-1"/>
              <a:ext cx="504058" cy="488792"/>
              <a:chOff x="0" y="0"/>
              <a:chExt cx="504056" cy="488790"/>
            </a:xfrm>
          </p:grpSpPr>
          <p:sp>
            <p:nvSpPr>
              <p:cNvPr id="246" name="左中括号 11"/>
              <p:cNvSpPr/>
              <p:nvPr/>
            </p:nvSpPr>
            <p:spPr>
              <a:xfrm>
                <a:off x="-1" y="-1"/>
                <a:ext cx="144017" cy="488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363"/>
                      <a:pt x="0" y="21070"/>
                    </a:cubicBezTo>
                    <a:lnTo>
                      <a:pt x="0" y="530"/>
                    </a:lnTo>
                    <a:cubicBezTo>
                      <a:pt x="0" y="23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7" name="左中括号 13"/>
              <p:cNvSpPr/>
              <p:nvPr/>
            </p:nvSpPr>
            <p:spPr>
              <a:xfrm flipH="1">
                <a:off x="360040" y="-1"/>
                <a:ext cx="144017" cy="488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363"/>
                      <a:pt x="0" y="21070"/>
                    </a:cubicBezTo>
                    <a:lnTo>
                      <a:pt x="0" y="530"/>
                    </a:lnTo>
                    <a:cubicBezTo>
                      <a:pt x="0" y="23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49" name="TextBox 15"/>
            <p:cNvSpPr txBox="1"/>
            <p:nvPr/>
          </p:nvSpPr>
          <p:spPr>
            <a:xfrm>
              <a:off x="648072" y="4146"/>
              <a:ext cx="78482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zh-CN" altLang="en-US" dirty="0">
                  <a:latin typeface="微软雅黑 Light"/>
                  <a:ea typeface="微软雅黑 Light"/>
                  <a:cs typeface="微软雅黑 Light"/>
                  <a:sym typeface="微软雅黑 Light"/>
                </a:rPr>
                <a:t>集线器</a:t>
              </a:r>
              <a:endParaRPr dirty="0">
                <a:latin typeface="微软雅黑 Light"/>
                <a:ea typeface="微软雅黑 Light"/>
                <a:cs typeface="微软雅黑 Light"/>
                <a:sym typeface="微软雅黑 Light"/>
              </a:endParaRPr>
            </a:p>
          </p:txBody>
        </p:sp>
        <p:sp>
          <p:nvSpPr>
            <p:cNvPr id="250" name="TextBox 16"/>
            <p:cNvSpPr txBox="1"/>
            <p:nvPr/>
          </p:nvSpPr>
          <p:spPr>
            <a:xfrm>
              <a:off x="720079" y="436194"/>
              <a:ext cx="417646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endParaRPr dirty="0"/>
            </a:p>
          </p:txBody>
        </p:sp>
      </p:grpSp>
      <p:grpSp>
        <p:nvGrpSpPr>
          <p:cNvPr id="258" name="组合 33"/>
          <p:cNvGrpSpPr/>
          <p:nvPr/>
        </p:nvGrpSpPr>
        <p:grpSpPr>
          <a:xfrm>
            <a:off x="4696532" y="2449464"/>
            <a:ext cx="4896547" cy="739824"/>
            <a:chOff x="-1" y="-1"/>
            <a:chExt cx="4896546" cy="739823"/>
          </a:xfrm>
        </p:grpSpPr>
        <p:sp>
          <p:nvSpPr>
            <p:cNvPr id="252" name="TextBox 20"/>
            <p:cNvSpPr txBox="1"/>
            <p:nvPr/>
          </p:nvSpPr>
          <p:spPr>
            <a:xfrm>
              <a:off x="95575" y="59729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  <p:grpSp>
          <p:nvGrpSpPr>
            <p:cNvPr id="255" name="组合 21"/>
            <p:cNvGrpSpPr/>
            <p:nvPr/>
          </p:nvGrpSpPr>
          <p:grpSpPr>
            <a:xfrm>
              <a:off x="-1" y="-1"/>
              <a:ext cx="504058" cy="488792"/>
              <a:chOff x="0" y="0"/>
              <a:chExt cx="504056" cy="488790"/>
            </a:xfrm>
          </p:grpSpPr>
          <p:sp>
            <p:nvSpPr>
              <p:cNvPr id="253" name="左中括号 22"/>
              <p:cNvSpPr/>
              <p:nvPr/>
            </p:nvSpPr>
            <p:spPr>
              <a:xfrm>
                <a:off x="-1" y="-1"/>
                <a:ext cx="144017" cy="488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363"/>
                      <a:pt x="0" y="21070"/>
                    </a:cubicBezTo>
                    <a:lnTo>
                      <a:pt x="0" y="530"/>
                    </a:lnTo>
                    <a:cubicBezTo>
                      <a:pt x="0" y="23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4" name="左中括号 23"/>
              <p:cNvSpPr/>
              <p:nvPr/>
            </p:nvSpPr>
            <p:spPr>
              <a:xfrm flipH="1">
                <a:off x="360040" y="-1"/>
                <a:ext cx="144017" cy="488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363"/>
                      <a:pt x="0" y="21070"/>
                    </a:cubicBezTo>
                    <a:lnTo>
                      <a:pt x="0" y="530"/>
                    </a:lnTo>
                    <a:cubicBezTo>
                      <a:pt x="0" y="23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56" name="TextBox 24"/>
            <p:cNvSpPr txBox="1"/>
            <p:nvPr/>
          </p:nvSpPr>
          <p:spPr>
            <a:xfrm>
              <a:off x="648072" y="4146"/>
              <a:ext cx="78482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zh-CN" altLang="en-US" dirty="0">
                  <a:latin typeface="微软雅黑 Light"/>
                  <a:ea typeface="微软雅黑 Light"/>
                  <a:cs typeface="微软雅黑 Light"/>
                  <a:sym typeface="微软雅黑 Light"/>
                </a:rPr>
                <a:t>交换机</a:t>
              </a:r>
              <a:endParaRPr dirty="0">
                <a:latin typeface="微软雅黑 Light"/>
                <a:ea typeface="微软雅黑 Light"/>
                <a:cs typeface="微软雅黑 Light"/>
                <a:sym typeface="微软雅黑 Light"/>
              </a:endParaRPr>
            </a:p>
          </p:txBody>
        </p:sp>
        <p:sp>
          <p:nvSpPr>
            <p:cNvPr id="257" name="TextBox 25"/>
            <p:cNvSpPr txBox="1"/>
            <p:nvPr/>
          </p:nvSpPr>
          <p:spPr>
            <a:xfrm>
              <a:off x="720079" y="432048"/>
              <a:ext cx="417646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endParaRPr dirty="0"/>
            </a:p>
          </p:txBody>
        </p:sp>
      </p:grpSp>
      <p:grpSp>
        <p:nvGrpSpPr>
          <p:cNvPr id="265" name="组合 34"/>
          <p:cNvGrpSpPr/>
          <p:nvPr/>
        </p:nvGrpSpPr>
        <p:grpSpPr>
          <a:xfrm>
            <a:off x="4696532" y="3770040"/>
            <a:ext cx="4896547" cy="763133"/>
            <a:chOff x="-1" y="-1"/>
            <a:chExt cx="4896546" cy="763132"/>
          </a:xfrm>
        </p:grpSpPr>
        <p:sp>
          <p:nvSpPr>
            <p:cNvPr id="259" name="TextBox 26"/>
            <p:cNvSpPr txBox="1"/>
            <p:nvPr/>
          </p:nvSpPr>
          <p:spPr>
            <a:xfrm>
              <a:off x="95575" y="59729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  <p:grpSp>
          <p:nvGrpSpPr>
            <p:cNvPr id="262" name="组合 27"/>
            <p:cNvGrpSpPr/>
            <p:nvPr/>
          </p:nvGrpSpPr>
          <p:grpSpPr>
            <a:xfrm>
              <a:off x="-1" y="-1"/>
              <a:ext cx="504058" cy="488791"/>
              <a:chOff x="0" y="0"/>
              <a:chExt cx="504056" cy="488789"/>
            </a:xfrm>
          </p:grpSpPr>
          <p:sp>
            <p:nvSpPr>
              <p:cNvPr id="260" name="左中括号 28"/>
              <p:cNvSpPr/>
              <p:nvPr/>
            </p:nvSpPr>
            <p:spPr>
              <a:xfrm>
                <a:off x="-1" y="-1"/>
                <a:ext cx="144017" cy="488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363"/>
                      <a:pt x="0" y="21070"/>
                    </a:cubicBezTo>
                    <a:lnTo>
                      <a:pt x="0" y="530"/>
                    </a:lnTo>
                    <a:cubicBezTo>
                      <a:pt x="0" y="23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61" name="左中括号 29"/>
              <p:cNvSpPr/>
              <p:nvPr/>
            </p:nvSpPr>
            <p:spPr>
              <a:xfrm flipH="1">
                <a:off x="360040" y="-1"/>
                <a:ext cx="144017" cy="488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363"/>
                      <a:pt x="0" y="21070"/>
                    </a:cubicBezTo>
                    <a:lnTo>
                      <a:pt x="0" y="530"/>
                    </a:lnTo>
                    <a:cubicBezTo>
                      <a:pt x="0" y="23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63" name="TextBox 30"/>
            <p:cNvSpPr txBox="1"/>
            <p:nvPr/>
          </p:nvSpPr>
          <p:spPr>
            <a:xfrm>
              <a:off x="648072" y="4146"/>
              <a:ext cx="784828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zh-CN" altLang="en-US" dirty="0">
                  <a:latin typeface="微软雅黑 Light"/>
                  <a:ea typeface="微软雅黑 Light"/>
                  <a:cs typeface="微软雅黑 Light"/>
                  <a:sym typeface="微软雅黑 Light"/>
                </a:rPr>
                <a:t>路由器</a:t>
              </a:r>
              <a:endParaRPr dirty="0">
                <a:latin typeface="微软雅黑 Light"/>
                <a:ea typeface="微软雅黑 Light"/>
                <a:cs typeface="微软雅黑 Light"/>
                <a:sym typeface="微软雅黑 Light"/>
              </a:endParaRPr>
            </a:p>
          </p:txBody>
        </p:sp>
        <p:sp>
          <p:nvSpPr>
            <p:cNvPr id="264" name="TextBox 31"/>
            <p:cNvSpPr txBox="1"/>
            <p:nvPr/>
          </p:nvSpPr>
          <p:spPr>
            <a:xfrm>
              <a:off x="720079" y="455357"/>
              <a:ext cx="4176466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endParaRPr dirty="0"/>
            </a:p>
          </p:txBody>
        </p:sp>
      </p:grpSp>
      <p:sp>
        <p:nvSpPr>
          <p:cNvPr id="266" name="直接连接符 35"/>
          <p:cNvSpPr/>
          <p:nvPr/>
        </p:nvSpPr>
        <p:spPr>
          <a:xfrm flipH="1">
            <a:off x="8857297" y="764704"/>
            <a:ext cx="777433" cy="653713"/>
          </a:xfrm>
          <a:prstGeom prst="line">
            <a:avLst/>
          </a:pr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7" name="直接连接符 36"/>
          <p:cNvSpPr/>
          <p:nvPr/>
        </p:nvSpPr>
        <p:spPr>
          <a:xfrm flipH="1">
            <a:off x="8255445" y="2921424"/>
            <a:ext cx="388717" cy="326857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直接连接符 38"/>
          <p:cNvSpPr/>
          <p:nvPr/>
        </p:nvSpPr>
        <p:spPr>
          <a:xfrm flipH="1">
            <a:off x="10631709" y="5314403"/>
            <a:ext cx="388717" cy="326857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直接连接符 39"/>
          <p:cNvSpPr/>
          <p:nvPr/>
        </p:nvSpPr>
        <p:spPr>
          <a:xfrm flipH="1">
            <a:off x="9593077" y="3537213"/>
            <a:ext cx="777433" cy="653713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76" name="组合 37"/>
          <p:cNvGrpSpPr/>
          <p:nvPr/>
        </p:nvGrpSpPr>
        <p:grpSpPr>
          <a:xfrm>
            <a:off x="4727053" y="5113926"/>
            <a:ext cx="4896547" cy="763134"/>
            <a:chOff x="-1" y="-1"/>
            <a:chExt cx="4896546" cy="763133"/>
          </a:xfrm>
        </p:grpSpPr>
        <p:sp>
          <p:nvSpPr>
            <p:cNvPr id="270" name="TextBox 26"/>
            <p:cNvSpPr txBox="1"/>
            <p:nvPr/>
          </p:nvSpPr>
          <p:spPr>
            <a:xfrm>
              <a:off x="95575" y="59729"/>
              <a:ext cx="23127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  <p:grpSp>
          <p:nvGrpSpPr>
            <p:cNvPr id="273" name="组合 41"/>
            <p:cNvGrpSpPr/>
            <p:nvPr/>
          </p:nvGrpSpPr>
          <p:grpSpPr>
            <a:xfrm>
              <a:off x="-1" y="-1"/>
              <a:ext cx="504058" cy="488791"/>
              <a:chOff x="0" y="0"/>
              <a:chExt cx="504056" cy="488789"/>
            </a:xfrm>
          </p:grpSpPr>
          <p:sp>
            <p:nvSpPr>
              <p:cNvPr id="271" name="左中括号 44"/>
              <p:cNvSpPr/>
              <p:nvPr/>
            </p:nvSpPr>
            <p:spPr>
              <a:xfrm>
                <a:off x="-1" y="-1"/>
                <a:ext cx="144017" cy="488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363"/>
                      <a:pt x="0" y="21070"/>
                    </a:cubicBezTo>
                    <a:lnTo>
                      <a:pt x="0" y="530"/>
                    </a:lnTo>
                    <a:cubicBezTo>
                      <a:pt x="0" y="23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2" name="左中括号 45"/>
              <p:cNvSpPr/>
              <p:nvPr/>
            </p:nvSpPr>
            <p:spPr>
              <a:xfrm flipH="1">
                <a:off x="360040" y="-1"/>
                <a:ext cx="144017" cy="488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21363"/>
                      <a:pt x="0" y="21070"/>
                    </a:cubicBezTo>
                    <a:lnTo>
                      <a:pt x="0" y="530"/>
                    </a:lnTo>
                    <a:cubicBezTo>
                      <a:pt x="0" y="237"/>
                      <a:pt x="9671" y="0"/>
                      <a:pt x="21600" y="0"/>
                    </a:cubicBezTo>
                  </a:path>
                </a:pathLst>
              </a:custGeom>
              <a:noFill/>
              <a:ln w="9525" cap="flat">
                <a:solidFill>
                  <a:srgbClr val="26262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74" name="TextBox 30"/>
            <p:cNvSpPr txBox="1"/>
            <p:nvPr/>
          </p:nvSpPr>
          <p:spPr>
            <a:xfrm>
              <a:off x="648072" y="4146"/>
              <a:ext cx="12464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zh-CN" altLang="en-US" dirty="0">
                  <a:latin typeface="微软雅黑 Light"/>
                  <a:ea typeface="微软雅黑 Light"/>
                  <a:cs typeface="微软雅黑 Light"/>
                  <a:sym typeface="微软雅黑 Light"/>
                </a:rPr>
                <a:t>对比、总结</a:t>
              </a:r>
              <a:endParaRPr dirty="0">
                <a:latin typeface="微软雅黑 Light"/>
                <a:ea typeface="微软雅黑 Light"/>
                <a:cs typeface="微软雅黑 Light"/>
                <a:sym typeface="微软雅黑 Light"/>
              </a:endParaRPr>
            </a:p>
          </p:txBody>
        </p:sp>
        <p:sp>
          <p:nvSpPr>
            <p:cNvPr id="275" name="TextBox 31"/>
            <p:cNvSpPr txBox="1"/>
            <p:nvPr/>
          </p:nvSpPr>
          <p:spPr>
            <a:xfrm>
              <a:off x="720079" y="455357"/>
              <a:ext cx="417646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5" animBg="1" advAuto="0"/>
      <p:bldP spid="258" grpId="6" animBg="1" advAuto="0"/>
      <p:bldP spid="265" grpId="7" animBg="1" advAuto="0"/>
      <p:bldP spid="276" grpId="8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Box 2"/>
          <p:cNvSpPr txBox="1"/>
          <p:nvPr/>
        </p:nvSpPr>
        <p:spPr>
          <a:xfrm>
            <a:off x="2649764" y="4137262"/>
            <a:ext cx="143414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spc="300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lvl1pPr>
          </a:lstStyle>
          <a:p>
            <a:r>
              <a:t>PART</a:t>
            </a:r>
          </a:p>
        </p:txBody>
      </p:sp>
      <p:sp>
        <p:nvSpPr>
          <p:cNvPr id="279" name="等腰三角形 11"/>
          <p:cNvSpPr/>
          <p:nvPr/>
        </p:nvSpPr>
        <p:spPr>
          <a:xfrm rot="512239">
            <a:off x="3477836" y="3538930"/>
            <a:ext cx="314717" cy="271308"/>
          </a:xfrm>
          <a:prstGeom prst="triangl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0" name="等腰三角形 12"/>
          <p:cNvSpPr/>
          <p:nvPr/>
        </p:nvSpPr>
        <p:spPr>
          <a:xfrm rot="20371609">
            <a:off x="3995377" y="3751963"/>
            <a:ext cx="157359" cy="135655"/>
          </a:xfrm>
          <a:prstGeom prst="triangl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1" name="等腰三角形 13"/>
          <p:cNvSpPr/>
          <p:nvPr/>
        </p:nvSpPr>
        <p:spPr>
          <a:xfrm rot="20371609">
            <a:off x="3124426" y="3774406"/>
            <a:ext cx="211766" cy="155968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等腰三角形 14"/>
          <p:cNvSpPr/>
          <p:nvPr/>
        </p:nvSpPr>
        <p:spPr>
          <a:xfrm rot="3761573">
            <a:off x="2621230" y="3463057"/>
            <a:ext cx="588993" cy="403980"/>
          </a:xfrm>
          <a:prstGeom prst="triangle">
            <a:avLst/>
          </a:prstGeom>
          <a:solidFill>
            <a:srgbClr val="D996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等腰三角形 15"/>
          <p:cNvSpPr/>
          <p:nvPr/>
        </p:nvSpPr>
        <p:spPr>
          <a:xfrm rot="20371609">
            <a:off x="3987995" y="3447181"/>
            <a:ext cx="211766" cy="155967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TextBox 16"/>
          <p:cNvSpPr txBox="1"/>
          <p:nvPr/>
        </p:nvSpPr>
        <p:spPr>
          <a:xfrm>
            <a:off x="2958272" y="2074406"/>
            <a:ext cx="782202" cy="1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lvl1pPr>
          </a:lstStyle>
          <a:p>
            <a:r>
              <a:t>1</a:t>
            </a:r>
          </a:p>
        </p:txBody>
      </p:sp>
      <p:sp>
        <p:nvSpPr>
          <p:cNvPr id="285" name="TextBox 27"/>
          <p:cNvSpPr txBox="1"/>
          <p:nvPr/>
        </p:nvSpPr>
        <p:spPr>
          <a:xfrm>
            <a:off x="6909546" y="2965038"/>
            <a:ext cx="159274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spc="3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en-US" dirty="0"/>
              <a:t>集线器</a:t>
            </a:r>
            <a:endParaRPr dirty="0"/>
          </a:p>
        </p:txBody>
      </p:sp>
      <p:sp>
        <p:nvSpPr>
          <p:cNvPr id="286" name="直接连接符 32"/>
          <p:cNvSpPr/>
          <p:nvPr/>
        </p:nvSpPr>
        <p:spPr>
          <a:xfrm flipH="1">
            <a:off x="6067126" y="2638181"/>
            <a:ext cx="388717" cy="326857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7" name="直接连接符 33"/>
          <p:cNvSpPr/>
          <p:nvPr/>
        </p:nvSpPr>
        <p:spPr>
          <a:xfrm flipH="1">
            <a:off x="9082926" y="3247396"/>
            <a:ext cx="654558" cy="534335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8" name="直接连接符 35"/>
          <p:cNvSpPr/>
          <p:nvPr/>
        </p:nvSpPr>
        <p:spPr>
          <a:xfrm flipH="1">
            <a:off x="8803430" y="2638181"/>
            <a:ext cx="388717" cy="326857"/>
          </a:xfrm>
          <a:prstGeom prst="line">
            <a:avLst/>
          </a:pr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直接连接符 36"/>
          <p:cNvSpPr/>
          <p:nvPr/>
        </p:nvSpPr>
        <p:spPr>
          <a:xfrm flipH="1">
            <a:off x="6744019" y="3685485"/>
            <a:ext cx="654558" cy="534335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8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直接连接符 2"/>
          <p:cNvSpPr/>
          <p:nvPr/>
        </p:nvSpPr>
        <p:spPr>
          <a:xfrm flipH="1">
            <a:off x="-194359" y="217178"/>
            <a:ext cx="777434" cy="653713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直接连接符 3"/>
          <p:cNvSpPr/>
          <p:nvPr/>
        </p:nvSpPr>
        <p:spPr>
          <a:xfrm flipH="1">
            <a:off x="-58058" y="761630"/>
            <a:ext cx="388718" cy="326857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矩形 4"/>
          <p:cNvSpPr txBox="1"/>
          <p:nvPr/>
        </p:nvSpPr>
        <p:spPr>
          <a:xfrm>
            <a:off x="797872" y="611396"/>
            <a:ext cx="104130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C00000"/>
                </a:solidFill>
              </a:defRPr>
            </a:pPr>
            <a:r>
              <a:rPr dirty="0"/>
              <a:t>1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latin typeface="微软雅黑 Light"/>
                <a:ea typeface="微软雅黑 Light"/>
                <a:sym typeface="微软雅黑 Light"/>
              </a:rPr>
              <a:t>集线器</a:t>
            </a:r>
            <a:endParaRPr dirty="0">
              <a:solidFill>
                <a:srgbClr val="000000"/>
              </a:solidFill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sp>
        <p:nvSpPr>
          <p:cNvPr id="294" name="左中括号 5"/>
          <p:cNvSpPr/>
          <p:nvPr/>
        </p:nvSpPr>
        <p:spPr>
          <a:xfrm>
            <a:off x="694606" y="544033"/>
            <a:ext cx="72009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485"/>
                  <a:pt x="0" y="21343"/>
                </a:cubicBezTo>
                <a:lnTo>
                  <a:pt x="0" y="257"/>
                </a:lnTo>
                <a:cubicBezTo>
                  <a:pt x="0" y="115"/>
                  <a:pt x="9671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D1F89C-2072-466B-B983-53E32BF5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70" y="176788"/>
            <a:ext cx="4765285" cy="35814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99F696-3283-490C-9F12-393FFD4C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82" y="3420141"/>
            <a:ext cx="4680373" cy="3510280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86850B2-F146-4A0F-92D0-F183E3485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72428"/>
              </p:ext>
            </p:extLst>
          </p:nvPr>
        </p:nvGraphicFramePr>
        <p:xfrm>
          <a:off x="583075" y="2876198"/>
          <a:ext cx="5902960" cy="198615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43710">
                  <a:extLst>
                    <a:ext uri="{9D8B030D-6E8A-4147-A177-3AD203B41FA5}">
                      <a16:colId xmlns:a16="http://schemas.microsoft.com/office/drawing/2014/main" val="361472160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51155624"/>
                    </a:ext>
                  </a:extLst>
                </a:gridCol>
              </a:tblGrid>
              <a:tr h="9278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功能</a:t>
                      </a:r>
                      <a:endParaRPr lang="en-US" altLang="zh-C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对信号进行</a:t>
                      </a:r>
                      <a:r>
                        <a:rPr lang="zh-CN" altLang="zh-CN" sz="16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再生</a:t>
                      </a:r>
                      <a:r>
                        <a:rPr lang="zh-CN" altLang="en-US" sz="16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、</a:t>
                      </a:r>
                      <a:r>
                        <a:rPr lang="zh-CN" altLang="zh-CN" sz="16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整形</a:t>
                      </a:r>
                      <a:r>
                        <a:rPr lang="zh-CN" altLang="en-US" sz="16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、</a:t>
                      </a:r>
                      <a:r>
                        <a:rPr lang="zh-CN" altLang="zh-CN" sz="16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放大</a:t>
                      </a:r>
                      <a:endParaRPr lang="en-US" altLang="zh-CN" sz="1600" b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sym typeface="Arial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增加传输距离</a:t>
                      </a:r>
                      <a:endParaRPr lang="en-US" altLang="zh-CN" sz="1600" b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sym typeface="Arial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sym typeface="Arial"/>
                        </a:rPr>
                        <a:t>集中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141314"/>
                  </a:ext>
                </a:extLst>
              </a:tr>
              <a:tr h="418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/>
                        <a:t>OSI</a:t>
                      </a:r>
                      <a:r>
                        <a:rPr lang="zh-CN" altLang="en-US" sz="1600" b="1" dirty="0"/>
                        <a:t>层次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物理层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895487"/>
                  </a:ext>
                </a:extLst>
              </a:tr>
              <a:tr h="418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发送方式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广播式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70464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Box 2"/>
          <p:cNvSpPr txBox="1"/>
          <p:nvPr/>
        </p:nvSpPr>
        <p:spPr>
          <a:xfrm>
            <a:off x="2649764" y="4137262"/>
            <a:ext cx="143414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spc="300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lvl1pPr>
          </a:lstStyle>
          <a:p>
            <a:r>
              <a:t>PART</a:t>
            </a:r>
          </a:p>
        </p:txBody>
      </p:sp>
      <p:sp>
        <p:nvSpPr>
          <p:cNvPr id="338" name="等腰三角形 11"/>
          <p:cNvSpPr/>
          <p:nvPr/>
        </p:nvSpPr>
        <p:spPr>
          <a:xfrm rot="512239">
            <a:off x="3477836" y="3538930"/>
            <a:ext cx="314717" cy="271308"/>
          </a:xfrm>
          <a:prstGeom prst="triangl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等腰三角形 12"/>
          <p:cNvSpPr/>
          <p:nvPr/>
        </p:nvSpPr>
        <p:spPr>
          <a:xfrm rot="20371609">
            <a:off x="3995377" y="3751963"/>
            <a:ext cx="157359" cy="135655"/>
          </a:xfrm>
          <a:prstGeom prst="triangl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等腰三角形 13"/>
          <p:cNvSpPr/>
          <p:nvPr/>
        </p:nvSpPr>
        <p:spPr>
          <a:xfrm rot="20371609">
            <a:off x="3124426" y="3774406"/>
            <a:ext cx="211766" cy="155968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1" name="等腰三角形 14"/>
          <p:cNvSpPr/>
          <p:nvPr/>
        </p:nvSpPr>
        <p:spPr>
          <a:xfrm rot="3761573">
            <a:off x="2621230" y="3463057"/>
            <a:ext cx="588993" cy="403980"/>
          </a:xfrm>
          <a:prstGeom prst="triangle">
            <a:avLst/>
          </a:prstGeom>
          <a:solidFill>
            <a:srgbClr val="D996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2" name="等腰三角形 15"/>
          <p:cNvSpPr/>
          <p:nvPr/>
        </p:nvSpPr>
        <p:spPr>
          <a:xfrm rot="20371609">
            <a:off x="3987995" y="3447181"/>
            <a:ext cx="211766" cy="155967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3" name="TextBox 16"/>
          <p:cNvSpPr txBox="1"/>
          <p:nvPr/>
        </p:nvSpPr>
        <p:spPr>
          <a:xfrm>
            <a:off x="2958272" y="2074406"/>
            <a:ext cx="782202" cy="1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lvl1pPr>
          </a:lstStyle>
          <a:p>
            <a:r>
              <a:t>2</a:t>
            </a:r>
          </a:p>
        </p:txBody>
      </p:sp>
      <p:sp>
        <p:nvSpPr>
          <p:cNvPr id="344" name="TextBox 27"/>
          <p:cNvSpPr txBox="1"/>
          <p:nvPr/>
        </p:nvSpPr>
        <p:spPr>
          <a:xfrm>
            <a:off x="6909546" y="2924230"/>
            <a:ext cx="159274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spc="3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en-US" dirty="0"/>
              <a:t>交换机</a:t>
            </a:r>
            <a:endParaRPr dirty="0"/>
          </a:p>
        </p:txBody>
      </p:sp>
      <p:sp>
        <p:nvSpPr>
          <p:cNvPr id="345" name="直接连接符 32"/>
          <p:cNvSpPr/>
          <p:nvPr/>
        </p:nvSpPr>
        <p:spPr>
          <a:xfrm flipH="1">
            <a:off x="6067126" y="2638181"/>
            <a:ext cx="388717" cy="326857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6" name="直接连接符 33"/>
          <p:cNvSpPr/>
          <p:nvPr/>
        </p:nvSpPr>
        <p:spPr>
          <a:xfrm flipH="1">
            <a:off x="9082926" y="3247396"/>
            <a:ext cx="654558" cy="534335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7" name="直接连接符 35"/>
          <p:cNvSpPr/>
          <p:nvPr/>
        </p:nvSpPr>
        <p:spPr>
          <a:xfrm flipH="1">
            <a:off x="8803430" y="2638181"/>
            <a:ext cx="388717" cy="326857"/>
          </a:xfrm>
          <a:prstGeom prst="line">
            <a:avLst/>
          </a:pr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8" name="直接连接符 36"/>
          <p:cNvSpPr/>
          <p:nvPr/>
        </p:nvSpPr>
        <p:spPr>
          <a:xfrm flipH="1">
            <a:off x="6744019" y="3685485"/>
            <a:ext cx="654558" cy="534335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8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直接连接符 2"/>
          <p:cNvSpPr/>
          <p:nvPr/>
        </p:nvSpPr>
        <p:spPr>
          <a:xfrm flipH="1">
            <a:off x="-194359" y="217178"/>
            <a:ext cx="777434" cy="653713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直接连接符 3"/>
          <p:cNvSpPr/>
          <p:nvPr/>
        </p:nvSpPr>
        <p:spPr>
          <a:xfrm flipH="1">
            <a:off x="-58058" y="761630"/>
            <a:ext cx="388718" cy="326857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矩形 4"/>
          <p:cNvSpPr txBox="1"/>
          <p:nvPr/>
        </p:nvSpPr>
        <p:spPr>
          <a:xfrm>
            <a:off x="797872" y="611396"/>
            <a:ext cx="104130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C00000"/>
                </a:solidFill>
              </a:defRPr>
            </a:pPr>
            <a:r>
              <a:rPr lang="en-US" dirty="0">
                <a:solidFill>
                  <a:srgbClr val="C00000"/>
                </a:solidFill>
              </a:rPr>
              <a:t>2</a:t>
            </a:r>
            <a:r>
              <a:rPr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微软雅黑 Light"/>
                <a:ea typeface="微软雅黑 Light"/>
                <a:sym typeface="微软雅黑 Light"/>
              </a:rPr>
              <a:t>交换机</a:t>
            </a:r>
            <a:endParaRPr dirty="0">
              <a:solidFill>
                <a:srgbClr val="C00000"/>
              </a:solidFill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sp>
        <p:nvSpPr>
          <p:cNvPr id="294" name="左中括号 5"/>
          <p:cNvSpPr/>
          <p:nvPr/>
        </p:nvSpPr>
        <p:spPr>
          <a:xfrm>
            <a:off x="694606" y="544033"/>
            <a:ext cx="72009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485"/>
                  <a:pt x="0" y="21343"/>
                </a:cubicBezTo>
                <a:lnTo>
                  <a:pt x="0" y="257"/>
                </a:lnTo>
                <a:cubicBezTo>
                  <a:pt x="0" y="115"/>
                  <a:pt x="9671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86850B2-F146-4A0F-92D0-F183E3485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69221"/>
              </p:ext>
            </p:extLst>
          </p:nvPr>
        </p:nvGraphicFramePr>
        <p:xfrm>
          <a:off x="583075" y="1922525"/>
          <a:ext cx="5902960" cy="370748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43710">
                  <a:extLst>
                    <a:ext uri="{9D8B030D-6E8A-4147-A177-3AD203B41FA5}">
                      <a16:colId xmlns:a16="http://schemas.microsoft.com/office/drawing/2014/main" val="361472160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51155624"/>
                    </a:ext>
                  </a:extLst>
                </a:gridCol>
              </a:tblGrid>
              <a:tr h="9278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功能</a:t>
                      </a:r>
                      <a:endParaRPr lang="en-US" altLang="zh-C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/>
                        <a:t>为接入交换机的任意两个网络节点提供独享的电信号通路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141314"/>
                  </a:ext>
                </a:extLst>
              </a:tr>
              <a:tr h="418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/>
                        <a:t>OSI</a:t>
                      </a:r>
                      <a:r>
                        <a:rPr lang="zh-CN" altLang="en-US" sz="1600" b="1" dirty="0"/>
                        <a:t>层次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数据链路层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895487"/>
                  </a:ext>
                </a:extLst>
              </a:tr>
              <a:tr h="418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发送方式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根据</a:t>
                      </a:r>
                      <a:r>
                        <a:rPr lang="en-US" altLang="zh-CN" sz="1600" dirty="0"/>
                        <a:t>MAC</a:t>
                      </a:r>
                      <a:r>
                        <a:rPr lang="zh-CN" altLang="en-US" sz="1600" dirty="0"/>
                        <a:t>地址表将数据包发送到对应端口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704647"/>
                  </a:ext>
                </a:extLst>
              </a:tr>
              <a:tr h="194323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交换机可用于划分冲突域（数据链路层广播）</a:t>
                      </a:r>
                      <a:endParaRPr lang="en-US" altLang="zh-CN" sz="16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但它不能划分广播域（网络层广播）</a:t>
                      </a:r>
                      <a:endParaRPr lang="en-US" altLang="zh-CN" sz="16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16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/>
                        <a:t>因为交换机连接的网段仍属于同一个广播域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80404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5090F6C-2A6D-42A9-BDE2-5D6CF020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175" y="217178"/>
            <a:ext cx="4547594" cy="34106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7082C3-08E5-4242-8E30-BBAF6C5AF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5"/>
          <a:stretch/>
        </p:blipFill>
        <p:spPr>
          <a:xfrm>
            <a:off x="7397175" y="3562418"/>
            <a:ext cx="4547594" cy="32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2"/>
          <p:cNvSpPr txBox="1"/>
          <p:nvPr/>
        </p:nvSpPr>
        <p:spPr>
          <a:xfrm>
            <a:off x="2649764" y="4137262"/>
            <a:ext cx="143414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spc="300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lvl1pPr>
          </a:lstStyle>
          <a:p>
            <a:r>
              <a:t>PART</a:t>
            </a:r>
          </a:p>
        </p:txBody>
      </p:sp>
      <p:sp>
        <p:nvSpPr>
          <p:cNvPr id="406" name="等腰三角形 11"/>
          <p:cNvSpPr/>
          <p:nvPr/>
        </p:nvSpPr>
        <p:spPr>
          <a:xfrm rot="512239">
            <a:off x="3477836" y="3538930"/>
            <a:ext cx="314717" cy="271308"/>
          </a:xfrm>
          <a:prstGeom prst="triangl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等腰三角形 12"/>
          <p:cNvSpPr/>
          <p:nvPr/>
        </p:nvSpPr>
        <p:spPr>
          <a:xfrm rot="20371609">
            <a:off x="3995377" y="3751963"/>
            <a:ext cx="157359" cy="135655"/>
          </a:xfrm>
          <a:prstGeom prst="triangl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8" name="等腰三角形 13"/>
          <p:cNvSpPr/>
          <p:nvPr/>
        </p:nvSpPr>
        <p:spPr>
          <a:xfrm rot="20371609">
            <a:off x="3124426" y="3774406"/>
            <a:ext cx="211766" cy="155968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9" name="等腰三角形 14"/>
          <p:cNvSpPr/>
          <p:nvPr/>
        </p:nvSpPr>
        <p:spPr>
          <a:xfrm rot="3761573">
            <a:off x="2621230" y="3463057"/>
            <a:ext cx="588993" cy="403980"/>
          </a:xfrm>
          <a:prstGeom prst="triangle">
            <a:avLst/>
          </a:prstGeom>
          <a:solidFill>
            <a:srgbClr val="D996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0" name="等腰三角形 15"/>
          <p:cNvSpPr/>
          <p:nvPr/>
        </p:nvSpPr>
        <p:spPr>
          <a:xfrm rot="20371609">
            <a:off x="3987995" y="3447181"/>
            <a:ext cx="211766" cy="155967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1" name="TextBox 16"/>
          <p:cNvSpPr txBox="1"/>
          <p:nvPr/>
        </p:nvSpPr>
        <p:spPr>
          <a:xfrm>
            <a:off x="2958272" y="2074406"/>
            <a:ext cx="782202" cy="1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lvl1pPr>
          </a:lstStyle>
          <a:p>
            <a:r>
              <a:t>3</a:t>
            </a:r>
          </a:p>
        </p:txBody>
      </p:sp>
      <p:sp>
        <p:nvSpPr>
          <p:cNvPr id="412" name="TextBox 27"/>
          <p:cNvSpPr txBox="1"/>
          <p:nvPr/>
        </p:nvSpPr>
        <p:spPr>
          <a:xfrm>
            <a:off x="7010308" y="2963356"/>
            <a:ext cx="159274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spc="3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en-US" dirty="0"/>
              <a:t>路由器</a:t>
            </a:r>
            <a:endParaRPr dirty="0"/>
          </a:p>
        </p:txBody>
      </p:sp>
      <p:sp>
        <p:nvSpPr>
          <p:cNvPr id="413" name="直接连接符 32"/>
          <p:cNvSpPr/>
          <p:nvPr/>
        </p:nvSpPr>
        <p:spPr>
          <a:xfrm flipH="1">
            <a:off x="6067126" y="2638181"/>
            <a:ext cx="388717" cy="326857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4" name="直接连接符 33"/>
          <p:cNvSpPr/>
          <p:nvPr/>
        </p:nvSpPr>
        <p:spPr>
          <a:xfrm flipH="1">
            <a:off x="9082926" y="3247396"/>
            <a:ext cx="654558" cy="534335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5" name="直接连接符 35"/>
          <p:cNvSpPr/>
          <p:nvPr/>
        </p:nvSpPr>
        <p:spPr>
          <a:xfrm flipH="1">
            <a:off x="8803430" y="2638181"/>
            <a:ext cx="388717" cy="326857"/>
          </a:xfrm>
          <a:prstGeom prst="line">
            <a:avLst/>
          </a:pr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6" name="直接连接符 36"/>
          <p:cNvSpPr/>
          <p:nvPr/>
        </p:nvSpPr>
        <p:spPr>
          <a:xfrm flipH="1">
            <a:off x="6744019" y="3685485"/>
            <a:ext cx="654558" cy="534335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8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直接连接符 2"/>
          <p:cNvSpPr/>
          <p:nvPr/>
        </p:nvSpPr>
        <p:spPr>
          <a:xfrm flipH="1">
            <a:off x="-194359" y="217178"/>
            <a:ext cx="777434" cy="653713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直接连接符 3"/>
          <p:cNvSpPr/>
          <p:nvPr/>
        </p:nvSpPr>
        <p:spPr>
          <a:xfrm flipH="1">
            <a:off x="-58058" y="761630"/>
            <a:ext cx="388718" cy="326857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矩形 4"/>
          <p:cNvSpPr txBox="1"/>
          <p:nvPr/>
        </p:nvSpPr>
        <p:spPr>
          <a:xfrm>
            <a:off x="797872" y="611396"/>
            <a:ext cx="1041309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C00000"/>
                </a:solidFill>
              </a:defRPr>
            </a:pPr>
            <a:r>
              <a:rPr lang="en-US" dirty="0">
                <a:solidFill>
                  <a:srgbClr val="C00000"/>
                </a:solidFill>
              </a:rPr>
              <a:t>3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微软雅黑 Light"/>
                <a:ea typeface="微软雅黑 Light"/>
                <a:sym typeface="微软雅黑 Light"/>
              </a:rPr>
              <a:t>路由器</a:t>
            </a:r>
            <a:endParaRPr dirty="0">
              <a:solidFill>
                <a:srgbClr val="C00000"/>
              </a:solidFill>
              <a:latin typeface="微软雅黑 Light"/>
              <a:ea typeface="微软雅黑 Light"/>
              <a:cs typeface="微软雅黑 Light"/>
              <a:sym typeface="微软雅黑 Light"/>
            </a:endParaRPr>
          </a:p>
        </p:txBody>
      </p:sp>
      <p:sp>
        <p:nvSpPr>
          <p:cNvPr id="294" name="左中括号 5"/>
          <p:cNvSpPr/>
          <p:nvPr/>
        </p:nvSpPr>
        <p:spPr>
          <a:xfrm>
            <a:off x="694606" y="544033"/>
            <a:ext cx="72009" cy="504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485"/>
                  <a:pt x="0" y="21343"/>
                </a:cubicBezTo>
                <a:lnTo>
                  <a:pt x="0" y="257"/>
                </a:lnTo>
                <a:cubicBezTo>
                  <a:pt x="0" y="115"/>
                  <a:pt x="9671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86850B2-F146-4A0F-92D0-F183E3485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79064"/>
              </p:ext>
            </p:extLst>
          </p:nvPr>
        </p:nvGraphicFramePr>
        <p:xfrm>
          <a:off x="583075" y="1541052"/>
          <a:ext cx="5902960" cy="477291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43710">
                  <a:extLst>
                    <a:ext uri="{9D8B030D-6E8A-4147-A177-3AD203B41FA5}">
                      <a16:colId xmlns:a16="http://schemas.microsoft.com/office/drawing/2014/main" val="3614721601"/>
                    </a:ext>
                  </a:extLst>
                </a:gridCol>
                <a:gridCol w="4159250">
                  <a:extLst>
                    <a:ext uri="{9D8B030D-6E8A-4147-A177-3AD203B41FA5}">
                      <a16:colId xmlns:a16="http://schemas.microsoft.com/office/drawing/2014/main" val="51155624"/>
                    </a:ext>
                  </a:extLst>
                </a:gridCol>
              </a:tblGrid>
              <a:tr h="9278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功能</a:t>
                      </a:r>
                      <a:endParaRPr lang="en-US" altLang="zh-C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/>
                        <a:t>实现网络层及以下各层的协议转换</a:t>
                      </a:r>
                      <a:endParaRPr lang="en-US" altLang="zh-CN" sz="16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/>
                        <a:t>选择最佳路径在不同的逻辑子网之间转发数据包</a:t>
                      </a:r>
                      <a:endParaRPr lang="en-US" altLang="zh-CN" sz="16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b="0" dirty="0"/>
                        <a:t>互联同类或异类局域网及局域网与广域网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141314"/>
                  </a:ext>
                </a:extLst>
              </a:tr>
              <a:tr h="418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/>
                        <a:t>OSI</a:t>
                      </a:r>
                      <a:r>
                        <a:rPr lang="zh-CN" altLang="en-US" sz="1600" b="1" dirty="0"/>
                        <a:t>层次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网络层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895487"/>
                  </a:ext>
                </a:extLst>
              </a:tr>
              <a:tr h="418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发送方式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根据路由表选择最佳路径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704647"/>
                  </a:ext>
                </a:extLst>
              </a:tr>
              <a:tr h="2421002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路由器可用于划分冲突域（数据链路层广播）、</a:t>
                      </a:r>
                      <a:endParaRPr lang="en-US" altLang="zh-CN" sz="16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1" dirty="0"/>
                        <a:t>广播域（网络层广播）</a:t>
                      </a:r>
                      <a:endParaRPr lang="en-US" altLang="zh-CN" sz="16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1600" b="1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/>
                        <a:t>因为连接到路由器上的网段会被分配成不同的广播域，</a:t>
                      </a:r>
                      <a:endParaRPr lang="en-US" altLang="zh-CN" sz="1600" b="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b="0" dirty="0"/>
                        <a:t>广播数据不会穿过路由器。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804045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C244A46F-67AA-40EA-9865-5AD58F66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9650" y="1575259"/>
            <a:ext cx="6591079" cy="37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0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Box 2"/>
          <p:cNvSpPr txBox="1"/>
          <p:nvPr/>
        </p:nvSpPr>
        <p:spPr>
          <a:xfrm>
            <a:off x="2649764" y="4137262"/>
            <a:ext cx="143414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spc="300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lvl1pPr>
          </a:lstStyle>
          <a:p>
            <a:r>
              <a:t>PART</a:t>
            </a:r>
          </a:p>
        </p:txBody>
      </p:sp>
      <p:sp>
        <p:nvSpPr>
          <p:cNvPr id="637" name="等腰三角形 11"/>
          <p:cNvSpPr/>
          <p:nvPr/>
        </p:nvSpPr>
        <p:spPr>
          <a:xfrm rot="512239">
            <a:off x="3477836" y="3538930"/>
            <a:ext cx="314717" cy="271308"/>
          </a:xfrm>
          <a:prstGeom prst="triangle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等腰三角形 12"/>
          <p:cNvSpPr/>
          <p:nvPr/>
        </p:nvSpPr>
        <p:spPr>
          <a:xfrm rot="20371609">
            <a:off x="3995377" y="3751963"/>
            <a:ext cx="157359" cy="135655"/>
          </a:xfrm>
          <a:prstGeom prst="triangl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9" name="等腰三角形 13"/>
          <p:cNvSpPr/>
          <p:nvPr/>
        </p:nvSpPr>
        <p:spPr>
          <a:xfrm rot="20371609">
            <a:off x="3124426" y="3774406"/>
            <a:ext cx="211766" cy="155968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0" name="等腰三角形 14"/>
          <p:cNvSpPr/>
          <p:nvPr/>
        </p:nvSpPr>
        <p:spPr>
          <a:xfrm rot="3761573">
            <a:off x="2621230" y="3463057"/>
            <a:ext cx="588993" cy="403980"/>
          </a:xfrm>
          <a:prstGeom prst="triangle">
            <a:avLst/>
          </a:prstGeom>
          <a:solidFill>
            <a:srgbClr val="D996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1" name="等腰三角形 15"/>
          <p:cNvSpPr/>
          <p:nvPr/>
        </p:nvSpPr>
        <p:spPr>
          <a:xfrm rot="20371609">
            <a:off x="3987995" y="3447181"/>
            <a:ext cx="211766" cy="155967"/>
          </a:xfrm>
          <a:prstGeom prst="triangle">
            <a:avLst/>
          </a:prstGeom>
          <a:solidFill>
            <a:srgbClr val="262626"/>
          </a:solidFill>
          <a:ln w="25400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2" name="TextBox 16"/>
          <p:cNvSpPr txBox="1"/>
          <p:nvPr/>
        </p:nvSpPr>
        <p:spPr>
          <a:xfrm>
            <a:off x="2958272" y="2074406"/>
            <a:ext cx="782202" cy="155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600" b="1">
                <a:solidFill>
                  <a:srgbClr val="262626"/>
                </a:solidFill>
                <a:latin typeface="造字工房尚雅体演示版常规体"/>
                <a:ea typeface="造字工房尚雅体演示版常规体"/>
                <a:cs typeface="造字工房尚雅体演示版常规体"/>
                <a:sym typeface="造字工房尚雅体演示版常规体"/>
              </a:defRPr>
            </a:lvl1pPr>
          </a:lstStyle>
          <a:p>
            <a:r>
              <a:t>4</a:t>
            </a:r>
          </a:p>
        </p:txBody>
      </p:sp>
      <p:sp>
        <p:nvSpPr>
          <p:cNvPr id="643" name="TextBox 27"/>
          <p:cNvSpPr txBox="1"/>
          <p:nvPr/>
        </p:nvSpPr>
        <p:spPr>
          <a:xfrm>
            <a:off x="6261484" y="2965038"/>
            <a:ext cx="259301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spc="300"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zh-CN" altLang="en-US" dirty="0"/>
              <a:t>对比、总结</a:t>
            </a:r>
            <a:endParaRPr dirty="0"/>
          </a:p>
        </p:txBody>
      </p:sp>
      <p:sp>
        <p:nvSpPr>
          <p:cNvPr id="644" name="直接连接符 32"/>
          <p:cNvSpPr/>
          <p:nvPr/>
        </p:nvSpPr>
        <p:spPr>
          <a:xfrm flipH="1">
            <a:off x="6067126" y="2638181"/>
            <a:ext cx="388717" cy="326857"/>
          </a:xfrm>
          <a:prstGeom prst="line">
            <a:avLst/>
          </a:prstGeom>
          <a:ln w="127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5" name="直接连接符 33"/>
          <p:cNvSpPr/>
          <p:nvPr/>
        </p:nvSpPr>
        <p:spPr>
          <a:xfrm flipH="1">
            <a:off x="9082926" y="3247396"/>
            <a:ext cx="654558" cy="534335"/>
          </a:xfrm>
          <a:prstGeom prst="line">
            <a:avLst/>
          </a:prstGeom>
          <a:ln w="127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6" name="直接连接符 35"/>
          <p:cNvSpPr/>
          <p:nvPr/>
        </p:nvSpPr>
        <p:spPr>
          <a:xfrm flipH="1">
            <a:off x="8803430" y="2638181"/>
            <a:ext cx="388717" cy="326857"/>
          </a:xfrm>
          <a:prstGeom prst="line">
            <a:avLst/>
          </a:prstGeom>
          <a:ln w="38100">
            <a:solidFill>
              <a:srgbClr val="C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7" name="直接连接符 36"/>
          <p:cNvSpPr/>
          <p:nvPr/>
        </p:nvSpPr>
        <p:spPr>
          <a:xfrm flipH="1">
            <a:off x="6744019" y="3685485"/>
            <a:ext cx="654558" cy="534335"/>
          </a:xfrm>
          <a:prstGeom prst="line">
            <a:avLst/>
          </a:prstGeom>
          <a:ln w="38100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8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528</Words>
  <Application>Microsoft Office PowerPoint</Application>
  <PresentationFormat>自定义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汉仪大圣体简</vt:lpstr>
      <vt:lpstr>微软雅黑 Light</vt:lpstr>
      <vt:lpstr>造字工房尚雅体演示版常规体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 Johanna</dc:creator>
  <cp:lastModifiedBy>Johanna qing</cp:lastModifiedBy>
  <cp:revision>13</cp:revision>
  <dcterms:modified xsi:type="dcterms:W3CDTF">2021-11-19T07:57:19Z</dcterms:modified>
</cp:coreProperties>
</file>