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85" r:id="rId2"/>
    <p:sldId id="370" r:id="rId3"/>
    <p:sldId id="322" r:id="rId4"/>
    <p:sldId id="382" r:id="rId5"/>
    <p:sldId id="321" r:id="rId6"/>
    <p:sldId id="386" r:id="rId7"/>
    <p:sldId id="404" r:id="rId8"/>
    <p:sldId id="403" r:id="rId9"/>
    <p:sldId id="405" r:id="rId10"/>
    <p:sldId id="357" r:id="rId11"/>
    <p:sldId id="406" r:id="rId12"/>
    <p:sldId id="320" r:id="rId13"/>
    <p:sldId id="407" r:id="rId14"/>
    <p:sldId id="318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BEB5"/>
    <a:srgbClr val="BCBFA4"/>
    <a:srgbClr val="F7F8FB"/>
    <a:srgbClr val="A3BB7F"/>
    <a:srgbClr val="EEEEEE"/>
    <a:srgbClr val="778495"/>
    <a:srgbClr val="648142"/>
    <a:srgbClr val="EEECDE"/>
    <a:srgbClr val="E7E5D0"/>
    <a:srgbClr val="DAE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240" y="72"/>
      </p:cViewPr>
      <p:guideLst>
        <p:guide orient="horz" pos="163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4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699889" y="4371851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              }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71"/>
          <p:cNvSpPr txBox="1"/>
          <p:nvPr/>
        </p:nvSpPr>
        <p:spPr>
          <a:xfrm>
            <a:off x="6042997" y="4695016"/>
            <a:ext cx="15311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蔡与望、郭培琪、陶砚青、党一琨</a:t>
            </a:r>
          </a:p>
        </p:txBody>
      </p:sp>
      <p:sp>
        <p:nvSpPr>
          <p:cNvPr id="38" name="矩形 37"/>
          <p:cNvSpPr/>
          <p:nvPr/>
        </p:nvSpPr>
        <p:spPr>
          <a:xfrm>
            <a:off x="6042997" y="4426581"/>
            <a:ext cx="14425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微软雅黑" panose="020B0503020204020204" pitchFamily="34" charset="-122"/>
              </a:rPr>
              <a:t>第二小组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591" y="1419622"/>
            <a:ext cx="132036" cy="33580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-1358667"/>
            <a:ext cx="3240360" cy="271733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263" y="1862460"/>
            <a:ext cx="4017859" cy="3369336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BBAD9FB9-E73C-4123-BF5C-BD9FC62909CD}"/>
              </a:ext>
            </a:extLst>
          </p:cNvPr>
          <p:cNvSpPr/>
          <p:nvPr/>
        </p:nvSpPr>
        <p:spPr>
          <a:xfrm>
            <a:off x="2051720" y="1306988"/>
            <a:ext cx="5281199" cy="2880221"/>
          </a:xfrm>
          <a:prstGeom prst="roundRect">
            <a:avLst/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关于确认，有两种确认方法：单帧确认和累积确认，请说明这两种确认的作用。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结合三种差错控制协议，谈谈这两种确认如何应用。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还有有一种确认帧叫做负确认，请你谈一谈负确认的含义，结合三种差错控制协议谈谈负确认可能的应用、优点和问题？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7" grpId="0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8"/>
          <p:cNvSpPr txBox="1"/>
          <p:nvPr/>
        </p:nvSpPr>
        <p:spPr>
          <a:xfrm>
            <a:off x="3522032" y="2110667"/>
            <a:ext cx="180020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负确认</a:t>
            </a:r>
            <a:endParaRPr lang="en-GB" altLang="zh-CN" sz="4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49"/>
          <p:cNvSpPr txBox="1"/>
          <p:nvPr/>
        </p:nvSpPr>
        <p:spPr>
          <a:xfrm>
            <a:off x="3774060" y="2880259"/>
            <a:ext cx="1296144" cy="135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定义、应用、优点、问题</a:t>
            </a:r>
          </a:p>
        </p:txBody>
      </p:sp>
      <p:sp>
        <p:nvSpPr>
          <p:cNvPr id="8" name="TextBox 48"/>
          <p:cNvSpPr txBox="1"/>
          <p:nvPr/>
        </p:nvSpPr>
        <p:spPr>
          <a:xfrm>
            <a:off x="3779912" y="1124620"/>
            <a:ext cx="172819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dirty="0">
                <a:solidFill>
                  <a:srgbClr val="AABEB5"/>
                </a:solidFill>
                <a:latin typeface="OCR A Extended" panose="02010509020102010303" pitchFamily="50" charset="0"/>
                <a:ea typeface="华康雅宋体W9(P)" panose="02020900000000000000" pitchFamily="18" charset="-122"/>
                <a:cs typeface="+mn-ea"/>
                <a:sym typeface="+mn-lt"/>
              </a:rPr>
              <a:t>03</a:t>
            </a:r>
            <a:endParaRPr lang="en-GB" altLang="zh-CN" sz="8000" dirty="0">
              <a:solidFill>
                <a:srgbClr val="AABEB5"/>
              </a:solidFill>
              <a:latin typeface="OCR A Extended" panose="02010509020102010303" pitchFamily="50" charset="0"/>
              <a:ea typeface="华康雅宋体W9(P)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880259"/>
            <a:ext cx="1584764" cy="2263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8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570DAF-59C7-4D58-BA2A-1E1C70AF55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98" y="1521460"/>
            <a:ext cx="3734435" cy="21005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F727D1D-DAF3-45C7-A60F-D3006B2CE194}"/>
              </a:ext>
            </a:extLst>
          </p:cNvPr>
          <p:cNvSpPr txBox="1"/>
          <p:nvPr/>
        </p:nvSpPr>
        <p:spPr>
          <a:xfrm>
            <a:off x="629815" y="73908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收到错误数据后，收方可以发负确认，对错误进行反馈，使发送方重传。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530194-3048-4585-B73B-285F933FF33D}"/>
              </a:ext>
            </a:extLst>
          </p:cNvPr>
          <p:cNvSpPr txBox="1"/>
          <p:nvPr/>
        </p:nvSpPr>
        <p:spPr>
          <a:xfrm>
            <a:off x="565841" y="195486"/>
            <a:ext cx="2349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负确认（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NAK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7E654E-FEA3-45FE-8771-155AB1015ABA}"/>
              </a:ext>
            </a:extLst>
          </p:cNvPr>
          <p:cNvSpPr txBox="1"/>
          <p:nvPr/>
        </p:nvSpPr>
        <p:spPr>
          <a:xfrm>
            <a:off x="6359091" y="1923678"/>
            <a:ext cx="83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连续收帧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DC29E1-6649-49F2-99DE-EF4FDCFD46D0}"/>
              </a:ext>
            </a:extLst>
          </p:cNvPr>
          <p:cNvSpPr txBox="1"/>
          <p:nvPr/>
        </p:nvSpPr>
        <p:spPr>
          <a:xfrm>
            <a:off x="6359091" y="2675760"/>
            <a:ext cx="837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帧校验</a:t>
            </a:r>
          </a:p>
        </p:txBody>
      </p:sp>
    </p:spTree>
    <p:extLst>
      <p:ext uri="{BB962C8B-B14F-4D97-AF65-F5344CB8AC3E}">
        <p14:creationId xmlns:p14="http://schemas.microsoft.com/office/powerpoint/2010/main" val="348651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8"/>
          <p:cNvSpPr txBox="1"/>
          <p:nvPr/>
        </p:nvSpPr>
        <p:spPr>
          <a:xfrm>
            <a:off x="3244189" y="2186670"/>
            <a:ext cx="23042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问题研讨</a:t>
            </a:r>
            <a:endParaRPr lang="en-GB" altLang="zh-CN" sz="4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49"/>
          <p:cNvSpPr txBox="1"/>
          <p:nvPr/>
        </p:nvSpPr>
        <p:spPr>
          <a:xfrm>
            <a:off x="3851920" y="2931790"/>
            <a:ext cx="9799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关于所讲内容的提问</a:t>
            </a:r>
          </a:p>
        </p:txBody>
      </p:sp>
      <p:sp>
        <p:nvSpPr>
          <p:cNvPr id="8" name="TextBox 48"/>
          <p:cNvSpPr txBox="1"/>
          <p:nvPr/>
        </p:nvSpPr>
        <p:spPr>
          <a:xfrm>
            <a:off x="3779912" y="1124620"/>
            <a:ext cx="172819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dirty="0">
                <a:solidFill>
                  <a:srgbClr val="AABEB5"/>
                </a:solidFill>
                <a:latin typeface="OCR A Extended" panose="02010509020102010303" pitchFamily="50" charset="0"/>
                <a:ea typeface="华康雅宋体W9(P)" panose="02020900000000000000" pitchFamily="18" charset="-122"/>
                <a:cs typeface="+mn-ea"/>
                <a:sym typeface="+mn-lt"/>
              </a:rPr>
              <a:t>04</a:t>
            </a:r>
            <a:endParaRPr lang="en-GB" altLang="zh-CN" sz="8000" dirty="0">
              <a:solidFill>
                <a:srgbClr val="AABEB5"/>
              </a:solidFill>
              <a:latin typeface="OCR A Extended" panose="02010509020102010303" pitchFamily="50" charset="0"/>
              <a:ea typeface="华康雅宋体W9(P)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880259"/>
            <a:ext cx="1584764" cy="2263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78E4FC-97A2-4211-9CD9-8BFB014FDD33}"/>
              </a:ext>
            </a:extLst>
          </p:cNvPr>
          <p:cNvSpPr txBox="1"/>
          <p:nvPr/>
        </p:nvSpPr>
        <p:spPr>
          <a:xfrm>
            <a:off x="395534" y="570479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退回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ARQ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的发送窗口和接收窗口大小？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5309D6-198A-47DA-8DB7-D9B82EABC4D9}"/>
              </a:ext>
            </a:extLst>
          </p:cNvPr>
          <p:cNvSpPr txBox="1"/>
          <p:nvPr/>
        </p:nvSpPr>
        <p:spPr>
          <a:xfrm flipH="1">
            <a:off x="706427" y="979930"/>
            <a:ext cx="269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发送窗口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，接收窗口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6DB405-FD7B-4016-9349-FE24CA1245C4}"/>
              </a:ext>
            </a:extLst>
          </p:cNvPr>
          <p:cNvSpPr txBox="1"/>
          <p:nvPr/>
        </p:nvSpPr>
        <p:spPr>
          <a:xfrm flipH="1">
            <a:off x="706427" y="1317489"/>
            <a:ext cx="269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发送窗口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，接收窗口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A3F4B1-5B38-4141-A7D6-2B2752BE0A48}"/>
              </a:ext>
            </a:extLst>
          </p:cNvPr>
          <p:cNvSpPr txBox="1"/>
          <p:nvPr/>
        </p:nvSpPr>
        <p:spPr>
          <a:xfrm flipH="1">
            <a:off x="706426" y="1649806"/>
            <a:ext cx="269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发送窗口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，接收窗口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42407C-1C41-4F4E-856F-3B38025EB38F}"/>
              </a:ext>
            </a:extLst>
          </p:cNvPr>
          <p:cNvSpPr txBox="1"/>
          <p:nvPr/>
        </p:nvSpPr>
        <p:spPr>
          <a:xfrm flipH="1">
            <a:off x="706426" y="1982123"/>
            <a:ext cx="269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发送窗口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，接收窗口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A9E2EE-0B33-4462-A8D5-FD690E90C9C2}"/>
              </a:ext>
            </a:extLst>
          </p:cNvPr>
          <p:cNvSpPr txBox="1"/>
          <p:nvPr/>
        </p:nvSpPr>
        <p:spPr>
          <a:xfrm>
            <a:off x="395534" y="3205785"/>
            <a:ext cx="5904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如果是通过帧校验而发现帧是错误的，能不能传负确认给发送方，为什么？</a:t>
            </a:r>
          </a:p>
        </p:txBody>
      </p:sp>
    </p:spTree>
    <p:extLst>
      <p:ext uri="{BB962C8B-B14F-4D97-AF65-F5344CB8AC3E}">
        <p14:creationId xmlns:p14="http://schemas.microsoft.com/office/powerpoint/2010/main" val="94368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913862" y="2139702"/>
            <a:ext cx="677108" cy="2579101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300" dirty="0">
                <a:latin typeface="方正舒体" panose="02010601030101010101" pitchFamily="2" charset="-122"/>
                <a:ea typeface="方正舒体" panose="02010601030101010101" pitchFamily="2" charset="-122"/>
                <a:sym typeface="微软雅黑" panose="020B0503020204020204" pitchFamily="34" charset="-122"/>
              </a:rPr>
              <a:t>谢谢欣赏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086122" y="609446"/>
            <a:ext cx="2771289" cy="2714892"/>
            <a:chOff x="3086122" y="609446"/>
            <a:chExt cx="2771289" cy="2714892"/>
          </a:xfrm>
        </p:grpSpPr>
        <p:sp>
          <p:nvSpPr>
            <p:cNvPr id="7" name="椭圆 6"/>
            <p:cNvSpPr/>
            <p:nvPr/>
          </p:nvSpPr>
          <p:spPr>
            <a:xfrm>
              <a:off x="3142573" y="609446"/>
              <a:ext cx="2714838" cy="2714838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000" t="-5000" r="-4000" b="-5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142573" y="609500"/>
              <a:ext cx="2714838" cy="2714838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24000" r="-16000" b="-27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122" y="912953"/>
              <a:ext cx="2513534" cy="2107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1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57546" y="1140591"/>
            <a:ext cx="2820394" cy="3105345"/>
            <a:chOff x="857546" y="1140591"/>
            <a:chExt cx="2820394" cy="3105345"/>
          </a:xfrm>
        </p:grpSpPr>
        <p:sp>
          <p:nvSpPr>
            <p:cNvPr id="4" name="Rectangle 1"/>
            <p:cNvSpPr/>
            <p:nvPr/>
          </p:nvSpPr>
          <p:spPr bwMode="auto">
            <a:xfrm>
              <a:off x="1493658" y="1140591"/>
              <a:ext cx="1566174" cy="3105345"/>
            </a:xfrm>
            <a:prstGeom prst="rect">
              <a:avLst/>
            </a:prstGeom>
            <a:noFill/>
            <a:ln w="76200">
              <a:solidFill>
                <a:srgbClr val="BCBFA4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Rectangle 2"/>
            <p:cNvSpPr/>
            <p:nvPr/>
          </p:nvSpPr>
          <p:spPr>
            <a:xfrm>
              <a:off x="2441722" y="1923678"/>
              <a:ext cx="1236218" cy="783087"/>
            </a:xfrm>
            <a:prstGeom prst="rect">
              <a:avLst/>
            </a:prstGeom>
            <a:solidFill>
              <a:srgbClr val="F7F8FB"/>
            </a:solidFill>
          </p:spPr>
          <p:txBody>
            <a:bodyPr wrap="square">
              <a:normAutofit fontScale="70000" lnSpcReduction="20000"/>
            </a:bodyPr>
            <a:lstStyle/>
            <a:p>
              <a:pPr algn="r"/>
              <a:r>
                <a:rPr lang="zh-CN" altLang="en-US" sz="5400" b="1" spc="300" dirty="0">
                  <a:solidFill>
                    <a:srgbClr val="AABEB5"/>
                  </a:solidFill>
                </a:rPr>
                <a:t>目录</a:t>
              </a:r>
            </a:p>
          </p:txBody>
        </p:sp>
        <p:sp>
          <p:nvSpPr>
            <p:cNvPr id="6" name="Rectangle 3"/>
            <p:cNvSpPr/>
            <p:nvPr/>
          </p:nvSpPr>
          <p:spPr>
            <a:xfrm>
              <a:off x="857546" y="1410621"/>
              <a:ext cx="1272223" cy="300083"/>
            </a:xfrm>
            <a:prstGeom prst="rect">
              <a:avLst/>
            </a:prstGeom>
            <a:solidFill>
              <a:srgbClr val="F7F8FB"/>
            </a:solidFill>
          </p:spPr>
          <p:txBody>
            <a:bodyPr wrap="none">
              <a:normAutofit fontScale="77500" lnSpcReduction="20000"/>
            </a:bodyPr>
            <a:lstStyle/>
            <a:p>
              <a:r>
                <a:rPr lang="en-US" altLang="zh-CN" sz="2000" b="1" spc="300" dirty="0">
                  <a:solidFill>
                    <a:srgbClr val="AABEB5"/>
                  </a:solidFill>
                </a:rPr>
                <a:t>CONTENT</a:t>
              </a:r>
            </a:p>
          </p:txBody>
        </p:sp>
        <p:sp>
          <p:nvSpPr>
            <p:cNvPr id="7" name="Rectangle 4"/>
            <p:cNvSpPr/>
            <p:nvPr/>
          </p:nvSpPr>
          <p:spPr bwMode="auto">
            <a:xfrm>
              <a:off x="2803302" y="2652759"/>
              <a:ext cx="513057" cy="54006"/>
            </a:xfrm>
            <a:prstGeom prst="rect">
              <a:avLst/>
            </a:prstGeom>
            <a:solidFill>
              <a:srgbClr val="BCBFA4"/>
            </a:solidFill>
            <a:ln w="19050">
              <a:solidFill>
                <a:srgbClr val="BCBFA4"/>
              </a:solidFill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" name="Group 5"/>
          <p:cNvGrpSpPr/>
          <p:nvPr/>
        </p:nvGrpSpPr>
        <p:grpSpPr>
          <a:xfrm>
            <a:off x="4039521" y="1170991"/>
            <a:ext cx="3322969" cy="530915"/>
            <a:chOff x="1598315" y="1418185"/>
            <a:chExt cx="4430626" cy="707886"/>
          </a:xfrm>
        </p:grpSpPr>
        <p:sp>
          <p:nvSpPr>
            <p:cNvPr id="24" name="TextBox 6"/>
            <p:cNvSpPr txBox="1"/>
            <p:nvPr/>
          </p:nvSpPr>
          <p:spPr>
            <a:xfrm>
              <a:off x="1598315" y="1418185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4000">
                  <a:solidFill>
                    <a:srgbClr val="BCBFA4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grpSp>
          <p:nvGrpSpPr>
            <p:cNvPr id="25" name="Group 7"/>
            <p:cNvGrpSpPr/>
            <p:nvPr/>
          </p:nvGrpSpPr>
          <p:grpSpPr>
            <a:xfrm>
              <a:off x="2066367" y="1529264"/>
              <a:ext cx="3962574" cy="563232"/>
              <a:chOff x="3943834" y="704409"/>
              <a:chExt cx="3962574" cy="563232"/>
            </a:xfrm>
          </p:grpSpPr>
          <p:sp>
            <p:nvSpPr>
              <p:cNvPr id="26" name="TextBox 8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rgbClr val="BCBFA4"/>
                    </a:solidFill>
                  </a:rPr>
                  <a:t>确认方法</a:t>
                </a:r>
              </a:p>
            </p:txBody>
          </p:sp>
          <p:sp>
            <p:nvSpPr>
              <p:cNvPr id="27" name="TextBox 9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rgbClr val="BCBFA4"/>
                    </a:solidFill>
                  </a:rPr>
                  <a:t>单帧确认、累计确认</a:t>
                </a:r>
              </a:p>
            </p:txBody>
          </p:sp>
        </p:grpSp>
      </p:grpSp>
      <p:grpSp>
        <p:nvGrpSpPr>
          <p:cNvPr id="9" name="Group 10"/>
          <p:cNvGrpSpPr/>
          <p:nvPr/>
        </p:nvGrpSpPr>
        <p:grpSpPr>
          <a:xfrm>
            <a:off x="4039521" y="2008868"/>
            <a:ext cx="3322969" cy="530915"/>
            <a:chOff x="1598315" y="2786337"/>
            <a:chExt cx="4430626" cy="707886"/>
          </a:xfrm>
        </p:grpSpPr>
        <p:sp>
          <p:nvSpPr>
            <p:cNvPr id="20" name="TextBox 11"/>
            <p:cNvSpPr txBox="1"/>
            <p:nvPr/>
          </p:nvSpPr>
          <p:spPr>
            <a:xfrm>
              <a:off x="1598315" y="2786337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4000">
                  <a:solidFill>
                    <a:srgbClr val="AABEB5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grpSp>
          <p:nvGrpSpPr>
            <p:cNvPr id="21" name="Group 12"/>
            <p:cNvGrpSpPr/>
            <p:nvPr/>
          </p:nvGrpSpPr>
          <p:grpSpPr>
            <a:xfrm>
              <a:off x="2066367" y="2897416"/>
              <a:ext cx="3962574" cy="563232"/>
              <a:chOff x="3943834" y="704409"/>
              <a:chExt cx="3962574" cy="563232"/>
            </a:xfrm>
          </p:grpSpPr>
          <p:sp>
            <p:nvSpPr>
              <p:cNvPr id="22" name="TextBox 13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rgbClr val="AABEB5"/>
                    </a:solidFill>
                  </a:rPr>
                  <a:t>差错控制协议</a:t>
                </a:r>
              </a:p>
            </p:txBody>
          </p:sp>
          <p:sp>
            <p:nvSpPr>
              <p:cNvPr id="23" name="TextBox 14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1050" dirty="0">
                    <a:solidFill>
                      <a:srgbClr val="AABEB5"/>
                    </a:solidFill>
                  </a:rPr>
                  <a:t>ARQ</a:t>
                </a:r>
                <a:endParaRPr lang="zh-CN" altLang="en-US" sz="1050" dirty="0">
                  <a:solidFill>
                    <a:srgbClr val="AABEB5"/>
                  </a:solidFill>
                </a:endParaRPr>
              </a:p>
            </p:txBody>
          </p:sp>
        </p:grpSp>
      </p:grpSp>
      <p:grpSp>
        <p:nvGrpSpPr>
          <p:cNvPr id="10" name="Group 15"/>
          <p:cNvGrpSpPr/>
          <p:nvPr/>
        </p:nvGrpSpPr>
        <p:grpSpPr>
          <a:xfrm>
            <a:off x="4039521" y="2846744"/>
            <a:ext cx="3322969" cy="530915"/>
            <a:chOff x="1598315" y="4154489"/>
            <a:chExt cx="4430626" cy="707886"/>
          </a:xfrm>
        </p:grpSpPr>
        <p:sp>
          <p:nvSpPr>
            <p:cNvPr id="16" name="TextBox 16"/>
            <p:cNvSpPr txBox="1"/>
            <p:nvPr/>
          </p:nvSpPr>
          <p:spPr>
            <a:xfrm>
              <a:off x="1598315" y="415448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4000">
                  <a:solidFill>
                    <a:srgbClr val="BCBFA4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grpSp>
          <p:nvGrpSpPr>
            <p:cNvPr id="17" name="Group 17"/>
            <p:cNvGrpSpPr/>
            <p:nvPr/>
          </p:nvGrpSpPr>
          <p:grpSpPr>
            <a:xfrm>
              <a:off x="2066367" y="4265568"/>
              <a:ext cx="3962574" cy="563232"/>
              <a:chOff x="3943834" y="704409"/>
              <a:chExt cx="3962574" cy="563232"/>
            </a:xfrm>
          </p:grpSpPr>
          <p:sp>
            <p:nvSpPr>
              <p:cNvPr id="18" name="TextBox 18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rgbClr val="BCBFA4"/>
                    </a:solidFill>
                  </a:rPr>
                  <a:t>负确认</a:t>
                </a:r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rgbClr val="BCBFA4"/>
                    </a:solidFill>
                  </a:rPr>
                  <a:t>定义、应用、优点、问题</a:t>
                </a:r>
              </a:p>
            </p:txBody>
          </p:sp>
        </p:grpSp>
      </p:grpSp>
      <p:grpSp>
        <p:nvGrpSpPr>
          <p:cNvPr id="11" name="Group 20"/>
          <p:cNvGrpSpPr/>
          <p:nvPr/>
        </p:nvGrpSpPr>
        <p:grpSpPr>
          <a:xfrm>
            <a:off x="4039521" y="3684622"/>
            <a:ext cx="3322969" cy="530915"/>
            <a:chOff x="1598315" y="5522641"/>
            <a:chExt cx="4430626" cy="707886"/>
          </a:xfrm>
        </p:grpSpPr>
        <p:sp>
          <p:nvSpPr>
            <p:cNvPr id="12" name="TextBox 21"/>
            <p:cNvSpPr txBox="1"/>
            <p:nvPr/>
          </p:nvSpPr>
          <p:spPr>
            <a:xfrm>
              <a:off x="1598315" y="5522641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r>
                <a:rPr lang="en-US" altLang="zh-CN" sz="4000">
                  <a:solidFill>
                    <a:srgbClr val="AABEB5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grpSp>
          <p:nvGrpSpPr>
            <p:cNvPr id="13" name="Group 22"/>
            <p:cNvGrpSpPr/>
            <p:nvPr/>
          </p:nvGrpSpPr>
          <p:grpSpPr>
            <a:xfrm>
              <a:off x="2066367" y="5633720"/>
              <a:ext cx="3962574" cy="563232"/>
              <a:chOff x="3943834" y="704409"/>
              <a:chExt cx="3962574" cy="563232"/>
            </a:xfrm>
          </p:grpSpPr>
          <p:sp>
            <p:nvSpPr>
              <p:cNvPr id="14" name="TextBox 23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rgbClr val="AABEB5"/>
                    </a:solidFill>
                  </a:rPr>
                  <a:t>问题研讨</a:t>
                </a:r>
              </a:p>
            </p:txBody>
          </p:sp>
          <p:sp>
            <p:nvSpPr>
              <p:cNvPr id="15" name="TextBox 24"/>
              <p:cNvSpPr txBox="1"/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rgbClr val="AABEB5"/>
                    </a:solidFill>
                  </a:rPr>
                  <a:t>关于所讲内容的简单提问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2" fill="hold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2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3311860" y="2139702"/>
            <a:ext cx="252028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确认方法</a:t>
            </a:r>
            <a:endParaRPr lang="en-GB" altLang="zh-CN" sz="4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49"/>
          <p:cNvSpPr txBox="1"/>
          <p:nvPr/>
        </p:nvSpPr>
        <p:spPr>
          <a:xfrm>
            <a:off x="3911479" y="2931790"/>
            <a:ext cx="132104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0" hangingPunct="0"/>
            <a:r>
              <a:rPr lang="zh-CN" altLang="en-US" sz="8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单帧确认、累计确认</a:t>
            </a:r>
          </a:p>
        </p:txBody>
      </p:sp>
      <p:sp>
        <p:nvSpPr>
          <p:cNvPr id="64" name="TextBox 48"/>
          <p:cNvSpPr txBox="1"/>
          <p:nvPr/>
        </p:nvSpPr>
        <p:spPr>
          <a:xfrm>
            <a:off x="4020833" y="1038094"/>
            <a:ext cx="1102333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AABEB5"/>
                </a:solidFill>
                <a:latin typeface="OCR A Extended" panose="02010509020102010303" pitchFamily="50" charset="0"/>
                <a:ea typeface="华康雅宋体W9(P)" panose="02020900000000000000" pitchFamily="18" charset="-122"/>
                <a:cs typeface="+mn-ea"/>
                <a:sym typeface="+mn-lt"/>
              </a:rPr>
              <a:t>01</a:t>
            </a:r>
            <a:endParaRPr lang="en-GB" altLang="zh-CN" sz="8000" dirty="0">
              <a:solidFill>
                <a:srgbClr val="AABEB5"/>
              </a:solidFill>
              <a:latin typeface="OCR A Extended" panose="02010509020102010303" pitchFamily="50" charset="0"/>
              <a:ea typeface="华康雅宋体W9(P)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880259"/>
            <a:ext cx="1584764" cy="2263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339752" y="3451675"/>
            <a:ext cx="6243389" cy="1244605"/>
            <a:chOff x="2257246" y="2920322"/>
            <a:chExt cx="6243389" cy="1244605"/>
          </a:xfrm>
        </p:grpSpPr>
        <p:grpSp>
          <p:nvGrpSpPr>
            <p:cNvPr id="5" name="Group 41"/>
            <p:cNvGrpSpPr/>
            <p:nvPr/>
          </p:nvGrpSpPr>
          <p:grpSpPr>
            <a:xfrm>
              <a:off x="5094060" y="2920322"/>
              <a:ext cx="3406575" cy="1244605"/>
              <a:chOff x="6784559" y="3825303"/>
              <a:chExt cx="4493041" cy="1641549"/>
            </a:xfrm>
            <a:effectLst/>
          </p:grpSpPr>
          <p:sp>
            <p:nvSpPr>
              <p:cNvPr id="18" name="Arrow: Right 42"/>
              <p:cNvSpPr/>
              <p:nvPr/>
            </p:nvSpPr>
            <p:spPr>
              <a:xfrm>
                <a:off x="7154779" y="3825303"/>
                <a:ext cx="4122821" cy="1641549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Oval 43"/>
              <p:cNvSpPr/>
              <p:nvPr/>
            </p:nvSpPr>
            <p:spPr>
              <a:xfrm>
                <a:off x="6784559" y="4236883"/>
                <a:ext cx="818388" cy="818388"/>
              </a:xfrm>
              <a:prstGeom prst="ellipse">
                <a:avLst/>
              </a:prstGeom>
              <a:solidFill>
                <a:schemeClr val="accent2"/>
              </a:solidFill>
              <a:ln w="412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lnSpcReduction="10000"/>
              </a:bodyPr>
              <a:lstStyle/>
              <a:p>
                <a:pPr algn="ctr"/>
                <a:r>
                  <a:rPr lang="en-US" sz="2400">
                    <a:solidFill>
                      <a:srgbClr val="FFFFFF"/>
                    </a:solidFill>
                  </a:rPr>
                  <a:t>02</a:t>
                </a:r>
              </a:p>
            </p:txBody>
          </p:sp>
        </p:grpSp>
        <p:grpSp>
          <p:nvGrpSpPr>
            <p:cNvPr id="7" name="Group 48"/>
            <p:cNvGrpSpPr/>
            <p:nvPr/>
          </p:nvGrpSpPr>
          <p:grpSpPr bwMode="auto">
            <a:xfrm>
              <a:off x="7797361" y="3371399"/>
              <a:ext cx="276773" cy="342447"/>
              <a:chOff x="0" y="0"/>
              <a:chExt cx="464" cy="573"/>
            </a:xfrm>
            <a:solidFill>
              <a:srgbClr val="FFFFFF"/>
            </a:solidFill>
            <a:effectLst/>
          </p:grpSpPr>
          <p:sp>
            <p:nvSpPr>
              <p:cNvPr id="14" name="Freeform: Shape 49"/>
              <p:cNvSpPr/>
              <p:nvPr/>
            </p:nvSpPr>
            <p:spPr bwMode="auto">
              <a:xfrm>
                <a:off x="88" y="24"/>
                <a:ext cx="376" cy="322"/>
              </a:xfrm>
              <a:custGeom>
                <a:avLst/>
                <a:gdLst>
                  <a:gd name="T0" fmla="*/ 0 w 21115"/>
                  <a:gd name="T1" fmla="*/ 0 h 18556"/>
                  <a:gd name="T2" fmla="*/ 0 w 21115"/>
                  <a:gd name="T3" fmla="*/ 0 h 18556"/>
                  <a:gd name="T4" fmla="*/ 0 w 21115"/>
                  <a:gd name="T5" fmla="*/ 0 h 18556"/>
                  <a:gd name="T6" fmla="*/ 0 w 21115"/>
                  <a:gd name="T7" fmla="*/ 0 h 18556"/>
                  <a:gd name="T8" fmla="*/ 0 w 21115"/>
                  <a:gd name="T9" fmla="*/ 0 h 18556"/>
                  <a:gd name="T10" fmla="*/ 0 w 21115"/>
                  <a:gd name="T11" fmla="*/ 0 h 18556"/>
                  <a:gd name="T12" fmla="*/ 0 w 21115"/>
                  <a:gd name="T13" fmla="*/ 0 h 18556"/>
                  <a:gd name="T14" fmla="*/ 0 w 21115"/>
                  <a:gd name="T15" fmla="*/ 0 h 18556"/>
                  <a:gd name="T16" fmla="*/ 0 w 21115"/>
                  <a:gd name="T17" fmla="*/ 0 h 18556"/>
                  <a:gd name="T18" fmla="*/ 0 w 21115"/>
                  <a:gd name="T19" fmla="*/ 0 h 18556"/>
                  <a:gd name="T20" fmla="*/ 0 w 21115"/>
                  <a:gd name="T21" fmla="*/ 0 h 185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115" h="18556">
                    <a:moveTo>
                      <a:pt x="20779" y="3635"/>
                    </a:moveTo>
                    <a:cubicBezTo>
                      <a:pt x="20779" y="3635"/>
                      <a:pt x="16054" y="3835"/>
                      <a:pt x="13538" y="4151"/>
                    </a:cubicBezTo>
                    <a:cubicBezTo>
                      <a:pt x="12114" y="4330"/>
                      <a:pt x="13006" y="1476"/>
                      <a:pt x="13006" y="911"/>
                    </a:cubicBezTo>
                    <a:cubicBezTo>
                      <a:pt x="13006" y="-1684"/>
                      <a:pt x="0" y="2094"/>
                      <a:pt x="0" y="2094"/>
                    </a:cubicBezTo>
                    <a:lnTo>
                      <a:pt x="0" y="17384"/>
                    </a:lnTo>
                    <a:cubicBezTo>
                      <a:pt x="0" y="17384"/>
                      <a:pt x="988" y="17824"/>
                      <a:pt x="2373" y="17286"/>
                    </a:cubicBezTo>
                    <a:cubicBezTo>
                      <a:pt x="5889" y="15919"/>
                      <a:pt x="11968" y="13959"/>
                      <a:pt x="10988" y="17189"/>
                    </a:cubicBezTo>
                    <a:cubicBezTo>
                      <a:pt x="10160" y="19916"/>
                      <a:pt x="20491" y="17722"/>
                      <a:pt x="20491" y="17722"/>
                    </a:cubicBezTo>
                    <a:cubicBezTo>
                      <a:pt x="20491" y="17722"/>
                      <a:pt x="19749" y="12037"/>
                      <a:pt x="20675" y="8735"/>
                    </a:cubicBezTo>
                    <a:cubicBezTo>
                      <a:pt x="21600" y="5433"/>
                      <a:pt x="20779" y="3635"/>
                      <a:pt x="20779" y="3635"/>
                    </a:cubicBezTo>
                    <a:close/>
                    <a:moveTo>
                      <a:pt x="20779" y="3635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Freeform: Shape 50"/>
              <p:cNvSpPr/>
              <p:nvPr/>
            </p:nvSpPr>
            <p:spPr bwMode="auto">
              <a:xfrm>
                <a:off x="0" y="0"/>
                <a:ext cx="56" cy="5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21600" y="1065"/>
                    </a:moveTo>
                    <a:cubicBezTo>
                      <a:pt x="21600" y="477"/>
                      <a:pt x="16763" y="0"/>
                      <a:pt x="10802" y="0"/>
                    </a:cubicBezTo>
                    <a:cubicBezTo>
                      <a:pt x="4834" y="0"/>
                      <a:pt x="0" y="477"/>
                      <a:pt x="0" y="1065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065"/>
                    </a:lnTo>
                    <a:close/>
                    <a:moveTo>
                      <a:pt x="21600" y="1065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Group 3"/>
            <p:cNvGrpSpPr/>
            <p:nvPr/>
          </p:nvGrpSpPr>
          <p:grpSpPr>
            <a:xfrm>
              <a:off x="2257246" y="3213544"/>
              <a:ext cx="2836814" cy="658161"/>
              <a:chOff x="3728358" y="4142805"/>
              <a:chExt cx="3782418" cy="877548"/>
            </a:xfrm>
          </p:grpSpPr>
          <p:sp>
            <p:nvSpPr>
              <p:cNvPr id="12" name="Rectangle 44"/>
              <p:cNvSpPr/>
              <p:nvPr/>
            </p:nvSpPr>
            <p:spPr>
              <a:xfrm>
                <a:off x="5373304" y="4142805"/>
                <a:ext cx="2137472" cy="328680"/>
              </a:xfrm>
              <a:prstGeom prst="rect">
                <a:avLst/>
              </a:prstGeom>
              <a:effectLst/>
            </p:spPr>
            <p:txBody>
              <a:bodyPr wrap="none" lIns="144000" tIns="0" rIns="144000" bIns="0">
                <a:normAutofit fontScale="85000" lnSpcReduction="20000"/>
              </a:bodyPr>
              <a:lstStyle/>
              <a:p>
                <a:pPr algn="r"/>
                <a:r>
                  <a:rPr lang="zh-CN" altLang="en-US" sz="2400" b="1" dirty="0">
                    <a:solidFill>
                      <a:srgbClr val="BCBFA4"/>
                    </a:solidFill>
                  </a:rPr>
                  <a:t>累计确认</a:t>
                </a:r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728358" y="4471485"/>
                <a:ext cx="3782418" cy="548868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lvl="0" algn="r">
                  <a:lnSpc>
                    <a:spcPct val="120000"/>
                  </a:lnSpc>
                </a:pPr>
                <a:r>
                  <a:rPr lang="zh-CN" altLang="en-US" sz="1050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累计确认中确认的序号表示期望接收的下一帧的序号，表示此序号之前的帧已经妥收</a:t>
                </a:r>
                <a:endParaRPr lang="zh-CN" altLang="en-US" sz="105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742079" y="2616777"/>
            <a:ext cx="7265869" cy="1244605"/>
            <a:chOff x="643367" y="1416293"/>
            <a:chExt cx="7265869" cy="1244605"/>
          </a:xfrm>
        </p:grpSpPr>
        <p:grpSp>
          <p:nvGrpSpPr>
            <p:cNvPr id="4" name="Group 38"/>
            <p:cNvGrpSpPr/>
            <p:nvPr/>
          </p:nvGrpSpPr>
          <p:grpSpPr>
            <a:xfrm>
              <a:off x="643367" y="1416293"/>
              <a:ext cx="3132911" cy="1244605"/>
              <a:chOff x="914399" y="1841591"/>
              <a:chExt cx="4132096" cy="1641549"/>
            </a:xfrm>
            <a:effectLst/>
          </p:grpSpPr>
          <p:sp>
            <p:nvSpPr>
              <p:cNvPr id="20" name="Arrow: Right 39"/>
              <p:cNvSpPr/>
              <p:nvPr/>
            </p:nvSpPr>
            <p:spPr>
              <a:xfrm rot="10800000">
                <a:off x="914399" y="1841591"/>
                <a:ext cx="3705726" cy="1641549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Oval 40"/>
              <p:cNvSpPr/>
              <p:nvPr/>
            </p:nvSpPr>
            <p:spPr>
              <a:xfrm>
                <a:off x="4228107" y="2250566"/>
                <a:ext cx="818388" cy="818388"/>
              </a:xfrm>
              <a:prstGeom prst="ellipse">
                <a:avLst/>
              </a:prstGeom>
              <a:solidFill>
                <a:schemeClr val="accent1"/>
              </a:solidFill>
              <a:ln w="412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lnSpcReduction="10000"/>
              </a:bodyPr>
              <a:lstStyle/>
              <a:p>
                <a:r>
                  <a:rPr lang="en-US" sz="2400">
                    <a:solidFill>
                      <a:srgbClr val="FFFFFF"/>
                    </a:solidFill>
                  </a:rPr>
                  <a:t>01</a:t>
                </a:r>
              </a:p>
            </p:txBody>
          </p:sp>
        </p:grpSp>
        <p:grpSp>
          <p:nvGrpSpPr>
            <p:cNvPr id="6" name="Group 45"/>
            <p:cNvGrpSpPr/>
            <p:nvPr/>
          </p:nvGrpSpPr>
          <p:grpSpPr bwMode="auto">
            <a:xfrm>
              <a:off x="1032450" y="1848490"/>
              <a:ext cx="342446" cy="342446"/>
              <a:chOff x="0" y="0"/>
              <a:chExt cx="575" cy="575"/>
            </a:xfrm>
            <a:solidFill>
              <a:srgbClr val="FFFFFF"/>
            </a:solidFill>
            <a:effectLst/>
          </p:grpSpPr>
          <p:sp>
            <p:nvSpPr>
              <p:cNvPr id="16" name="Freeform: Shape 46"/>
              <p:cNvSpPr/>
              <p:nvPr/>
            </p:nvSpPr>
            <p:spPr bwMode="auto">
              <a:xfrm>
                <a:off x="360" y="0"/>
                <a:ext cx="215" cy="2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1600" h="21600">
                    <a:moveTo>
                      <a:pt x="21031" y="8861"/>
                    </a:moveTo>
                    <a:lnTo>
                      <a:pt x="17805" y="8267"/>
                    </a:lnTo>
                    <a:cubicBezTo>
                      <a:pt x="17492" y="8210"/>
                      <a:pt x="17382" y="7947"/>
                      <a:pt x="17559" y="7682"/>
                    </a:cubicBezTo>
                    <a:lnTo>
                      <a:pt x="19409" y="4939"/>
                    </a:lnTo>
                    <a:cubicBezTo>
                      <a:pt x="19588" y="4676"/>
                      <a:pt x="19549" y="4276"/>
                      <a:pt x="19324" y="4051"/>
                    </a:cubicBezTo>
                    <a:lnTo>
                      <a:pt x="17549" y="2276"/>
                    </a:lnTo>
                    <a:cubicBezTo>
                      <a:pt x="17324" y="2052"/>
                      <a:pt x="16924" y="2013"/>
                      <a:pt x="16661" y="2191"/>
                    </a:cubicBezTo>
                    <a:lnTo>
                      <a:pt x="13918" y="4042"/>
                    </a:lnTo>
                    <a:cubicBezTo>
                      <a:pt x="13654" y="4220"/>
                      <a:pt x="13391" y="4109"/>
                      <a:pt x="13333" y="3796"/>
                    </a:cubicBezTo>
                    <a:lnTo>
                      <a:pt x="12739" y="569"/>
                    </a:lnTo>
                    <a:cubicBezTo>
                      <a:pt x="12681" y="255"/>
                      <a:pt x="12374" y="0"/>
                      <a:pt x="12056" y="0"/>
                    </a:cubicBezTo>
                    <a:lnTo>
                      <a:pt x="9545" y="0"/>
                    </a:lnTo>
                    <a:cubicBezTo>
                      <a:pt x="9227" y="0"/>
                      <a:pt x="8919" y="255"/>
                      <a:pt x="8861" y="569"/>
                    </a:cubicBezTo>
                    <a:lnTo>
                      <a:pt x="8267" y="3796"/>
                    </a:lnTo>
                    <a:cubicBezTo>
                      <a:pt x="8210" y="4109"/>
                      <a:pt x="7947" y="4219"/>
                      <a:pt x="7682" y="4041"/>
                    </a:cubicBezTo>
                    <a:lnTo>
                      <a:pt x="4939" y="2191"/>
                    </a:lnTo>
                    <a:cubicBezTo>
                      <a:pt x="4676" y="2013"/>
                      <a:pt x="4276" y="2052"/>
                      <a:pt x="4051" y="2276"/>
                    </a:cubicBezTo>
                    <a:lnTo>
                      <a:pt x="2276" y="4051"/>
                    </a:lnTo>
                    <a:cubicBezTo>
                      <a:pt x="2051" y="4277"/>
                      <a:pt x="2012" y="4677"/>
                      <a:pt x="2191" y="4939"/>
                    </a:cubicBezTo>
                    <a:lnTo>
                      <a:pt x="4041" y="7682"/>
                    </a:lnTo>
                    <a:cubicBezTo>
                      <a:pt x="4220" y="7946"/>
                      <a:pt x="4108" y="8209"/>
                      <a:pt x="3796" y="8267"/>
                    </a:cubicBezTo>
                    <a:lnTo>
                      <a:pt x="569" y="8861"/>
                    </a:lnTo>
                    <a:cubicBezTo>
                      <a:pt x="255" y="8919"/>
                      <a:pt x="0" y="9226"/>
                      <a:pt x="0" y="9545"/>
                    </a:cubicBezTo>
                    <a:lnTo>
                      <a:pt x="0" y="12055"/>
                    </a:lnTo>
                    <a:cubicBezTo>
                      <a:pt x="0" y="12373"/>
                      <a:pt x="255" y="12681"/>
                      <a:pt x="569" y="12739"/>
                    </a:cubicBezTo>
                    <a:lnTo>
                      <a:pt x="3796" y="13333"/>
                    </a:lnTo>
                    <a:cubicBezTo>
                      <a:pt x="4110" y="13390"/>
                      <a:pt x="4219" y="13653"/>
                      <a:pt x="4042" y="13917"/>
                    </a:cubicBezTo>
                    <a:lnTo>
                      <a:pt x="2191" y="16661"/>
                    </a:lnTo>
                    <a:cubicBezTo>
                      <a:pt x="2012" y="16925"/>
                      <a:pt x="2051" y="17324"/>
                      <a:pt x="2276" y="17549"/>
                    </a:cubicBezTo>
                    <a:lnTo>
                      <a:pt x="4051" y="19324"/>
                    </a:lnTo>
                    <a:cubicBezTo>
                      <a:pt x="4276" y="19549"/>
                      <a:pt x="4676" y="19589"/>
                      <a:pt x="4939" y="19410"/>
                    </a:cubicBezTo>
                    <a:lnTo>
                      <a:pt x="7682" y="17559"/>
                    </a:lnTo>
                    <a:cubicBezTo>
                      <a:pt x="7946" y="17381"/>
                      <a:pt x="8209" y="17492"/>
                      <a:pt x="8267" y="17804"/>
                    </a:cubicBezTo>
                    <a:lnTo>
                      <a:pt x="8861" y="21031"/>
                    </a:lnTo>
                    <a:cubicBezTo>
                      <a:pt x="8919" y="21345"/>
                      <a:pt x="9226" y="21600"/>
                      <a:pt x="9545" y="21600"/>
                    </a:cubicBezTo>
                    <a:lnTo>
                      <a:pt x="12056" y="21600"/>
                    </a:lnTo>
                    <a:cubicBezTo>
                      <a:pt x="12374" y="21600"/>
                      <a:pt x="12681" y="21345"/>
                      <a:pt x="12739" y="21031"/>
                    </a:cubicBezTo>
                    <a:lnTo>
                      <a:pt x="13333" y="17804"/>
                    </a:lnTo>
                    <a:cubicBezTo>
                      <a:pt x="13390" y="17492"/>
                      <a:pt x="13653" y="17382"/>
                      <a:pt x="13918" y="17559"/>
                    </a:cubicBezTo>
                    <a:lnTo>
                      <a:pt x="16661" y="19410"/>
                    </a:lnTo>
                    <a:cubicBezTo>
                      <a:pt x="16924" y="19589"/>
                      <a:pt x="17324" y="19549"/>
                      <a:pt x="17549" y="19324"/>
                    </a:cubicBezTo>
                    <a:lnTo>
                      <a:pt x="19324" y="17551"/>
                    </a:lnTo>
                    <a:cubicBezTo>
                      <a:pt x="19549" y="17324"/>
                      <a:pt x="19588" y="16925"/>
                      <a:pt x="19409" y="16661"/>
                    </a:cubicBezTo>
                    <a:lnTo>
                      <a:pt x="17559" y="13917"/>
                    </a:lnTo>
                    <a:cubicBezTo>
                      <a:pt x="17380" y="13654"/>
                      <a:pt x="17491" y="13391"/>
                      <a:pt x="17804" y="13333"/>
                    </a:cubicBezTo>
                    <a:lnTo>
                      <a:pt x="21031" y="12739"/>
                    </a:lnTo>
                    <a:cubicBezTo>
                      <a:pt x="21344" y="12681"/>
                      <a:pt x="21600" y="12374"/>
                      <a:pt x="21600" y="12055"/>
                    </a:cubicBezTo>
                    <a:lnTo>
                      <a:pt x="21600" y="9545"/>
                    </a:lnTo>
                    <a:cubicBezTo>
                      <a:pt x="21600" y="9227"/>
                      <a:pt x="21344" y="8919"/>
                      <a:pt x="21031" y="8861"/>
                    </a:cubicBezTo>
                    <a:close/>
                    <a:moveTo>
                      <a:pt x="10826" y="14160"/>
                    </a:moveTo>
                    <a:cubicBezTo>
                      <a:pt x="8974" y="14160"/>
                      <a:pt x="7473" y="12659"/>
                      <a:pt x="7473" y="10807"/>
                    </a:cubicBezTo>
                    <a:cubicBezTo>
                      <a:pt x="7473" y="8956"/>
                      <a:pt x="8974" y="7456"/>
                      <a:pt x="10826" y="7456"/>
                    </a:cubicBezTo>
                    <a:cubicBezTo>
                      <a:pt x="12677" y="7456"/>
                      <a:pt x="14178" y="8956"/>
                      <a:pt x="14178" y="10807"/>
                    </a:cubicBezTo>
                    <a:cubicBezTo>
                      <a:pt x="14178" y="12659"/>
                      <a:pt x="12677" y="14160"/>
                      <a:pt x="10826" y="14160"/>
                    </a:cubicBezTo>
                    <a:close/>
                    <a:moveTo>
                      <a:pt x="10826" y="14160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Freeform: Shape 47"/>
              <p:cNvSpPr/>
              <p:nvPr/>
            </p:nvSpPr>
            <p:spPr bwMode="auto">
              <a:xfrm>
                <a:off x="0" y="143"/>
                <a:ext cx="431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1600" h="21600">
                    <a:moveTo>
                      <a:pt x="21032" y="8862"/>
                    </a:moveTo>
                    <a:lnTo>
                      <a:pt x="17805" y="8267"/>
                    </a:lnTo>
                    <a:cubicBezTo>
                      <a:pt x="17492" y="8210"/>
                      <a:pt x="17382" y="7947"/>
                      <a:pt x="17560" y="7684"/>
                    </a:cubicBezTo>
                    <a:lnTo>
                      <a:pt x="19410" y="4940"/>
                    </a:lnTo>
                    <a:cubicBezTo>
                      <a:pt x="19588" y="4676"/>
                      <a:pt x="19550" y="4276"/>
                      <a:pt x="19324" y="4051"/>
                    </a:cubicBezTo>
                    <a:lnTo>
                      <a:pt x="17549" y="2276"/>
                    </a:lnTo>
                    <a:cubicBezTo>
                      <a:pt x="17324" y="2051"/>
                      <a:pt x="16924" y="2013"/>
                      <a:pt x="16661" y="2191"/>
                    </a:cubicBezTo>
                    <a:lnTo>
                      <a:pt x="13917" y="4041"/>
                    </a:lnTo>
                    <a:cubicBezTo>
                      <a:pt x="13653" y="4219"/>
                      <a:pt x="13390" y="4108"/>
                      <a:pt x="13332" y="3796"/>
                    </a:cubicBezTo>
                    <a:lnTo>
                      <a:pt x="12739" y="569"/>
                    </a:lnTo>
                    <a:cubicBezTo>
                      <a:pt x="12681" y="256"/>
                      <a:pt x="12374" y="0"/>
                      <a:pt x="12055" y="0"/>
                    </a:cubicBezTo>
                    <a:lnTo>
                      <a:pt x="9545" y="0"/>
                    </a:lnTo>
                    <a:cubicBezTo>
                      <a:pt x="9226" y="0"/>
                      <a:pt x="8919" y="256"/>
                      <a:pt x="8861" y="569"/>
                    </a:cubicBezTo>
                    <a:lnTo>
                      <a:pt x="8268" y="3796"/>
                    </a:lnTo>
                    <a:cubicBezTo>
                      <a:pt x="8210" y="4108"/>
                      <a:pt x="7947" y="4219"/>
                      <a:pt x="7683" y="4041"/>
                    </a:cubicBezTo>
                    <a:lnTo>
                      <a:pt x="4940" y="2191"/>
                    </a:lnTo>
                    <a:cubicBezTo>
                      <a:pt x="4676" y="2013"/>
                      <a:pt x="4276" y="2051"/>
                      <a:pt x="4051" y="2276"/>
                    </a:cubicBezTo>
                    <a:lnTo>
                      <a:pt x="2276" y="4051"/>
                    </a:lnTo>
                    <a:cubicBezTo>
                      <a:pt x="2051" y="4276"/>
                      <a:pt x="2012" y="4677"/>
                      <a:pt x="2190" y="4940"/>
                    </a:cubicBezTo>
                    <a:lnTo>
                      <a:pt x="4040" y="7684"/>
                    </a:lnTo>
                    <a:cubicBezTo>
                      <a:pt x="4218" y="7947"/>
                      <a:pt x="4108" y="8210"/>
                      <a:pt x="3795" y="8267"/>
                    </a:cubicBezTo>
                    <a:lnTo>
                      <a:pt x="568" y="8862"/>
                    </a:lnTo>
                    <a:cubicBezTo>
                      <a:pt x="256" y="8920"/>
                      <a:pt x="0" y="9227"/>
                      <a:pt x="0" y="9545"/>
                    </a:cubicBezTo>
                    <a:lnTo>
                      <a:pt x="0" y="12055"/>
                    </a:lnTo>
                    <a:cubicBezTo>
                      <a:pt x="0" y="12374"/>
                      <a:pt x="256" y="12681"/>
                      <a:pt x="568" y="12738"/>
                    </a:cubicBezTo>
                    <a:lnTo>
                      <a:pt x="3796" y="13333"/>
                    </a:lnTo>
                    <a:cubicBezTo>
                      <a:pt x="4108" y="13391"/>
                      <a:pt x="4219" y="13654"/>
                      <a:pt x="4041" y="13917"/>
                    </a:cubicBezTo>
                    <a:lnTo>
                      <a:pt x="2190" y="16661"/>
                    </a:lnTo>
                    <a:cubicBezTo>
                      <a:pt x="2012" y="16924"/>
                      <a:pt x="2050" y="17324"/>
                      <a:pt x="2276" y="17549"/>
                    </a:cubicBezTo>
                    <a:lnTo>
                      <a:pt x="4051" y="19324"/>
                    </a:lnTo>
                    <a:cubicBezTo>
                      <a:pt x="4276" y="19549"/>
                      <a:pt x="4676" y="19588"/>
                      <a:pt x="4940" y="19410"/>
                    </a:cubicBezTo>
                    <a:lnTo>
                      <a:pt x="7683" y="17560"/>
                    </a:lnTo>
                    <a:cubicBezTo>
                      <a:pt x="7947" y="17382"/>
                      <a:pt x="8210" y="17493"/>
                      <a:pt x="8268" y="17805"/>
                    </a:cubicBezTo>
                    <a:lnTo>
                      <a:pt x="8861" y="21031"/>
                    </a:lnTo>
                    <a:cubicBezTo>
                      <a:pt x="8919" y="21344"/>
                      <a:pt x="9226" y="21600"/>
                      <a:pt x="9545" y="21600"/>
                    </a:cubicBezTo>
                    <a:lnTo>
                      <a:pt x="12055" y="21600"/>
                    </a:lnTo>
                    <a:cubicBezTo>
                      <a:pt x="12374" y="21600"/>
                      <a:pt x="12681" y="21344"/>
                      <a:pt x="12739" y="21031"/>
                    </a:cubicBezTo>
                    <a:lnTo>
                      <a:pt x="13332" y="17805"/>
                    </a:lnTo>
                    <a:cubicBezTo>
                      <a:pt x="13390" y="17492"/>
                      <a:pt x="13653" y="17381"/>
                      <a:pt x="13917" y="17560"/>
                    </a:cubicBezTo>
                    <a:lnTo>
                      <a:pt x="16661" y="19410"/>
                    </a:lnTo>
                    <a:cubicBezTo>
                      <a:pt x="16924" y="19588"/>
                      <a:pt x="17324" y="19550"/>
                      <a:pt x="17549" y="19324"/>
                    </a:cubicBezTo>
                    <a:lnTo>
                      <a:pt x="19324" y="17550"/>
                    </a:lnTo>
                    <a:cubicBezTo>
                      <a:pt x="19549" y="17324"/>
                      <a:pt x="19588" y="16924"/>
                      <a:pt x="19410" y="16661"/>
                    </a:cubicBezTo>
                    <a:lnTo>
                      <a:pt x="17559" y="13917"/>
                    </a:lnTo>
                    <a:cubicBezTo>
                      <a:pt x="17381" y="13654"/>
                      <a:pt x="17492" y="13391"/>
                      <a:pt x="17804" y="13333"/>
                    </a:cubicBezTo>
                    <a:lnTo>
                      <a:pt x="21032" y="12738"/>
                    </a:lnTo>
                    <a:cubicBezTo>
                      <a:pt x="21344" y="12681"/>
                      <a:pt x="21600" y="12374"/>
                      <a:pt x="21600" y="12055"/>
                    </a:cubicBezTo>
                    <a:lnTo>
                      <a:pt x="21600" y="9545"/>
                    </a:lnTo>
                    <a:cubicBezTo>
                      <a:pt x="21600" y="9227"/>
                      <a:pt x="21344" y="8920"/>
                      <a:pt x="21032" y="8862"/>
                    </a:cubicBezTo>
                    <a:close/>
                    <a:moveTo>
                      <a:pt x="10799" y="14712"/>
                    </a:moveTo>
                    <a:cubicBezTo>
                      <a:pt x="8643" y="14712"/>
                      <a:pt x="6896" y="12964"/>
                      <a:pt x="6896" y="10809"/>
                    </a:cubicBezTo>
                    <a:cubicBezTo>
                      <a:pt x="6896" y="8654"/>
                      <a:pt x="8643" y="6907"/>
                      <a:pt x="10799" y="6907"/>
                    </a:cubicBezTo>
                    <a:cubicBezTo>
                      <a:pt x="12954" y="6907"/>
                      <a:pt x="14701" y="8654"/>
                      <a:pt x="14701" y="10809"/>
                    </a:cubicBezTo>
                    <a:cubicBezTo>
                      <a:pt x="14701" y="12964"/>
                      <a:pt x="12954" y="14712"/>
                      <a:pt x="10799" y="14712"/>
                    </a:cubicBezTo>
                    <a:close/>
                    <a:moveTo>
                      <a:pt x="10799" y="14712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Group 19"/>
            <p:cNvGrpSpPr/>
            <p:nvPr/>
          </p:nvGrpSpPr>
          <p:grpSpPr>
            <a:xfrm>
              <a:off x="3776278" y="1726374"/>
              <a:ext cx="4132958" cy="658161"/>
              <a:chOff x="2000166" y="4142805"/>
              <a:chExt cx="5510610" cy="877548"/>
            </a:xfrm>
          </p:grpSpPr>
          <p:sp>
            <p:nvSpPr>
              <p:cNvPr id="10" name="Rectangle 20"/>
              <p:cNvSpPr/>
              <p:nvPr/>
            </p:nvSpPr>
            <p:spPr>
              <a:xfrm>
                <a:off x="2000166" y="4142805"/>
                <a:ext cx="2137472" cy="328680"/>
              </a:xfrm>
              <a:prstGeom prst="rect">
                <a:avLst/>
              </a:prstGeom>
              <a:effectLst/>
            </p:spPr>
            <p:txBody>
              <a:bodyPr wrap="none" lIns="144000" tIns="0" rIns="144000" bIns="0">
                <a:normAutofit fontScale="85000" lnSpcReduction="20000"/>
              </a:bodyPr>
              <a:lstStyle/>
              <a:p>
                <a:r>
                  <a:rPr lang="zh-CN" altLang="en-US" sz="2400" b="1" dirty="0">
                    <a:solidFill>
                      <a:srgbClr val="AABEB5"/>
                    </a:solidFill>
                  </a:rPr>
                  <a:t>单帧确认</a:t>
                </a:r>
              </a:p>
            </p:txBody>
          </p:sp>
          <p:sp>
            <p:nvSpPr>
              <p:cNvPr id="11" name="Rectangle 21"/>
              <p:cNvSpPr/>
              <p:nvPr/>
            </p:nvSpPr>
            <p:spPr>
              <a:xfrm>
                <a:off x="2000166" y="4471485"/>
                <a:ext cx="5510610" cy="548868"/>
              </a:xfrm>
              <a:prstGeom prst="rect">
                <a:avLst/>
              </a:prstGeom>
            </p:spPr>
            <p:txBody>
              <a:bodyPr wrap="square" lIns="144000" tIns="0" rIns="144000" bIns="0">
                <a:normAutofit/>
              </a:bodyPr>
              <a:lstStyle/>
              <a:p>
                <a:pPr lvl="0">
                  <a:lnSpc>
                    <a:spcPct val="120000"/>
                  </a:lnSpc>
                </a:pPr>
                <a:r>
                  <a:rPr lang="zh-CN" altLang="en-US" sz="1050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对当前帧进行确认（确认序号表示该帧已正确接收）</a:t>
                </a:r>
                <a:endParaRPr lang="zh-CN" altLang="en-US" sz="105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5" name="Title 1"/>
          <p:cNvSpPr txBox="1"/>
          <p:nvPr/>
        </p:nvSpPr>
        <p:spPr>
          <a:xfrm>
            <a:off x="280591" y="153815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BCBF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单帧确认、累计确认</a:t>
            </a:r>
            <a:endParaRPr lang="en-GB" altLang="zh-CN" sz="1800" dirty="0">
              <a:solidFill>
                <a:srgbClr val="BCBF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E14FA9-6579-4D0F-83CC-279EFBDFC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7"/>
          <a:stretch/>
        </p:blipFill>
        <p:spPr bwMode="auto">
          <a:xfrm>
            <a:off x="2466802" y="549034"/>
            <a:ext cx="3816424" cy="199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9AEF9CC-7A8D-451A-92A9-63EFB9007A0E}"/>
              </a:ext>
            </a:extLst>
          </p:cNvPr>
          <p:cNvSpPr txBox="1"/>
          <p:nvPr/>
        </p:nvSpPr>
        <p:spPr>
          <a:xfrm>
            <a:off x="7380312" y="105958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注：对帧编序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258FE4-0A79-4806-9FDD-CB00978E4ED8}"/>
              </a:ext>
            </a:extLst>
          </p:cNvPr>
          <p:cNvSpPr txBox="1"/>
          <p:nvPr/>
        </p:nvSpPr>
        <p:spPr>
          <a:xfrm>
            <a:off x="2478278" y="4792038"/>
            <a:ext cx="5632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由于序号代表的含义不同，两种确认是互不相容的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8"/>
          <p:cNvSpPr txBox="1"/>
          <p:nvPr/>
        </p:nvSpPr>
        <p:spPr>
          <a:xfrm>
            <a:off x="2771800" y="2188552"/>
            <a:ext cx="417646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差错控制协议</a:t>
            </a:r>
            <a:endParaRPr lang="en-GB" altLang="zh-CN" sz="4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49"/>
          <p:cNvSpPr txBox="1"/>
          <p:nvPr/>
        </p:nvSpPr>
        <p:spPr>
          <a:xfrm>
            <a:off x="3635896" y="2952695"/>
            <a:ext cx="27801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自动重传请求</a:t>
            </a:r>
          </a:p>
        </p:txBody>
      </p:sp>
      <p:sp>
        <p:nvSpPr>
          <p:cNvPr id="8" name="TextBox 48"/>
          <p:cNvSpPr txBox="1"/>
          <p:nvPr/>
        </p:nvSpPr>
        <p:spPr>
          <a:xfrm>
            <a:off x="3751738" y="1124620"/>
            <a:ext cx="165618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dirty="0">
                <a:solidFill>
                  <a:srgbClr val="AABEB5"/>
                </a:solidFill>
                <a:latin typeface="OCR A Extended" panose="02010509020102010303" pitchFamily="50" charset="0"/>
                <a:ea typeface="华康雅宋体W9(P)" panose="02020900000000000000" pitchFamily="18" charset="-122"/>
                <a:cs typeface="+mn-ea"/>
                <a:sym typeface="+mn-lt"/>
              </a:rPr>
              <a:t>02</a:t>
            </a:r>
            <a:endParaRPr lang="en-GB" altLang="zh-CN" sz="8000" dirty="0">
              <a:solidFill>
                <a:srgbClr val="AABEB5"/>
              </a:solidFill>
              <a:latin typeface="OCR A Extended" panose="02010509020102010303" pitchFamily="50" charset="0"/>
              <a:ea typeface="华康雅宋体W9(P)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880259"/>
            <a:ext cx="1584764" cy="2263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6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4033576" y="2476511"/>
            <a:ext cx="795904" cy="723529"/>
            <a:chOff x="3200032" y="1200149"/>
            <a:chExt cx="2743934" cy="2743202"/>
          </a:xfrm>
        </p:grpSpPr>
        <p:grpSp>
          <p:nvGrpSpPr>
            <p:cNvPr id="4" name="组合 3"/>
            <p:cNvGrpSpPr/>
            <p:nvPr/>
          </p:nvGrpSpPr>
          <p:grpSpPr>
            <a:xfrm>
              <a:off x="4736293" y="2102461"/>
              <a:ext cx="1207673" cy="939893"/>
              <a:chOff x="6340900" y="2729465"/>
              <a:chExt cx="1800195" cy="1401034"/>
            </a:xfrm>
          </p:grpSpPr>
          <p:sp>
            <p:nvSpPr>
              <p:cNvPr id="35" name="矩形 34"/>
              <p:cNvSpPr/>
              <p:nvPr/>
            </p:nvSpPr>
            <p:spPr>
              <a:xfrm rot="5400000">
                <a:off x="6755137" y="2973716"/>
                <a:ext cx="1020158" cy="938165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7440578" y="2729465"/>
                <a:ext cx="700517" cy="1401034"/>
              </a:xfrm>
              <a:custGeom>
                <a:avLst/>
                <a:gdLst>
                  <a:gd name="connsiteX0" fmla="*/ 0 w 868680"/>
                  <a:gd name="connsiteY0" fmla="*/ 0 h 1737360"/>
                  <a:gd name="connsiteX1" fmla="*/ 868680 w 868680"/>
                  <a:gd name="connsiteY1" fmla="*/ 868680 h 1737360"/>
                  <a:gd name="connsiteX2" fmla="*/ 0 w 868680"/>
                  <a:gd name="connsiteY2" fmla="*/ 1737360 h 1737360"/>
                  <a:gd name="connsiteX3" fmla="*/ 0 w 868680"/>
                  <a:gd name="connsiteY3" fmla="*/ 1173480 h 1737360"/>
                  <a:gd name="connsiteX4" fmla="*/ 304800 w 868680"/>
                  <a:gd name="connsiteY4" fmla="*/ 868680 h 1737360"/>
                  <a:gd name="connsiteX5" fmla="*/ 0 w 868680"/>
                  <a:gd name="connsiteY5" fmla="*/ 563880 h 1737360"/>
                  <a:gd name="connsiteX6" fmla="*/ 0 w 868680"/>
                  <a:gd name="connsiteY6" fmla="*/ 0 h 173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8680" h="1737360">
                    <a:moveTo>
                      <a:pt x="0" y="0"/>
                    </a:moveTo>
                    <a:cubicBezTo>
                      <a:pt x="479759" y="0"/>
                      <a:pt x="868680" y="388921"/>
                      <a:pt x="868680" y="868680"/>
                    </a:cubicBezTo>
                    <a:cubicBezTo>
                      <a:pt x="868680" y="1348439"/>
                      <a:pt x="479759" y="1737360"/>
                      <a:pt x="0" y="1737360"/>
                    </a:cubicBezTo>
                    <a:lnTo>
                      <a:pt x="0" y="1173480"/>
                    </a:lnTo>
                    <a:cubicBezTo>
                      <a:pt x="168336" y="1173480"/>
                      <a:pt x="304800" y="1037016"/>
                      <a:pt x="304800" y="868680"/>
                    </a:cubicBezTo>
                    <a:cubicBezTo>
                      <a:pt x="304800" y="700344"/>
                      <a:pt x="168336" y="563880"/>
                      <a:pt x="0" y="5638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340900" y="2729465"/>
                <a:ext cx="1099678" cy="455234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797285" y="3675265"/>
                <a:ext cx="643292" cy="455234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3200032" y="2102461"/>
              <a:ext cx="1206386" cy="939893"/>
              <a:chOff x="4050905" y="2729465"/>
              <a:chExt cx="1798278" cy="1401034"/>
            </a:xfrm>
          </p:grpSpPr>
          <p:sp>
            <p:nvSpPr>
              <p:cNvPr id="31" name="任意多边形: 形状 30"/>
              <p:cNvSpPr/>
              <p:nvPr/>
            </p:nvSpPr>
            <p:spPr>
              <a:xfrm rot="10800000">
                <a:off x="4050905" y="2729465"/>
                <a:ext cx="700517" cy="1401034"/>
              </a:xfrm>
              <a:custGeom>
                <a:avLst/>
                <a:gdLst>
                  <a:gd name="connsiteX0" fmla="*/ 0 w 868680"/>
                  <a:gd name="connsiteY0" fmla="*/ 0 h 1737360"/>
                  <a:gd name="connsiteX1" fmla="*/ 868680 w 868680"/>
                  <a:gd name="connsiteY1" fmla="*/ 868680 h 1737360"/>
                  <a:gd name="connsiteX2" fmla="*/ 0 w 868680"/>
                  <a:gd name="connsiteY2" fmla="*/ 1737360 h 1737360"/>
                  <a:gd name="connsiteX3" fmla="*/ 0 w 868680"/>
                  <a:gd name="connsiteY3" fmla="*/ 1173480 h 1737360"/>
                  <a:gd name="connsiteX4" fmla="*/ 304800 w 868680"/>
                  <a:gd name="connsiteY4" fmla="*/ 868680 h 1737360"/>
                  <a:gd name="connsiteX5" fmla="*/ 0 w 868680"/>
                  <a:gd name="connsiteY5" fmla="*/ 563880 h 1737360"/>
                  <a:gd name="connsiteX6" fmla="*/ 0 w 868680"/>
                  <a:gd name="connsiteY6" fmla="*/ 0 h 173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8680" h="1737360">
                    <a:moveTo>
                      <a:pt x="0" y="0"/>
                    </a:moveTo>
                    <a:cubicBezTo>
                      <a:pt x="479759" y="0"/>
                      <a:pt x="868680" y="388921"/>
                      <a:pt x="868680" y="868680"/>
                    </a:cubicBezTo>
                    <a:cubicBezTo>
                      <a:pt x="868680" y="1348439"/>
                      <a:pt x="479759" y="1737360"/>
                      <a:pt x="0" y="1737360"/>
                    </a:cubicBezTo>
                    <a:lnTo>
                      <a:pt x="0" y="1173480"/>
                    </a:lnTo>
                    <a:cubicBezTo>
                      <a:pt x="168336" y="1173480"/>
                      <a:pt x="304800" y="1037016"/>
                      <a:pt x="304800" y="868680"/>
                    </a:cubicBezTo>
                    <a:cubicBezTo>
                      <a:pt x="304800" y="700344"/>
                      <a:pt x="168336" y="563880"/>
                      <a:pt x="0" y="5638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矩形 31"/>
              <p:cNvSpPr/>
              <p:nvPr/>
            </p:nvSpPr>
            <p:spPr>
              <a:xfrm rot="10800000">
                <a:off x="4751422" y="3675264"/>
                <a:ext cx="1097761" cy="455234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矩形 32"/>
              <p:cNvSpPr/>
              <p:nvPr/>
            </p:nvSpPr>
            <p:spPr>
              <a:xfrm rot="10800000">
                <a:off x="4751423" y="2729465"/>
                <a:ext cx="643292" cy="455234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矩形 33"/>
              <p:cNvSpPr/>
              <p:nvPr/>
            </p:nvSpPr>
            <p:spPr>
              <a:xfrm rot="5400000">
                <a:off x="4415362" y="2973717"/>
                <a:ext cx="1020158" cy="938165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101796" y="1200149"/>
              <a:ext cx="939895" cy="1207199"/>
              <a:chOff x="5395099" y="1384451"/>
              <a:chExt cx="1401036" cy="1799487"/>
            </a:xfrm>
          </p:grpSpPr>
          <p:sp>
            <p:nvSpPr>
              <p:cNvPr id="27" name="任意多边形: 形状 26"/>
              <p:cNvSpPr/>
              <p:nvPr/>
            </p:nvSpPr>
            <p:spPr>
              <a:xfrm rot="5400000" flipH="1" flipV="1">
                <a:off x="5745359" y="1034192"/>
                <a:ext cx="700517" cy="1401035"/>
              </a:xfrm>
              <a:custGeom>
                <a:avLst/>
                <a:gdLst>
                  <a:gd name="connsiteX0" fmla="*/ 0 w 868680"/>
                  <a:gd name="connsiteY0" fmla="*/ 0 h 1737360"/>
                  <a:gd name="connsiteX1" fmla="*/ 868680 w 868680"/>
                  <a:gd name="connsiteY1" fmla="*/ 868680 h 1737360"/>
                  <a:gd name="connsiteX2" fmla="*/ 0 w 868680"/>
                  <a:gd name="connsiteY2" fmla="*/ 1737360 h 1737360"/>
                  <a:gd name="connsiteX3" fmla="*/ 0 w 868680"/>
                  <a:gd name="connsiteY3" fmla="*/ 1173480 h 1737360"/>
                  <a:gd name="connsiteX4" fmla="*/ 304800 w 868680"/>
                  <a:gd name="connsiteY4" fmla="*/ 868680 h 1737360"/>
                  <a:gd name="connsiteX5" fmla="*/ 0 w 868680"/>
                  <a:gd name="connsiteY5" fmla="*/ 563880 h 1737360"/>
                  <a:gd name="connsiteX6" fmla="*/ 0 w 868680"/>
                  <a:gd name="connsiteY6" fmla="*/ 0 h 173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8680" h="1737360">
                    <a:moveTo>
                      <a:pt x="0" y="0"/>
                    </a:moveTo>
                    <a:cubicBezTo>
                      <a:pt x="479759" y="0"/>
                      <a:pt x="868680" y="388921"/>
                      <a:pt x="868680" y="868680"/>
                    </a:cubicBezTo>
                    <a:cubicBezTo>
                      <a:pt x="868680" y="1348439"/>
                      <a:pt x="479759" y="1737360"/>
                      <a:pt x="0" y="1737360"/>
                    </a:cubicBezTo>
                    <a:lnTo>
                      <a:pt x="0" y="1173480"/>
                    </a:lnTo>
                    <a:cubicBezTo>
                      <a:pt x="168336" y="1173480"/>
                      <a:pt x="304800" y="1037016"/>
                      <a:pt x="304800" y="868680"/>
                    </a:cubicBezTo>
                    <a:cubicBezTo>
                      <a:pt x="304800" y="700344"/>
                      <a:pt x="168336" y="563880"/>
                      <a:pt x="0" y="5638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矩形 27"/>
              <p:cNvSpPr/>
              <p:nvPr/>
            </p:nvSpPr>
            <p:spPr>
              <a:xfrm rot="5400000" flipH="1" flipV="1">
                <a:off x="5073231" y="2406836"/>
                <a:ext cx="1098970" cy="455234"/>
              </a:xfrm>
              <a:prstGeom prst="rect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矩形 28"/>
              <p:cNvSpPr/>
              <p:nvPr/>
            </p:nvSpPr>
            <p:spPr>
              <a:xfrm rot="5400000" flipH="1" flipV="1">
                <a:off x="6246871" y="2178998"/>
                <a:ext cx="643292" cy="455234"/>
              </a:xfrm>
              <a:prstGeom prst="rect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矩形 29"/>
              <p:cNvSpPr/>
              <p:nvPr/>
            </p:nvSpPr>
            <p:spPr>
              <a:xfrm rot="5400000">
                <a:off x="5598795" y="1749703"/>
                <a:ext cx="1020158" cy="938165"/>
              </a:xfrm>
              <a:prstGeom prst="rect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101797" y="2736449"/>
              <a:ext cx="939894" cy="1206902"/>
              <a:chOff x="5395100" y="3674506"/>
              <a:chExt cx="1401035" cy="1799043"/>
            </a:xfrm>
            <a:solidFill>
              <a:srgbClr val="AABEB5"/>
            </a:solidFill>
          </p:grpSpPr>
          <p:sp>
            <p:nvSpPr>
              <p:cNvPr id="23" name="任意多边形: 形状 22"/>
              <p:cNvSpPr/>
              <p:nvPr/>
            </p:nvSpPr>
            <p:spPr>
              <a:xfrm rot="5400000">
                <a:off x="5745359" y="4422773"/>
                <a:ext cx="700517" cy="1401035"/>
              </a:xfrm>
              <a:custGeom>
                <a:avLst/>
                <a:gdLst>
                  <a:gd name="connsiteX0" fmla="*/ 0 w 868680"/>
                  <a:gd name="connsiteY0" fmla="*/ 0 h 1737360"/>
                  <a:gd name="connsiteX1" fmla="*/ 868680 w 868680"/>
                  <a:gd name="connsiteY1" fmla="*/ 868680 h 1737360"/>
                  <a:gd name="connsiteX2" fmla="*/ 0 w 868680"/>
                  <a:gd name="connsiteY2" fmla="*/ 1737360 h 1737360"/>
                  <a:gd name="connsiteX3" fmla="*/ 0 w 868680"/>
                  <a:gd name="connsiteY3" fmla="*/ 1173480 h 1737360"/>
                  <a:gd name="connsiteX4" fmla="*/ 304800 w 868680"/>
                  <a:gd name="connsiteY4" fmla="*/ 868680 h 1737360"/>
                  <a:gd name="connsiteX5" fmla="*/ 0 w 868680"/>
                  <a:gd name="connsiteY5" fmla="*/ 563880 h 1737360"/>
                  <a:gd name="connsiteX6" fmla="*/ 0 w 868680"/>
                  <a:gd name="connsiteY6" fmla="*/ 0 h 173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8680" h="1737360">
                    <a:moveTo>
                      <a:pt x="0" y="0"/>
                    </a:moveTo>
                    <a:cubicBezTo>
                      <a:pt x="479759" y="0"/>
                      <a:pt x="868680" y="388921"/>
                      <a:pt x="868680" y="868680"/>
                    </a:cubicBezTo>
                    <a:cubicBezTo>
                      <a:pt x="868680" y="1348439"/>
                      <a:pt x="479759" y="1737360"/>
                      <a:pt x="0" y="1737360"/>
                    </a:cubicBezTo>
                    <a:lnTo>
                      <a:pt x="0" y="1173480"/>
                    </a:lnTo>
                    <a:cubicBezTo>
                      <a:pt x="168336" y="1173480"/>
                      <a:pt x="304800" y="1037016"/>
                      <a:pt x="304800" y="868680"/>
                    </a:cubicBezTo>
                    <a:cubicBezTo>
                      <a:pt x="304800" y="700344"/>
                      <a:pt x="168336" y="563880"/>
                      <a:pt x="0" y="56388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矩形 23"/>
              <p:cNvSpPr/>
              <p:nvPr/>
            </p:nvSpPr>
            <p:spPr>
              <a:xfrm rot="5400000">
                <a:off x="6019255" y="3996152"/>
                <a:ext cx="1098525" cy="455234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矩形 24"/>
              <p:cNvSpPr/>
              <p:nvPr/>
            </p:nvSpPr>
            <p:spPr>
              <a:xfrm rot="5400000">
                <a:off x="5301071" y="4223768"/>
                <a:ext cx="643292" cy="455234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矩形 25"/>
              <p:cNvSpPr/>
              <p:nvPr/>
            </p:nvSpPr>
            <p:spPr>
              <a:xfrm rot="5400000">
                <a:off x="5598795" y="4170735"/>
                <a:ext cx="1020158" cy="938165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任意多边形: 形状 7"/>
            <p:cNvSpPr/>
            <p:nvPr/>
          </p:nvSpPr>
          <p:spPr bwMode="auto">
            <a:xfrm>
              <a:off x="3573863" y="2397926"/>
              <a:ext cx="293117" cy="292574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任意多边形: 形状 8"/>
            <p:cNvSpPr/>
            <p:nvPr/>
          </p:nvSpPr>
          <p:spPr bwMode="auto">
            <a:xfrm>
              <a:off x="4377851" y="1519063"/>
              <a:ext cx="367511" cy="302064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任意多边形: 形状 9"/>
            <p:cNvSpPr/>
            <p:nvPr/>
          </p:nvSpPr>
          <p:spPr bwMode="auto">
            <a:xfrm>
              <a:off x="4404174" y="3318280"/>
              <a:ext cx="314865" cy="303414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任意多边形: 形状 10"/>
            <p:cNvSpPr>
              <a:spLocks noChangeAspect="1"/>
            </p:cNvSpPr>
            <p:nvPr/>
          </p:nvSpPr>
          <p:spPr bwMode="auto">
            <a:xfrm>
              <a:off x="5336893" y="2380536"/>
              <a:ext cx="345241" cy="344876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1" name="Title 1"/>
          <p:cNvSpPr txBox="1"/>
          <p:nvPr/>
        </p:nvSpPr>
        <p:spPr>
          <a:xfrm>
            <a:off x="251520" y="17967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rgbClr val="BCBF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停止等待</a:t>
            </a:r>
            <a:r>
              <a:rPr lang="en-US" altLang="zh-CN" sz="1800" dirty="0">
                <a:solidFill>
                  <a:srgbClr val="BCBFA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ARQ</a:t>
            </a:r>
            <a:endParaRPr lang="en-GB" altLang="zh-CN" sz="1800" dirty="0">
              <a:solidFill>
                <a:srgbClr val="BCBFA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867422-97AC-4235-9EDA-2FEEC8F231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191442"/>
            <a:ext cx="2463363" cy="1374724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CD4EF266-62D9-4870-A1EA-F2B8DF9CCA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14" y="2211414"/>
            <a:ext cx="2411360" cy="1374724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6C5FC206-E551-4099-B0B8-20CFE5373409}"/>
              </a:ext>
            </a:extLst>
          </p:cNvPr>
          <p:cNvSpPr txBox="1"/>
          <p:nvPr/>
        </p:nvSpPr>
        <p:spPr>
          <a:xfrm>
            <a:off x="1622098" y="1059582"/>
            <a:ext cx="5095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停止等待就是每发送完一个分组就停止发送，等待对方的确认。在收到确认后再发送下一个分组。</a:t>
            </a:r>
            <a:endParaRPr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158626A-A1B9-4449-92F1-1088C1935C66}"/>
              </a:ext>
            </a:extLst>
          </p:cNvPr>
          <p:cNvSpPr txBox="1"/>
          <p:nvPr/>
        </p:nvSpPr>
        <p:spPr>
          <a:xfrm>
            <a:off x="1815731" y="3894348"/>
            <a:ext cx="4572000" cy="398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b="1" dirty="0">
                <a:effectLst/>
                <a:latin typeface="等线 Light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发送窗口为</a:t>
            </a:r>
            <a:r>
              <a:rPr lang="en-US" altLang="zh-CN" sz="1800" b="1" dirty="0">
                <a:effectLst/>
                <a:latin typeface="等线 Light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latin typeface="等线 Light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，接收窗口为</a:t>
            </a:r>
            <a:r>
              <a:rPr lang="en-US" altLang="zh-CN" sz="1800" b="1" dirty="0">
                <a:effectLst/>
                <a:latin typeface="等线 Light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B1B16E-B417-457D-A45A-E2D777AB373D}"/>
              </a:ext>
            </a:extLst>
          </p:cNvPr>
          <p:cNvSpPr txBox="1"/>
          <p:nvPr/>
        </p:nvSpPr>
        <p:spPr>
          <a:xfrm>
            <a:off x="1987549" y="3516715"/>
            <a:ext cx="2421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单帧确认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393F0-3492-4582-856F-6EA51E18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信道利用率计算公式：</a:t>
            </a:r>
            <a:b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F183BE-8016-47BD-B2FF-BB13B3CF10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1693227"/>
            <a:ext cx="3629025" cy="17570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C26AA5-4A9E-4300-B8B0-CC6A9510BDE5}"/>
              </a:ext>
            </a:extLst>
          </p:cNvPr>
          <p:cNvSpPr txBox="1"/>
          <p:nvPr/>
        </p:nvSpPr>
        <p:spPr>
          <a:xfrm>
            <a:off x="1856009" y="4185023"/>
            <a:ext cx="4572000" cy="398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缺点：帧短而数量多，耗费资源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26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ACCA99-FC84-4E94-AB4D-EAE2166168AC}"/>
              </a:ext>
            </a:extLst>
          </p:cNvPr>
          <p:cNvSpPr txBox="1"/>
          <p:nvPr/>
        </p:nvSpPr>
        <p:spPr>
          <a:xfrm flipH="1">
            <a:off x="107504" y="195486"/>
            <a:ext cx="254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AABE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后退</a:t>
            </a:r>
            <a:r>
              <a:rPr lang="en-US" altLang="zh-CN" dirty="0">
                <a:solidFill>
                  <a:srgbClr val="AABE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AABE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帧式</a:t>
            </a:r>
            <a:r>
              <a:rPr lang="en-US" altLang="zh-CN" dirty="0">
                <a:solidFill>
                  <a:srgbClr val="AABE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ARQ</a:t>
            </a:r>
            <a:endParaRPr lang="zh-CN" altLang="en-US" dirty="0">
              <a:solidFill>
                <a:srgbClr val="AABE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76C790-FE60-44B8-9115-29CC9659E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7614"/>
            <a:ext cx="4644008" cy="18538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2E12E6-9289-4186-BBD6-287D6CF4B846}"/>
              </a:ext>
            </a:extLst>
          </p:cNvPr>
          <p:cNvSpPr txBox="1"/>
          <p:nvPr/>
        </p:nvSpPr>
        <p:spPr>
          <a:xfrm>
            <a:off x="2197814" y="3676528"/>
            <a:ext cx="2767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b="1" dirty="0">
                <a:effectLst/>
                <a:latin typeface="等线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发送窗口大于</a:t>
            </a:r>
            <a:r>
              <a:rPr lang="en-US" altLang="zh-CN" sz="1400" b="1" dirty="0">
                <a:effectLst/>
                <a:latin typeface="等线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b="1" dirty="0">
                <a:effectLst/>
                <a:latin typeface="等线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，接收窗口为</a:t>
            </a:r>
            <a:r>
              <a:rPr lang="en-US" altLang="zh-CN" sz="1400" b="1" dirty="0">
                <a:effectLst/>
                <a:latin typeface="等线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D7302D-C912-4E11-92A0-8DC578667C3F}"/>
              </a:ext>
            </a:extLst>
          </p:cNvPr>
          <p:cNvSpPr txBox="1"/>
          <p:nvPr/>
        </p:nvSpPr>
        <p:spPr>
          <a:xfrm>
            <a:off x="6767600" y="1923678"/>
            <a:ext cx="23764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因连续发展数据帧而提高了信道的利用率</a:t>
            </a:r>
            <a:endParaRPr lang="en-US" altLang="zh-CN" sz="11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在重传的时候又必须把原来已传送正确的数据帧进行重传（即使这些数据帧前面仅有一个数据帧出错），这种做法优势的传送效率降低。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6080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C52918C-A8A1-49C7-973D-E732667D96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754" y="761097"/>
            <a:ext cx="5274310" cy="28187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5172253-33B2-4831-9290-A136E834A9E5}"/>
              </a:ext>
            </a:extLst>
          </p:cNvPr>
          <p:cNvSpPr txBox="1"/>
          <p:nvPr/>
        </p:nvSpPr>
        <p:spPr>
          <a:xfrm>
            <a:off x="1470754" y="40130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latin typeface="等线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发送窗口大于</a:t>
            </a:r>
            <a:r>
              <a:rPr lang="en-US" altLang="zh-CN" sz="1800" b="1" dirty="0">
                <a:effectLst/>
                <a:latin typeface="等线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latin typeface="等线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，接收窗口</a:t>
            </a:r>
            <a:r>
              <a:rPr lang="zh-CN" altLang="en-US" b="1" dirty="0">
                <a:latin typeface="等线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大于</a:t>
            </a:r>
            <a:r>
              <a:rPr lang="en-US" altLang="zh-CN" b="1" dirty="0">
                <a:latin typeface="等线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0AD874-64D8-4DFF-BBD5-93AE52B4A485}"/>
              </a:ext>
            </a:extLst>
          </p:cNvPr>
          <p:cNvSpPr txBox="1"/>
          <p:nvPr/>
        </p:nvSpPr>
        <p:spPr>
          <a:xfrm>
            <a:off x="179512" y="143222"/>
            <a:ext cx="24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AABE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选择重传</a:t>
            </a:r>
            <a:r>
              <a:rPr lang="en-US" altLang="zh-CN" dirty="0">
                <a:solidFill>
                  <a:srgbClr val="AABE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ARQ</a:t>
            </a:r>
            <a:endParaRPr lang="zh-CN" altLang="en-US" dirty="0">
              <a:solidFill>
                <a:srgbClr val="AABEB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9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ABEB5"/>
      </a:accent1>
      <a:accent2>
        <a:srgbClr val="BCBFA4"/>
      </a:accent2>
      <a:accent3>
        <a:srgbClr val="AABEB5"/>
      </a:accent3>
      <a:accent4>
        <a:srgbClr val="BCBFA4"/>
      </a:accent4>
      <a:accent5>
        <a:srgbClr val="AABEB5"/>
      </a:accent5>
      <a:accent6>
        <a:srgbClr val="BCBFA4"/>
      </a:accent6>
      <a:hlink>
        <a:srgbClr val="AABEB5"/>
      </a:hlink>
      <a:folHlink>
        <a:srgbClr val="BCBF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AABEB5"/>
    </a:accent1>
    <a:accent2>
      <a:srgbClr val="BCBFA4"/>
    </a:accent2>
    <a:accent3>
      <a:srgbClr val="AABEB5"/>
    </a:accent3>
    <a:accent4>
      <a:srgbClr val="BCBFA4"/>
    </a:accent4>
    <a:accent5>
      <a:srgbClr val="AABEB5"/>
    </a:accent5>
    <a:accent6>
      <a:srgbClr val="BCBFA4"/>
    </a:accent6>
    <a:hlink>
      <a:srgbClr val="AABEB5"/>
    </a:hlink>
    <a:folHlink>
      <a:srgbClr val="BCBFA4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AABEB5"/>
    </a:accent1>
    <a:accent2>
      <a:srgbClr val="BCBFA4"/>
    </a:accent2>
    <a:accent3>
      <a:srgbClr val="AABEB5"/>
    </a:accent3>
    <a:accent4>
      <a:srgbClr val="BCBFA4"/>
    </a:accent4>
    <a:accent5>
      <a:srgbClr val="AABEB5"/>
    </a:accent5>
    <a:accent6>
      <a:srgbClr val="BCBFA4"/>
    </a:accent6>
    <a:hlink>
      <a:srgbClr val="AABEB5"/>
    </a:hlink>
    <a:folHlink>
      <a:srgbClr val="BCBFA4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AABEB5"/>
    </a:accent1>
    <a:accent2>
      <a:srgbClr val="BCBFA4"/>
    </a:accent2>
    <a:accent3>
      <a:srgbClr val="AABEB5"/>
    </a:accent3>
    <a:accent4>
      <a:srgbClr val="BCBFA4"/>
    </a:accent4>
    <a:accent5>
      <a:srgbClr val="AABEB5"/>
    </a:accent5>
    <a:accent6>
      <a:srgbClr val="BCBFA4"/>
    </a:accent6>
    <a:hlink>
      <a:srgbClr val="AABEB5"/>
    </a:hlink>
    <a:folHlink>
      <a:srgbClr val="BCBFA4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AABEB5"/>
    </a:accent1>
    <a:accent2>
      <a:srgbClr val="BCBFA4"/>
    </a:accent2>
    <a:accent3>
      <a:srgbClr val="AABEB5"/>
    </a:accent3>
    <a:accent4>
      <a:srgbClr val="BCBFA4"/>
    </a:accent4>
    <a:accent5>
      <a:srgbClr val="AABEB5"/>
    </a:accent5>
    <a:accent6>
      <a:srgbClr val="BCBFA4"/>
    </a:accent6>
    <a:hlink>
      <a:srgbClr val="AABEB5"/>
    </a:hlink>
    <a:folHlink>
      <a:srgbClr val="BCBFA4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AABEB5"/>
    </a:accent1>
    <a:accent2>
      <a:srgbClr val="BCBFA4"/>
    </a:accent2>
    <a:accent3>
      <a:srgbClr val="AABEB5"/>
    </a:accent3>
    <a:accent4>
      <a:srgbClr val="BCBFA4"/>
    </a:accent4>
    <a:accent5>
      <a:srgbClr val="AABEB5"/>
    </a:accent5>
    <a:accent6>
      <a:srgbClr val="BCBFA4"/>
    </a:accent6>
    <a:hlink>
      <a:srgbClr val="AABEB5"/>
    </a:hlink>
    <a:folHlink>
      <a:srgbClr val="BCBFA4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AABEB5"/>
    </a:accent1>
    <a:accent2>
      <a:srgbClr val="BCBFA4"/>
    </a:accent2>
    <a:accent3>
      <a:srgbClr val="AABEB5"/>
    </a:accent3>
    <a:accent4>
      <a:srgbClr val="BCBFA4"/>
    </a:accent4>
    <a:accent5>
      <a:srgbClr val="AABEB5"/>
    </a:accent5>
    <a:accent6>
      <a:srgbClr val="BCBFA4"/>
    </a:accent6>
    <a:hlink>
      <a:srgbClr val="AABEB5"/>
    </a:hlink>
    <a:folHlink>
      <a:srgbClr val="BCBFA4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AABEB5"/>
    </a:accent1>
    <a:accent2>
      <a:srgbClr val="BCBFA4"/>
    </a:accent2>
    <a:accent3>
      <a:srgbClr val="AABEB5"/>
    </a:accent3>
    <a:accent4>
      <a:srgbClr val="BCBFA4"/>
    </a:accent4>
    <a:accent5>
      <a:srgbClr val="AABEB5"/>
    </a:accent5>
    <a:accent6>
      <a:srgbClr val="BCBFA4"/>
    </a:accent6>
    <a:hlink>
      <a:srgbClr val="AABEB5"/>
    </a:hlink>
    <a:folHlink>
      <a:srgbClr val="BCBFA4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AABEB5"/>
    </a:accent1>
    <a:accent2>
      <a:srgbClr val="BCBFA4"/>
    </a:accent2>
    <a:accent3>
      <a:srgbClr val="AABEB5"/>
    </a:accent3>
    <a:accent4>
      <a:srgbClr val="BCBFA4"/>
    </a:accent4>
    <a:accent5>
      <a:srgbClr val="AABEB5"/>
    </a:accent5>
    <a:accent6>
      <a:srgbClr val="BCBFA4"/>
    </a:accent6>
    <a:hlink>
      <a:srgbClr val="AABEB5"/>
    </a:hlink>
    <a:folHlink>
      <a:srgbClr val="BCBFA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478</Words>
  <Application>Microsoft Office PowerPoint</Application>
  <PresentationFormat>全屏显示(16:9)</PresentationFormat>
  <Paragraphs>70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-apple-system</vt:lpstr>
      <vt:lpstr>Helvetica Neue</vt:lpstr>
      <vt:lpstr>OCR A Extended</vt:lpstr>
      <vt:lpstr>等线</vt:lpstr>
      <vt:lpstr>等线 Light</vt:lpstr>
      <vt:lpstr>方正舒体</vt:lpstr>
      <vt:lpstr>华文中宋</vt:lpstr>
      <vt:lpstr>宋体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信道利用率计算公式：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郭 培琪</cp:lastModifiedBy>
  <cp:revision>220</cp:revision>
  <dcterms:created xsi:type="dcterms:W3CDTF">2018-11-17T08:01:38Z</dcterms:created>
  <dcterms:modified xsi:type="dcterms:W3CDTF">2021-10-22T14:34:47Z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