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8" r:id="rId4"/>
    <p:sldId id="257" r:id="rId5"/>
    <p:sldId id="261" r:id="rId6"/>
    <p:sldId id="263" r:id="rId7"/>
    <p:sldId id="269" r:id="rId8"/>
    <p:sldId id="260" r:id="rId9"/>
    <p:sldId id="264" r:id="rId10"/>
    <p:sldId id="270" r:id="rId11"/>
    <p:sldId id="267" r:id="rId12"/>
    <p:sldId id="265" r:id="rId13"/>
    <p:sldId id="271" r:id="rId14"/>
    <p:sldId id="268" r:id="rId15"/>
    <p:sldId id="266" r:id="rId16"/>
    <p:sldId id="272" r:id="rId17"/>
    <p:sldId id="273" r:id="rId18"/>
    <p:sldId id="274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A31"/>
    <a:srgbClr val="17CCFF"/>
    <a:srgbClr val="03CAFF"/>
    <a:srgbClr val="F8E483"/>
    <a:srgbClr val="F6DE76"/>
    <a:srgbClr val="B55A01"/>
    <a:srgbClr val="ECC145"/>
    <a:srgbClr val="D8990D"/>
    <a:srgbClr val="B45901"/>
    <a:srgbClr val="F4D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F502A-BE44-C87D-BDFA-7738FF952CD6}" v="186" dt="2024-05-18T13:21:3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78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4522-DA47-4582-AE6C-E2DB4D11C08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F4C0-8ED4-40B8-B6C9-A19E49027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5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2F9F-8F88-4E5E-9E9E-9908E2F1C0D7}" type="datetime1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9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A2EB-CD0A-434C-81C6-E931491766D2}" type="datetime1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2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E6F2-D682-45C5-9D9D-31E2A54C41F9}" type="datetime1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BEEA-B622-4360-8E09-8377268B851A}" type="datetime1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363-1663-4453-85D2-F74FFFDDA5B9}" type="datetime1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773-CE55-4594-ADC3-8036BA920490}" type="datetime1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E12C-1CBB-4AC8-A43E-B752DEA76C59}" type="datetime1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2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DFF1-CF6D-4DFD-8622-ED3D22F8B2BB}" type="datetime1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A68-C368-49E3-8C98-1D1EEF8F8039}" type="datetime1">
              <a:rPr lang="pt-BR" smtClean="0"/>
              <a:t>21/05/2024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84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FB59-88E1-4B31-A8F3-A7201408C9FE}" type="datetime1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4A7E-38A5-4B36-B700-72E31DB41FEE}" type="datetime1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5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06D0-70A3-4B7F-A09A-BAF27C0438F7}" type="datetime1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CONEXÕES COM A FORÇA M - FILIPE CAMPANATI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6072-A5B6-4D11-A23A-FE09EFFCE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9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CAF1381-CCBB-4B35-AD2D-523726B167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51D612-08BA-4EAC-822A-5D683F2E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065"/>
            <a:ext cx="9601200" cy="9601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D4EBAE-35A2-4518-8331-205B8A66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0" y="6944415"/>
            <a:ext cx="2999873" cy="299987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9F5C67-28A8-46CA-B70F-1A2F704819AB}"/>
              </a:ext>
            </a:extLst>
          </p:cNvPr>
          <p:cNvSpPr txBox="1"/>
          <p:nvPr/>
        </p:nvSpPr>
        <p:spPr>
          <a:xfrm>
            <a:off x="716692" y="222421"/>
            <a:ext cx="8167816" cy="1323439"/>
          </a:xfrm>
          <a:prstGeom prst="rect">
            <a:avLst/>
          </a:prstGeom>
          <a:noFill/>
          <a:effectLst>
            <a:glow rad="698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Power BI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625A18D-587D-4EFC-8B1D-76D38BA0EB22}"/>
              </a:ext>
            </a:extLst>
          </p:cNvPr>
          <p:cNvSpPr/>
          <p:nvPr/>
        </p:nvSpPr>
        <p:spPr>
          <a:xfrm>
            <a:off x="0" y="1732763"/>
            <a:ext cx="9601200" cy="52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AD5799-F868-4440-80E1-F7167082CA9D}"/>
              </a:ext>
            </a:extLst>
          </p:cNvPr>
          <p:cNvSpPr txBox="1"/>
          <p:nvPr/>
        </p:nvSpPr>
        <p:spPr>
          <a:xfrm>
            <a:off x="0" y="1732763"/>
            <a:ext cx="9601200" cy="523220"/>
          </a:xfrm>
          <a:prstGeom prst="rect">
            <a:avLst/>
          </a:prstGeom>
          <a:solidFill>
            <a:srgbClr val="03CAFF"/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Impact" panose="020B0806030902050204" pitchFamily="34" charset="0"/>
              </a:rPr>
              <a:t>Domine conexão com a força M </a:t>
            </a:r>
            <a:r>
              <a:rPr lang="pt-BR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Language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D380DB-16E1-4BE6-8023-B666C534BAC2}"/>
              </a:ext>
            </a:extLst>
          </p:cNvPr>
          <p:cNvSpPr txBox="1"/>
          <p:nvPr/>
        </p:nvSpPr>
        <p:spPr>
          <a:xfrm>
            <a:off x="3384884" y="11917976"/>
            <a:ext cx="2831432" cy="523220"/>
          </a:xfrm>
          <a:prstGeom prst="rect">
            <a:avLst/>
          </a:prstGeom>
          <a:solidFill>
            <a:srgbClr val="03C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20A31"/>
                </a:solidFill>
                <a:latin typeface="Impact" panose="020B0806030902050204" pitchFamily="34" charset="0"/>
              </a:rPr>
              <a:t>Filipe </a:t>
            </a:r>
            <a:r>
              <a:rPr lang="pt-BR" sz="2800" dirty="0" err="1">
                <a:solidFill>
                  <a:srgbClr val="020A31"/>
                </a:solidFill>
                <a:latin typeface="Impact" panose="020B0806030902050204" pitchFamily="34" charset="0"/>
              </a:rPr>
              <a:t>Campanati</a:t>
            </a:r>
            <a:endParaRPr lang="pt-BR" sz="2800" dirty="0">
              <a:solidFill>
                <a:srgbClr val="020A3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D774B8-F976-4509-BC4B-032499F0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6968"/>
            <a:ext cx="9601200" cy="33780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4" y="-212555"/>
            <a:ext cx="7200553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Configurações Adicionais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83" y="1463227"/>
            <a:ext cx="8281035" cy="2791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Após a importação, você pode precisar ajustar os dados para melhor visualização e análise:</a:t>
            </a:r>
          </a:p>
          <a:p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Filtragem de Dados:</a:t>
            </a:r>
            <a:r>
              <a:rPr lang="pt-BR" sz="2400" dirty="0"/>
              <a:t> Remova linhas ou colunas desnecessárias.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Transformação de Dados:</a:t>
            </a:r>
            <a:r>
              <a:rPr lang="pt-BR" sz="2400" dirty="0"/>
              <a:t> Altere os tipos de dados e aplique fórmulas conforme necessário.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Atualizações Automáticas:</a:t>
            </a:r>
            <a:r>
              <a:rPr lang="pt-BR" sz="2400" dirty="0"/>
              <a:t> Configure a atualização automática para manter os dados atualizados.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5A10BA-D3B3-4F6A-A0B0-DA247CA68A26}"/>
              </a:ext>
            </a:extLst>
          </p:cNvPr>
          <p:cNvSpPr txBox="1">
            <a:spLocks/>
          </p:cNvSpPr>
          <p:nvPr/>
        </p:nvSpPr>
        <p:spPr>
          <a:xfrm>
            <a:off x="0" y="4461072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FC46D-722F-441C-A9BC-5399E87E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377408-C35C-4DDB-9481-6AB4FE2C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10</a:t>
            </a:fld>
            <a:endParaRPr lang="pt-BR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2B354325-54D6-47CE-8B11-544A5AD0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1" y="11229834"/>
            <a:ext cx="745578" cy="7455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499959-8035-48BC-B77A-B3A3EB91A6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219415" y="-741744"/>
            <a:ext cx="41679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0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9188F-E16D-42BE-AD86-F352DA30F2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F17E2A-CA33-490D-B15B-32B9654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6" y="4542672"/>
            <a:ext cx="7954528" cy="3986463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Conexão com APIs Web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06F177-2BD6-4722-AD86-B09310177505}"/>
              </a:ext>
            </a:extLst>
          </p:cNvPr>
          <p:cNvSpPr txBox="1">
            <a:spLocks/>
          </p:cNvSpPr>
          <p:nvPr/>
        </p:nvSpPr>
        <p:spPr>
          <a:xfrm>
            <a:off x="2752251" y="1670384"/>
            <a:ext cx="4077528" cy="430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E7D94F-7A6D-4B73-BC79-8FEFA4EEC126}"/>
              </a:ext>
            </a:extLst>
          </p:cNvPr>
          <p:cNvSpPr/>
          <p:nvPr/>
        </p:nvSpPr>
        <p:spPr>
          <a:xfrm>
            <a:off x="1189472" y="7705043"/>
            <a:ext cx="7222256" cy="126332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B4A903-9157-B566-7A1F-FDAE81C54DEF}"/>
              </a:ext>
            </a:extLst>
          </p:cNvPr>
          <p:cNvSpPr txBox="1">
            <a:spLocks/>
          </p:cNvSpPr>
          <p:nvPr/>
        </p:nvSpPr>
        <p:spPr>
          <a:xfrm>
            <a:off x="593008" y="8034912"/>
            <a:ext cx="8415183" cy="1103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Conectar-se a uma API permite a integração de dados em tempo real.</a:t>
            </a:r>
            <a:endParaRPr lang="pt-BR" sz="24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E2D3B26-DD4D-4EF6-954D-D60876B6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7A118E7-D534-4F7F-9CD5-BC660877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1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24" y="-228601"/>
            <a:ext cx="7810152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Importando Dados de uma API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83" y="864158"/>
            <a:ext cx="8281035" cy="5367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Conectar-se a uma API permite a integração de dados em tempo real, trazendo dados dinâmicos diretamente para o Power BI. Esse tipo de conexão é especialmente útil para acessar dados que estão sempre mudando, como informações meteorológicas, financeiras ou de redes sociais. Aqui estão os passos para configurar uma conexão com uma API:</a:t>
            </a:r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Clique em "Obter Dados".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Selecione "API da Web":</a:t>
            </a:r>
            <a:r>
              <a:rPr lang="pt-BR" sz="2400" dirty="0"/>
              <a:t> Na lista de fontes de dados, escolha "API da Web".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Insira a URL da API:</a:t>
            </a:r>
            <a:r>
              <a:rPr lang="pt-BR" sz="2400" dirty="0"/>
              <a:t> Digite a URL da API que deseja usar.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Autentique-se:</a:t>
            </a:r>
            <a:r>
              <a:rPr lang="pt-BR" sz="2400" dirty="0"/>
              <a:t> Se necessário, insira suas credenciais de acesso à API.</a:t>
            </a:r>
          </a:p>
          <a:p>
            <a:endParaRPr lang="pt-BR" sz="2400" dirty="0"/>
          </a:p>
          <a:p>
            <a:r>
              <a:rPr lang="pt-BR" sz="2400" dirty="0"/>
              <a:t>O código M abaixo exemplifica como importar dados de uma API JSON: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A9EB34-C77A-4C27-86CA-195BF37E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8041"/>
            <a:ext cx="9601200" cy="29162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8AD7D1B-DB08-45B6-A558-B8E18BB27FB4}"/>
              </a:ext>
            </a:extLst>
          </p:cNvPr>
          <p:cNvSpPr txBox="1">
            <a:spLocks/>
          </p:cNvSpPr>
          <p:nvPr/>
        </p:nvSpPr>
        <p:spPr>
          <a:xfrm>
            <a:off x="387364" y="6197987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64241C1-5F98-4088-85DE-B1991EB73F73}"/>
              </a:ext>
            </a:extLst>
          </p:cNvPr>
          <p:cNvSpPr txBox="1">
            <a:spLocks/>
          </p:cNvSpPr>
          <p:nvPr/>
        </p:nvSpPr>
        <p:spPr>
          <a:xfrm>
            <a:off x="660083" y="9168063"/>
            <a:ext cx="8281035" cy="2157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Neste exemplo: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Fonte:</a:t>
            </a:r>
            <a:r>
              <a:rPr lang="pt-BR" sz="2400" dirty="0"/>
              <a:t> Define a URL da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Dados: </a:t>
            </a:r>
            <a:r>
              <a:rPr lang="pt-BR" sz="2400" dirty="0"/>
              <a:t>Extrai a lista de resultados da resposta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Tabela:</a:t>
            </a:r>
            <a:r>
              <a:rPr lang="pt-BR" sz="2400" dirty="0"/>
              <a:t> Converte a lista de dados em uma tabela para fácil manipulação no Power BI.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AFD857-A710-4B83-8FA8-AB85AA74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4EFD4F-6FDB-40FC-BF91-1328D6C3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2116F8E-BB1E-498C-B7C7-2E299C06D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1" y="11229834"/>
            <a:ext cx="745578" cy="745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17186D-BEA7-4600-9F33-0B77A850AE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330762" y="-853091"/>
            <a:ext cx="194097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1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7B6E7E-BE4D-42BF-86C8-8516E98E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1196"/>
            <a:ext cx="9601200" cy="28554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67" y="-228597"/>
            <a:ext cx="7473267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Configurações Adicionais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83" y="1153028"/>
            <a:ext cx="8281035" cy="4232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Após importar os dados da API, você pode precisar realizar algumas configurações adicionais: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Filtragem de Dados:</a:t>
            </a:r>
            <a:r>
              <a:rPr lang="pt-BR" sz="2400" dirty="0"/>
              <a:t> Aplique filtros para mostrar apenas os dados relevantes.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Transformação de Dados:</a:t>
            </a:r>
            <a:r>
              <a:rPr lang="pt-BR" sz="2400" dirty="0"/>
              <a:t> Altere os tipos de dados e aplique fórmulas conforme necessário.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Atualizações Automáticas:</a:t>
            </a:r>
            <a:r>
              <a:rPr lang="pt-BR" sz="2400" dirty="0"/>
              <a:t> Configure a atualização automática para garantir que os dados estejam sempre atualizados.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8AD7D1B-DB08-45B6-A558-B8E18BB27FB4}"/>
              </a:ext>
            </a:extLst>
          </p:cNvPr>
          <p:cNvSpPr txBox="1">
            <a:spLocks/>
          </p:cNvSpPr>
          <p:nvPr/>
        </p:nvSpPr>
        <p:spPr>
          <a:xfrm>
            <a:off x="339237" y="4979349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E6427-3722-40A2-BC1D-8ED21965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D2E554-3DD2-4D12-B6D8-9381E4EF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13</a:t>
            </a:fld>
            <a:endParaRPr lang="pt-BR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DB37673-3462-40D9-8001-47A8E7CC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1" y="11229834"/>
            <a:ext cx="745578" cy="745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3AC4F-605F-4EF1-8438-477AA8208A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219415" y="-741744"/>
            <a:ext cx="41679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2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9188F-E16D-42BE-AD86-F352DA30F2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F17E2A-CA33-490D-B15B-32B9654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6" y="5038187"/>
            <a:ext cx="7954528" cy="3986463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de Dados com Power Query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06F177-2BD6-4722-AD86-B09310177505}"/>
              </a:ext>
            </a:extLst>
          </p:cNvPr>
          <p:cNvSpPr txBox="1">
            <a:spLocks/>
          </p:cNvSpPr>
          <p:nvPr/>
        </p:nvSpPr>
        <p:spPr>
          <a:xfrm>
            <a:off x="2832607" y="1702468"/>
            <a:ext cx="4237950" cy="430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E7D94F-7A6D-4B73-BC79-8FEFA4EEC126}"/>
              </a:ext>
            </a:extLst>
          </p:cNvPr>
          <p:cNvSpPr/>
          <p:nvPr/>
        </p:nvSpPr>
        <p:spPr>
          <a:xfrm>
            <a:off x="1179887" y="8754727"/>
            <a:ext cx="7222256" cy="126332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B4A903-9157-B566-7A1F-FDAE81C54DEF}"/>
              </a:ext>
            </a:extLst>
          </p:cNvPr>
          <p:cNvSpPr txBox="1">
            <a:spLocks/>
          </p:cNvSpPr>
          <p:nvPr/>
        </p:nvSpPr>
        <p:spPr>
          <a:xfrm>
            <a:off x="593008" y="8754727"/>
            <a:ext cx="8415183" cy="1103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Transformar dados é essencial para preparar seus dados para análise.</a:t>
            </a:r>
            <a:endParaRPr lang="pt-BR" sz="24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1FF0E01-FB08-4898-95F2-C3D08413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80B0BCE-8C6E-4324-9B88-D761EB5C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7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51" y="148681"/>
            <a:ext cx="7264718" cy="1283368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Exemplos de Transformações Comuns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4093" y="1538436"/>
            <a:ext cx="8281035" cy="1416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O Power Query oferece uma ampla gama de ferramentas para transformar dados de maneira eficiente e intuitiva. A seguir, apresentamos alguns exemplos básicos de transformações comuns: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148E5E-0AAE-4305-88F6-1E7CD599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9915"/>
            <a:ext cx="9601200" cy="18525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523E39-6680-4265-8303-B96BE005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690100"/>
            <a:ext cx="9601207" cy="18525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273CA2-67D0-4E0D-A4D0-AABDB8169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858704"/>
            <a:ext cx="9601200" cy="199864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3501C7F-1DFC-4F5F-B797-F86DF783BF11}"/>
              </a:ext>
            </a:extLst>
          </p:cNvPr>
          <p:cNvSpPr txBox="1">
            <a:spLocks/>
          </p:cNvSpPr>
          <p:nvPr/>
        </p:nvSpPr>
        <p:spPr>
          <a:xfrm>
            <a:off x="664093" y="3061276"/>
            <a:ext cx="8281035" cy="1255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Remover Colunas Desnecessárias:</a:t>
            </a:r>
          </a:p>
          <a:p>
            <a:pPr algn="ctr"/>
            <a:r>
              <a:rPr lang="pt-BR" sz="2400" dirty="0"/>
              <a:t>Remover colunas que não são necessárias para a análise pode simplificar seu conjunto de dados e melhorar o desempenho do Power BI.</a:t>
            </a:r>
            <a:endParaRPr lang="pt-BR" sz="24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AE966CC-F7F7-4CD4-B98E-CF71E6817D79}"/>
              </a:ext>
            </a:extLst>
          </p:cNvPr>
          <p:cNvSpPr txBox="1">
            <a:spLocks/>
          </p:cNvSpPr>
          <p:nvPr/>
        </p:nvSpPr>
        <p:spPr>
          <a:xfrm>
            <a:off x="664093" y="6488896"/>
            <a:ext cx="8281035" cy="98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Filtrar Linhas:</a:t>
            </a:r>
          </a:p>
          <a:p>
            <a:pPr algn="ctr"/>
            <a:r>
              <a:rPr lang="pt-BR" sz="2400" dirty="0"/>
              <a:t>Filtrar linhas com base em condições específicas ajuda a focar apenas nos dados relevantes.</a:t>
            </a:r>
            <a:endParaRPr lang="pt-BR" sz="24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6F183B3-390E-4222-BDDA-71C146BE27FD}"/>
              </a:ext>
            </a:extLst>
          </p:cNvPr>
          <p:cNvSpPr txBox="1">
            <a:spLocks/>
          </p:cNvSpPr>
          <p:nvPr/>
        </p:nvSpPr>
        <p:spPr>
          <a:xfrm>
            <a:off x="664093" y="9649081"/>
            <a:ext cx="8281035" cy="98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Alterar Tipos de Dados:</a:t>
            </a:r>
          </a:p>
          <a:p>
            <a:pPr algn="ctr"/>
            <a:r>
              <a:rPr lang="pt-BR" sz="2400" dirty="0"/>
              <a:t>Assegure-se de que cada coluna tem o tipo de dado correto para evitar erros na análise e na visualização.</a:t>
            </a:r>
            <a:endParaRPr lang="pt-BR" sz="2400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40F1D7F-62D0-4FB2-818D-F430BEC7E2F3}"/>
              </a:ext>
            </a:extLst>
          </p:cNvPr>
          <p:cNvSpPr txBox="1">
            <a:spLocks/>
          </p:cNvSpPr>
          <p:nvPr/>
        </p:nvSpPr>
        <p:spPr>
          <a:xfrm>
            <a:off x="34436" y="4475098"/>
            <a:ext cx="727559" cy="36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52B8DFB-10A0-48CA-BA8F-345DE10A65D1}"/>
              </a:ext>
            </a:extLst>
          </p:cNvPr>
          <p:cNvSpPr txBox="1">
            <a:spLocks/>
          </p:cNvSpPr>
          <p:nvPr/>
        </p:nvSpPr>
        <p:spPr>
          <a:xfrm>
            <a:off x="54491" y="7651191"/>
            <a:ext cx="727559" cy="36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E7F97D2-1681-437B-9485-6ABFB67E0F4D}"/>
              </a:ext>
            </a:extLst>
          </p:cNvPr>
          <p:cNvSpPr txBox="1">
            <a:spLocks/>
          </p:cNvSpPr>
          <p:nvPr/>
        </p:nvSpPr>
        <p:spPr>
          <a:xfrm>
            <a:off x="44813" y="10815675"/>
            <a:ext cx="727559" cy="36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028CAF-7A54-46F4-A152-394D2576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6968" y="11865189"/>
            <a:ext cx="504149" cy="681567"/>
          </a:xfrm>
        </p:spPr>
        <p:txBody>
          <a:bodyPr/>
          <a:lstStyle/>
          <a:p>
            <a:fld id="{97CF6072-A5B6-4D11-A23A-FE09EFFCE8C2}" type="slidenum">
              <a:rPr lang="pt-BR" smtClean="0"/>
              <a:t>15</a:t>
            </a:fld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DA4AB86-9DDE-4CFC-A87A-12B2E1B0B3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645598" y="-156178"/>
            <a:ext cx="310003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69BC7CDB-6877-4940-923F-9D730D54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743" y="9869896"/>
            <a:ext cx="9601200" cy="18525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4A19BF7-0CF1-42AD-8B54-B3063007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43" y="6820615"/>
            <a:ext cx="9601200" cy="18940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F4D843-A709-4BDE-AF37-02BF717B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743" y="3632928"/>
            <a:ext cx="9601200" cy="20324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98" y="-204243"/>
            <a:ext cx="7264718" cy="1283368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Combinação de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598340" y="793777"/>
            <a:ext cx="8281035" cy="1416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Combinar dados de diferentes fontes pode ser necessário para criar uma visão mais completa. O Power Query permite várias formas de combinar dados, como junções e mesclagens.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3501C7F-1DFC-4F5F-B797-F86DF783BF11}"/>
              </a:ext>
            </a:extLst>
          </p:cNvPr>
          <p:cNvSpPr txBox="1">
            <a:spLocks/>
          </p:cNvSpPr>
          <p:nvPr/>
        </p:nvSpPr>
        <p:spPr>
          <a:xfrm>
            <a:off x="598340" y="2293848"/>
            <a:ext cx="8281035" cy="1255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Mesclar Consultas</a:t>
            </a:r>
          </a:p>
          <a:p>
            <a:pPr algn="ctr"/>
            <a:r>
              <a:rPr lang="pt-BR" sz="2400" dirty="0"/>
              <a:t>Mesclar consultas permite combinar tabelas com base em colunas comuns.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AE966CC-F7F7-4CD4-B98E-CF71E6817D79}"/>
              </a:ext>
            </a:extLst>
          </p:cNvPr>
          <p:cNvSpPr txBox="1">
            <a:spLocks/>
          </p:cNvSpPr>
          <p:nvPr/>
        </p:nvSpPr>
        <p:spPr>
          <a:xfrm>
            <a:off x="598340" y="5748970"/>
            <a:ext cx="8281035" cy="98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Anexar Consultas</a:t>
            </a:r>
          </a:p>
          <a:p>
            <a:pPr algn="ctr"/>
            <a:r>
              <a:rPr lang="pt-BR" sz="2400" dirty="0"/>
              <a:t>Anexar consultas permite concatenar tabelas semelhantes para criar uma única tabela.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6F183B3-390E-4222-BDDA-71C146BE27FD}"/>
              </a:ext>
            </a:extLst>
          </p:cNvPr>
          <p:cNvSpPr txBox="1">
            <a:spLocks/>
          </p:cNvSpPr>
          <p:nvPr/>
        </p:nvSpPr>
        <p:spPr>
          <a:xfrm>
            <a:off x="598340" y="8798248"/>
            <a:ext cx="8281035" cy="98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Aplicação de Fórmulas Personalizadas</a:t>
            </a:r>
          </a:p>
          <a:p>
            <a:pPr algn="ctr"/>
            <a:r>
              <a:rPr lang="pt-BR" sz="2400" dirty="0"/>
              <a:t>Criar colunas personalizadas usando fórmulas pode adicionar novos insights ao seu conjunto de dados.</a:t>
            </a:r>
            <a:endParaRPr lang="pt-BR" sz="2400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40F1D7F-62D0-4FB2-818D-F430BEC7E2F3}"/>
              </a:ext>
            </a:extLst>
          </p:cNvPr>
          <p:cNvSpPr txBox="1">
            <a:spLocks/>
          </p:cNvSpPr>
          <p:nvPr/>
        </p:nvSpPr>
        <p:spPr>
          <a:xfrm>
            <a:off x="-16042" y="3563405"/>
            <a:ext cx="727559" cy="36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52B8DFB-10A0-48CA-BA8F-345DE10A65D1}"/>
              </a:ext>
            </a:extLst>
          </p:cNvPr>
          <p:cNvSpPr txBox="1">
            <a:spLocks/>
          </p:cNvSpPr>
          <p:nvPr/>
        </p:nvSpPr>
        <p:spPr>
          <a:xfrm>
            <a:off x="-11261" y="6805658"/>
            <a:ext cx="727559" cy="36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E7F97D2-1681-437B-9485-6ABFB67E0F4D}"/>
              </a:ext>
            </a:extLst>
          </p:cNvPr>
          <p:cNvSpPr txBox="1">
            <a:spLocks/>
          </p:cNvSpPr>
          <p:nvPr/>
        </p:nvSpPr>
        <p:spPr>
          <a:xfrm>
            <a:off x="28073" y="9825765"/>
            <a:ext cx="727559" cy="36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AE62C37F-F967-485B-9DE3-6791F3DC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CONEXÕES COM A FORÇA M - FILIPE CAMPANATI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EB682FEE-6797-49B6-BDA9-03342622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16</a:t>
            </a:fld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D3E0141-2B4D-4380-A026-B33E27C89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622269" y="-836006"/>
            <a:ext cx="356665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1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9188F-E16D-42BE-AD86-F352DA30F2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F17E2A-CA33-490D-B15B-32B9654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5" y="5038187"/>
            <a:ext cx="8184855" cy="194012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E7D94F-7A6D-4B73-BC79-8FEFA4EEC126}"/>
              </a:ext>
            </a:extLst>
          </p:cNvPr>
          <p:cNvSpPr/>
          <p:nvPr/>
        </p:nvSpPr>
        <p:spPr>
          <a:xfrm>
            <a:off x="1179887" y="7070307"/>
            <a:ext cx="7222256" cy="126332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1FF0E01-FB08-4898-95F2-C3D08413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80B0BCE-8C6E-4324-9B88-D761EB5C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48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241" y="108285"/>
            <a:ext cx="7264718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83" y="3131825"/>
            <a:ext cx="8281035" cy="3192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Este Ebook Guia foi criado com fins didáticos durante o </a:t>
            </a:r>
            <a:r>
              <a:rPr lang="pt-BR" sz="2400" dirty="0" err="1"/>
              <a:t>bootcamp</a:t>
            </a:r>
            <a:r>
              <a:rPr lang="pt-BR" sz="2400" dirty="0"/>
              <a:t>, utilizando </a:t>
            </a:r>
            <a:r>
              <a:rPr lang="pt-BR" sz="2400" dirty="0" err="1"/>
              <a:t>IAs</a:t>
            </a:r>
            <a:r>
              <a:rPr lang="pt-BR" sz="2400" dirty="0"/>
              <a:t> para coleta de informações. Todo o conteúdo foi revisado e diagramado por mim.</a:t>
            </a:r>
          </a:p>
          <a:p>
            <a:endParaRPr lang="pt-BR" sz="2400" dirty="0"/>
          </a:p>
          <a:p>
            <a:r>
              <a:rPr lang="pt-BR" sz="2400" dirty="0"/>
              <a:t>Este guia apresentou as principais conexões de dados e fluxos que você pode utilizar no Power BI, com exemplos práticos para facilitar a implementação. A capacidade de se conectar a diversas fontes de dados e transformar esses dados de maneira eficiente é crucial para criar relatórios e dashboards informativos.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F5609-2F14-424D-B6F9-4BCD40F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2774C-D27D-412D-8B20-40ADEC7D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ABD9DF-558A-4EF8-9F76-40950F0B5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592204" y="-436946"/>
            <a:ext cx="416792" cy="3240405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D833F49E-FFD5-4C92-91E0-2BABD56C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1" y="11229834"/>
            <a:ext cx="745578" cy="7455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06A8AB-06E5-4424-87B8-E2519661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57" y="7807703"/>
            <a:ext cx="3404886" cy="44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0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9DDB1CB-4DF2-4680-B59A-CF64BF57053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F429FA-33EB-424D-B5E3-204B5165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5" y="564479"/>
            <a:ext cx="7264718" cy="1283368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/>
                <a:ea typeface="+mj-lt"/>
                <a:cs typeface="+mj-lt"/>
              </a:rPr>
              <a:t>Guia Prático</a:t>
            </a:r>
            <a:endParaRPr lang="pt-BR" sz="4800" dirty="0">
              <a:solidFill>
                <a:schemeClr val="bg1"/>
              </a:solidFill>
              <a:latin typeface="Impact"/>
              <a:cs typeface="Calibri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F849344-8FA7-4B14-9750-5F860CC37D8A}"/>
              </a:ext>
            </a:extLst>
          </p:cNvPr>
          <p:cNvSpPr txBox="1">
            <a:spLocks/>
          </p:cNvSpPr>
          <p:nvPr/>
        </p:nvSpPr>
        <p:spPr>
          <a:xfrm>
            <a:off x="992112" y="3100135"/>
            <a:ext cx="8261871" cy="2770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O Power BI é uma ferramenta poderosa de visualização de dados que permite a criação de relatórios e dashboards dinâmicos. Uma das suas funcionalidades mais importantes é a capacidade de se conectar a diversas fontes de dados e manipular esses dados através de fluxos eficientes. Neste guia, vamos explorar os principais fluxos de dados e conexões no Power BI, incluindo exemplos práticos de códigos e configurações.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BB39FE-5D83-47CB-A875-C79B2F9DC403}"/>
              </a:ext>
            </a:extLst>
          </p:cNvPr>
          <p:cNvSpPr txBox="1">
            <a:spLocks/>
          </p:cNvSpPr>
          <p:nvPr/>
        </p:nvSpPr>
        <p:spPr>
          <a:xfrm>
            <a:off x="647159" y="1944157"/>
            <a:ext cx="8951777" cy="1059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bg1"/>
                </a:solidFill>
              </a:rPr>
              <a:t>Explorando</a:t>
            </a:r>
            <a:r>
              <a:rPr lang="pt-BR" sz="3200" dirty="0">
                <a:solidFill>
                  <a:schemeClr val="bg1"/>
                </a:solidFill>
                <a:ea typeface="+mj-lt"/>
                <a:cs typeface="+mj-lt"/>
              </a:rPr>
              <a:t> e Dominando Conexões de Dados no Power BI</a:t>
            </a:r>
            <a:endParaRPr lang="pt-BR" sz="32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0E7A49-3D48-4E70-9FD5-B9DDB5FC911C}"/>
              </a:ext>
            </a:extLst>
          </p:cNvPr>
          <p:cNvSpPr/>
          <p:nvPr/>
        </p:nvSpPr>
        <p:spPr>
          <a:xfrm>
            <a:off x="480079" y="-30113"/>
            <a:ext cx="180000" cy="1512000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4DE2529-1EBD-2273-A15C-D255FE5F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09" y="6216181"/>
            <a:ext cx="4916279" cy="491627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5BDA84-F80C-41EA-9B51-107E5DC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D421C-424F-4A60-A3F9-0E564956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0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9188F-E16D-42BE-AD86-F352DA30F2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F17E2A-CA33-490D-B15B-32B9654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6" y="5408946"/>
            <a:ext cx="7954528" cy="3986463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Conexão com Banco de Dados SQL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06F177-2BD6-4722-AD86-B09310177505}"/>
              </a:ext>
            </a:extLst>
          </p:cNvPr>
          <p:cNvSpPr txBox="1">
            <a:spLocks/>
          </p:cNvSpPr>
          <p:nvPr/>
        </p:nvSpPr>
        <p:spPr>
          <a:xfrm>
            <a:off x="2852661" y="1846847"/>
            <a:ext cx="3639203" cy="3986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E7D94F-7A6D-4B73-BC79-8FEFA4EEC126}"/>
              </a:ext>
            </a:extLst>
          </p:cNvPr>
          <p:cNvSpPr/>
          <p:nvPr/>
        </p:nvSpPr>
        <p:spPr>
          <a:xfrm>
            <a:off x="1189472" y="9269077"/>
            <a:ext cx="7222256" cy="126332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050BD5-1086-1963-6FAC-40D28FAD40BF}"/>
              </a:ext>
            </a:extLst>
          </p:cNvPr>
          <p:cNvSpPr txBox="1">
            <a:spLocks/>
          </p:cNvSpPr>
          <p:nvPr/>
        </p:nvSpPr>
        <p:spPr>
          <a:xfrm>
            <a:off x="583424" y="9561095"/>
            <a:ext cx="8415183" cy="937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Configurando a Conexão, conectar-se a um banco de dados SQL é uma das formas mais comuns de importar dados para o Power BI. </a:t>
            </a:r>
            <a:endParaRPr lang="pt-BR" sz="2400" dirty="0">
              <a:ea typeface="Calibri Light"/>
              <a:cs typeface="Calibri Ligh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547A494-7196-41E1-913A-EF4977A2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AE80B13-AE6A-4B4A-B76D-CEF5109D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9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241" y="-196513"/>
            <a:ext cx="7264718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Configurando a Conexão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83" y="1571766"/>
            <a:ext cx="8281035" cy="2157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Abaixo estão os passos para configurar essa conexão:</a:t>
            </a:r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Abra o Power BI </a:t>
            </a:r>
            <a:r>
              <a:rPr lang="pt-BR" sz="2400" b="1" dirty="0"/>
              <a:t>Desktop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Clique em "Obter Dados".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Selecione "Banco de dados SQL Server".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Insira o nome do servidor e o banco de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Se necessário, insira as credenciais de acesso.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FEFD32-73C0-4CA7-886C-B4C5B7BD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4341"/>
            <a:ext cx="9601200" cy="357081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4D401B3-0876-44FD-A480-DF7EA51A5D3B}"/>
              </a:ext>
            </a:extLst>
          </p:cNvPr>
          <p:cNvSpPr txBox="1">
            <a:spLocks/>
          </p:cNvSpPr>
          <p:nvPr/>
        </p:nvSpPr>
        <p:spPr>
          <a:xfrm>
            <a:off x="494471" y="4214341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F5609-2F14-424D-B6F9-4BCD40F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2774C-D27D-412D-8B20-40ADEC7D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ABD9DF-558A-4EF8-9F76-40950F0B5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219415" y="-741744"/>
            <a:ext cx="416792" cy="3240405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D833F49E-FFD5-4C92-91E0-2BABD56CFD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1" y="11229834"/>
            <a:ext cx="745578" cy="7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9188F-E16D-42BE-AD86-F352DA30F2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F17E2A-CA33-490D-B15B-32B9654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6" y="4927682"/>
            <a:ext cx="7954528" cy="3986463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Conexão com um Arquivo Excel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06F177-2BD6-4722-AD86-B09310177505}"/>
              </a:ext>
            </a:extLst>
          </p:cNvPr>
          <p:cNvSpPr txBox="1">
            <a:spLocks/>
          </p:cNvSpPr>
          <p:nvPr/>
        </p:nvSpPr>
        <p:spPr>
          <a:xfrm>
            <a:off x="2852661" y="1702469"/>
            <a:ext cx="3997318" cy="431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E7D94F-7A6D-4B73-BC79-8FEFA4EEC126}"/>
              </a:ext>
            </a:extLst>
          </p:cNvPr>
          <p:cNvSpPr/>
          <p:nvPr/>
        </p:nvSpPr>
        <p:spPr>
          <a:xfrm>
            <a:off x="1179887" y="8129085"/>
            <a:ext cx="7222256" cy="126332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ADF1BD1-EFF6-9472-0F70-7EF95F1ACFBF}"/>
              </a:ext>
            </a:extLst>
          </p:cNvPr>
          <p:cNvSpPr txBox="1">
            <a:spLocks/>
          </p:cNvSpPr>
          <p:nvPr/>
        </p:nvSpPr>
        <p:spPr>
          <a:xfrm>
            <a:off x="583423" y="8362324"/>
            <a:ext cx="8415183" cy="1103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O Excel é outra fonte comum de dados. Veja como conectar-se a um arquivo Excel</a:t>
            </a:r>
            <a:endParaRPr lang="pt-BR" sz="24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9523B39-1427-423E-84CC-4D6ACF1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30C809-2687-4F40-AC1E-FB8AA8A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0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9" y="-212555"/>
            <a:ext cx="8066825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Importando Dados de Excel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79" y="830476"/>
            <a:ext cx="8281035" cy="54048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Conectar-se a um arquivo Excel no Power BI é um processo simples, que envolve alguns passos intuitivos. Aqui estão os passos detalhados:</a:t>
            </a:r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Abrir o Power BI Desktop: </a:t>
            </a:r>
            <a:r>
              <a:rPr lang="pt-BR" sz="2400" dirty="0"/>
              <a:t>Comece abrindo o Power BI Desktop no seu computador.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Clique em "Obter Dados": </a:t>
            </a:r>
            <a:r>
              <a:rPr lang="pt-BR" sz="2400" dirty="0"/>
              <a:t>No painel inicial, clique em "Obter Dados" para ver uma lista de possíveis fontes de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Selecione "Excel":</a:t>
            </a:r>
            <a:r>
              <a:rPr lang="pt-BR" sz="2400" dirty="0"/>
              <a:t> Escolha a opção "Excel" da lista de fontes de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Navegue até o Arquivo: </a:t>
            </a:r>
            <a:r>
              <a:rPr lang="pt-BR" sz="2400" dirty="0"/>
              <a:t>Use o explorador de arquivos para localizar o arquivo Excel que deseja usar e selecione-o.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Escolha as Tabelas ou Planilhas: </a:t>
            </a:r>
            <a:r>
              <a:rPr lang="pt-BR" sz="2400" dirty="0"/>
              <a:t>Depois de selecionar o arquivo, você verá uma lista de tabelas e planilhas disponíveis no arquivo. Escolha aquelas que você deseja importar para o Power BI.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275B0C-6C1E-4A98-B60E-4EEA611D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7657"/>
            <a:ext cx="9601200" cy="302583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6FFB46E-75B7-4864-AB24-EEE5E980AF8D}"/>
              </a:ext>
            </a:extLst>
          </p:cNvPr>
          <p:cNvSpPr txBox="1">
            <a:spLocks/>
          </p:cNvSpPr>
          <p:nvPr/>
        </p:nvSpPr>
        <p:spPr>
          <a:xfrm>
            <a:off x="419447" y="6128086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963D71E-DA9E-453E-8AA7-48614B1287D4}"/>
              </a:ext>
            </a:extLst>
          </p:cNvPr>
          <p:cNvSpPr txBox="1">
            <a:spLocks/>
          </p:cNvSpPr>
          <p:nvPr/>
        </p:nvSpPr>
        <p:spPr>
          <a:xfrm>
            <a:off x="660078" y="9325867"/>
            <a:ext cx="8281035" cy="255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Neste exemplo: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Fonte:</a:t>
            </a:r>
            <a:r>
              <a:rPr lang="pt-BR" sz="2400" dirty="0"/>
              <a:t> Especifica o caminho do arquivo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Planilha1_Tabela: </a:t>
            </a:r>
            <a:r>
              <a:rPr lang="pt-BR" sz="2400" dirty="0"/>
              <a:t>Refere-se à planilha específica no arquivo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ColunasPromovidas</a:t>
            </a:r>
            <a:r>
              <a:rPr lang="pt-BR" sz="2400" b="1" dirty="0"/>
              <a:t>: </a:t>
            </a:r>
            <a:r>
              <a:rPr lang="pt-BR" sz="2400" dirty="0"/>
              <a:t>Promove a primeira linha da planilha a cabeçalhos de coluna, se ainda não estiver configurado.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5E9C6D-EC49-4D8A-AB14-0F06A26F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FD29F2-F5A7-40CA-A677-65B9DB1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6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3175D0-2AF5-462A-AAE5-5AB6314F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301012" y="-823341"/>
            <a:ext cx="253598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9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D1C17E-FDD9-4D5B-9C57-D228222A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0607"/>
            <a:ext cx="9601200" cy="26313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9" y="-180471"/>
            <a:ext cx="8066825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Configurações Adicionais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79" y="1006878"/>
            <a:ext cx="8281035" cy="3369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Depois de importar os dados, você pode precisar realizar configurações adicionais para preparar os dados para análise: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Renomear Colunas:</a:t>
            </a:r>
            <a:r>
              <a:rPr lang="pt-BR" sz="2400" dirty="0"/>
              <a:t> Certifique-se de que todas as colunas têm nomes significativos.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Remover Dados Nulos:</a:t>
            </a:r>
            <a:r>
              <a:rPr lang="pt-BR" sz="2400" dirty="0"/>
              <a:t> Limpe os dados para remover entradas nulas ou duplicadas.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Alterar Tipos de Dados:</a:t>
            </a:r>
            <a:r>
              <a:rPr lang="pt-BR" sz="2400" dirty="0"/>
              <a:t> Verifique se os tipos de dados estão corretos para cada coluna (texto, número, data, etc.).</a:t>
            </a:r>
          </a:p>
          <a:p>
            <a:endParaRPr lang="pt-BR" sz="2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6FFB46E-75B7-4864-AB24-EEE5E980AF8D}"/>
              </a:ext>
            </a:extLst>
          </p:cNvPr>
          <p:cNvSpPr txBox="1">
            <a:spLocks/>
          </p:cNvSpPr>
          <p:nvPr/>
        </p:nvSpPr>
        <p:spPr>
          <a:xfrm>
            <a:off x="387363" y="4092118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89125-30AD-4C28-958F-2A6E187A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01D88-F193-4FA8-BADB-D63CB8A0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7</a:t>
            </a:fld>
            <a:endParaRPr lang="pt-BR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E0EBF11-5AC1-4910-887E-05713106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1" y="11229834"/>
            <a:ext cx="745578" cy="7455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E469E3-66D9-48C5-ACCB-D56A04E9B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098982" y="-781731"/>
            <a:ext cx="336817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1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9188F-E16D-42BE-AD86-F352DA30F22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F17E2A-CA33-490D-B15B-32B9654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6" y="4800102"/>
            <a:ext cx="7954528" cy="3986463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Conexão com Serviços Online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06F177-2BD6-4722-AD86-B09310177505}"/>
              </a:ext>
            </a:extLst>
          </p:cNvPr>
          <p:cNvSpPr txBox="1">
            <a:spLocks/>
          </p:cNvSpPr>
          <p:nvPr/>
        </p:nvSpPr>
        <p:spPr>
          <a:xfrm>
            <a:off x="2761836" y="1702468"/>
            <a:ext cx="4077528" cy="430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E7D94F-7A6D-4B73-BC79-8FEFA4EEC126}"/>
              </a:ext>
            </a:extLst>
          </p:cNvPr>
          <p:cNvSpPr/>
          <p:nvPr/>
        </p:nvSpPr>
        <p:spPr>
          <a:xfrm>
            <a:off x="1555608" y="8161169"/>
            <a:ext cx="7222256" cy="126332"/>
          </a:xfrm>
          <a:prstGeom prst="rect">
            <a:avLst/>
          </a:prstGeom>
          <a:gradFill flip="none" rotWithShape="1">
            <a:gsLst>
              <a:gs pos="0">
                <a:srgbClr val="17C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20A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B4A903-9157-B566-7A1F-FDAE81C54DEF}"/>
              </a:ext>
            </a:extLst>
          </p:cNvPr>
          <p:cNvSpPr txBox="1">
            <a:spLocks/>
          </p:cNvSpPr>
          <p:nvPr/>
        </p:nvSpPr>
        <p:spPr>
          <a:xfrm>
            <a:off x="1789652" y="8265692"/>
            <a:ext cx="6255940" cy="1103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Acessar dados armazenados no SharePoint</a:t>
            </a:r>
            <a:endParaRPr lang="pt-BR" sz="24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2A4A89A-BFB4-42EC-B614-455ACED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756BD47-0C83-4CAE-84A3-900883F7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89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520A6-0F2A-47A0-95C8-453C4BB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14" y="-212555"/>
            <a:ext cx="7665773" cy="1283368"/>
          </a:xfrm>
        </p:spPr>
        <p:txBody>
          <a:bodyPr>
            <a:no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Conectando ao SharePoint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65A24A-A632-426C-B3B0-888A116FB44E}"/>
              </a:ext>
            </a:extLst>
          </p:cNvPr>
          <p:cNvSpPr txBox="1">
            <a:spLocks/>
          </p:cNvSpPr>
          <p:nvPr/>
        </p:nvSpPr>
        <p:spPr>
          <a:xfrm>
            <a:off x="660083" y="874457"/>
            <a:ext cx="8281035" cy="411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O SharePoint é uma ferramenta amplamente utilizada para armazenar e compartilhar documentos dentro de organizações. Aqui está um guia detalhado sobre como fazer essa conexão:</a:t>
            </a:r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Abrir o Power BI Desktop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Clique em "Obter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Selecione "SharePoint Folder": </a:t>
            </a:r>
            <a:r>
              <a:rPr lang="pt-BR" sz="2400" dirty="0"/>
              <a:t>Na lista de fontes de dados, escolha "SharePoint Folder".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Insira a URL do SharePoint:</a:t>
            </a:r>
            <a:r>
              <a:rPr lang="pt-BR" sz="2400" dirty="0"/>
              <a:t> Digite a URL do site SharePoint onde os dados estão armazenados.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Autentique-se: </a:t>
            </a:r>
            <a:r>
              <a:rPr lang="pt-BR" sz="2400" dirty="0"/>
              <a:t>Se necessário, insira suas credenciais de acesso ao SharePoint.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EE9F16-C277-4E07-8FE4-1EF6EC70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4474"/>
            <a:ext cx="9601200" cy="398374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D5A10BA-D3B3-4F6A-A0B0-DA247CA68A26}"/>
              </a:ext>
            </a:extLst>
          </p:cNvPr>
          <p:cNvSpPr txBox="1">
            <a:spLocks/>
          </p:cNvSpPr>
          <p:nvPr/>
        </p:nvSpPr>
        <p:spPr>
          <a:xfrm>
            <a:off x="366134" y="4977072"/>
            <a:ext cx="2805016" cy="7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Exemplo de Código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B52440-FD53-4CB0-A96B-DA2ECD06AFFF}"/>
              </a:ext>
            </a:extLst>
          </p:cNvPr>
          <p:cNvSpPr txBox="1">
            <a:spLocks/>
          </p:cNvSpPr>
          <p:nvPr/>
        </p:nvSpPr>
        <p:spPr>
          <a:xfrm>
            <a:off x="660083" y="8970197"/>
            <a:ext cx="8281035" cy="319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Neste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Fonte:</a:t>
            </a:r>
            <a:r>
              <a:rPr lang="pt-BR" sz="2400" dirty="0"/>
              <a:t> Define a URL do site SharePoint.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Pasta: </a:t>
            </a:r>
            <a:r>
              <a:rPr lang="pt-BR" sz="2400" dirty="0"/>
              <a:t>Navega até a biblioteca de documentos específica.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Arquivo: </a:t>
            </a:r>
            <a:r>
              <a:rPr lang="pt-BR" sz="2400" dirty="0"/>
              <a:t>Seleciona o arquivo Excel dentro da biblioteca.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Excel: </a:t>
            </a:r>
            <a:r>
              <a:rPr lang="pt-BR" sz="2400" dirty="0"/>
              <a:t>Carrega o conteúdo do arquivo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Planilha: </a:t>
            </a:r>
            <a:r>
              <a:rPr lang="pt-BR" sz="2400" dirty="0"/>
              <a:t>Seleciona a planilha desejada no arquivo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Tabela:</a:t>
            </a:r>
            <a:r>
              <a:rPr lang="pt-BR" sz="2400" dirty="0"/>
              <a:t> Promove a primeira linha a cabeçalhos de coluna, se necessário.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3A23C1-78C8-4131-A8E5-1F7E7A6C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CONEXÕES COM A FORÇA M - FILIPE CAMPANATI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BD9C82-867C-4F49-ABF6-A595D9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6072-A5B6-4D11-A23A-FE09EFFCE8C2}" type="slidenum">
              <a:rPr lang="pt-BR" smtClean="0"/>
              <a:t>9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96CB060-E994-4AC0-90CA-B7484D1D5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3" t="8302" r="43170" b="7288"/>
          <a:stretch/>
        </p:blipFill>
        <p:spPr>
          <a:xfrm rot="5400000">
            <a:off x="4341587" y="-863915"/>
            <a:ext cx="204393" cy="32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6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1394</Words>
  <Application>Microsoft Office PowerPoint</Application>
  <PresentationFormat>Papel A3 (297 x 420 mm)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Guia Prático</vt:lpstr>
      <vt:lpstr>Conexão com Banco de Dados SQL</vt:lpstr>
      <vt:lpstr>Configurando a Conexão</vt:lpstr>
      <vt:lpstr>Conexão com um Arquivo Excel</vt:lpstr>
      <vt:lpstr>Importando Dados de Excel</vt:lpstr>
      <vt:lpstr>Configurações Adicionais</vt:lpstr>
      <vt:lpstr>Conexão com Serviços Online</vt:lpstr>
      <vt:lpstr>Conectando ao SharePoint</vt:lpstr>
      <vt:lpstr>Configurações Adicionais</vt:lpstr>
      <vt:lpstr>Conexão com APIs Web</vt:lpstr>
      <vt:lpstr>Importando Dados de uma API</vt:lpstr>
      <vt:lpstr>Configurações Adicionais</vt:lpstr>
      <vt:lpstr>Transformação de Dados com Power Query</vt:lpstr>
      <vt:lpstr>Exemplos de Transformações Comuns</vt:lpstr>
      <vt:lpstr>Combinação de Dados</vt:lpstr>
      <vt:lpstr>AGRADECIMENTOS</vt:lpstr>
      <vt:lpstr>Obrigado por ler até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CAMPANATI SOUSA BRASIL</dc:creator>
  <cp:lastModifiedBy>FILIPE CAMPANATI SOUSA BRASIL</cp:lastModifiedBy>
  <cp:revision>96</cp:revision>
  <dcterms:created xsi:type="dcterms:W3CDTF">2024-05-15T14:39:13Z</dcterms:created>
  <dcterms:modified xsi:type="dcterms:W3CDTF">2024-05-21T17:52:33Z</dcterms:modified>
</cp:coreProperties>
</file>