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rawings/legacyDiagramText1.bin" ContentType="application/vnd.ms-office.legacyDiagramText"/>
  <Override PartName="/ppt/drawings/legacyDiagramText2.bin" ContentType="application/vnd.ms-office.legacyDiagramText"/>
  <Override PartName="/ppt/drawings/legacyDiagramText3.bin" ContentType="application/vnd.ms-office.legacyDiagramText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111" autoAdjust="0"/>
  </p:normalViewPr>
  <p:slideViewPr>
    <p:cSldViewPr>
      <p:cViewPr varScale="1">
        <p:scale>
          <a:sx n="100" d="100"/>
          <a:sy n="100" d="100"/>
        </p:scale>
        <p:origin x="-3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06/relationships/legacyDocTextInfo" Target="legacyDocTextInfo.bin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8A777E2-A0A3-4656-9CFA-D7AEB4DFAB4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94F72943-1B39-4804-99EC-98216ACF32D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8CFCA3B-C3EE-41B6-954F-406B64BCC6CB}" type="slidenum">
              <a:rPr lang="en-US" sz="1000"/>
              <a:pPr algn="r"/>
              <a:t>10</a:t>
            </a:fld>
            <a:endParaRPr lang="en-US" sz="100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0E9FB8-0FD7-438D-B64A-7F4BC89C16C4}" type="slidenum">
              <a:rPr lang="en-US" sz="1000"/>
              <a:pPr algn="r"/>
              <a:t>11</a:t>
            </a:fld>
            <a:endParaRPr lang="en-US" sz="100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2C8D438-15E8-48CB-ACD6-8BCE61403225}" type="slidenum">
              <a:rPr lang="en-US" sz="1000"/>
              <a:pPr algn="r"/>
              <a:t>12</a:t>
            </a:fld>
            <a:endParaRPr lang="en-US" sz="100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CECC924-73FC-4A10-B7DD-67E8C9B6E150}" type="slidenum">
              <a:rPr lang="en-US" sz="1000"/>
              <a:pPr algn="r"/>
              <a:t>13</a:t>
            </a:fld>
            <a:endParaRPr lang="en-US" sz="100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66C072-97FF-4595-98A1-19556EFC4F9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A2033-B6CB-486D-900E-BA461BD2452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138E-8419-485B-A95B-FE9477F8F9D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36A06BA-9A43-4BCF-8E4C-546E14563D7D}" type="slidenum">
              <a:rPr lang="en-US" sz="1000"/>
              <a:pPr algn="r"/>
              <a:t>5</a:t>
            </a:fld>
            <a:endParaRPr lang="en-US" sz="100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46BA8D-2F1B-4909-A0BD-83DB313A562D}" type="slidenum">
              <a:rPr lang="en-US" sz="1000"/>
              <a:pPr algn="r"/>
              <a:t>6</a:t>
            </a:fld>
            <a:endParaRPr lang="en-US" sz="100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0AA56BA-AB7B-4069-91B4-FEB2C3BA136E}" type="slidenum">
              <a:rPr lang="en-US" sz="1000"/>
              <a:pPr algn="r"/>
              <a:t>7</a:t>
            </a:fld>
            <a:endParaRPr lang="en-US" sz="100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770C55-6FF9-48F4-B614-94677934E391}" type="slidenum">
              <a:rPr lang="en-US" sz="1000"/>
              <a:pPr algn="r"/>
              <a:t>8</a:t>
            </a:fld>
            <a:endParaRPr lang="en-US" sz="100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AF32192-B85C-4AE7-A612-FA325CEA614B}" type="slidenum">
              <a:rPr lang="en-US" sz="1000"/>
              <a:pPr algn="r"/>
              <a:t>9</a:t>
            </a:fld>
            <a:endParaRPr lang="en-US" sz="100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ChangeArrowheads="1"/>
          </p:cNvSpPr>
          <p:nvPr>
            <p:ph type="body" idx="1"/>
          </p:nvPr>
        </p:nvSpPr>
        <p:spPr>
          <a:xfrm>
            <a:off x="542925" y="4659313"/>
            <a:ext cx="558323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spect="1" noChangeArrowheads="1"/>
          </p:cNvSpPr>
          <p:nvPr/>
        </p:nvSpPr>
        <p:spPr bwMode="gray">
          <a:xfrm>
            <a:off x="4572000" y="3198813"/>
            <a:ext cx="2741613" cy="27416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gray">
          <a:xfrm>
            <a:off x="1828800" y="455613"/>
            <a:ext cx="5484813" cy="274161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gray">
          <a:xfrm>
            <a:off x="4572000" y="568325"/>
            <a:ext cx="0" cy="2514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2565400"/>
            <a:ext cx="22098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0" y="487363"/>
            <a:ext cx="2741613" cy="641350"/>
          </a:xfrm>
        </p:spPr>
        <p:txBody>
          <a:bodyPr/>
          <a:lstStyle>
            <a:lvl1pPr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1295400"/>
            <a:ext cx="2741613" cy="581025"/>
          </a:xfrm>
        </p:spPr>
        <p:txBody>
          <a:bodyPr/>
          <a:lstStyle>
            <a:lvl1pPr marL="0" indent="0">
              <a:spcBef>
                <a:spcPct val="30000"/>
              </a:spcBef>
              <a:buFont typeface="Wingdings" pitchFamily="2" charset="2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0" y="2690813"/>
            <a:ext cx="2741613" cy="457200"/>
          </a:xfrm>
        </p:spPr>
        <p:txBody>
          <a:bodyPr/>
          <a:lstStyle>
            <a:lvl1pPr algn="l" eaLnBrk="1" hangingPunct="1">
              <a:spcBef>
                <a:spcPct val="3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400">
                <a:solidFill>
                  <a:srgbClr val="474747"/>
                </a:solidFill>
              </a:defRPr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E7275-0CA9-41E0-BCF0-A3ED9C651CA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78638" y="547688"/>
            <a:ext cx="1987550" cy="55483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2813" y="547688"/>
            <a:ext cx="5813425" cy="554831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790C8-7095-4699-BDBF-B72E03E23CC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2813" y="547688"/>
            <a:ext cx="7953375" cy="5191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12813" y="1371600"/>
            <a:ext cx="7953375" cy="47244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55337-81A8-4635-81F2-97696554764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05B80-4D25-450B-BABC-506E3840682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0F59-7622-402C-A798-AAFD5EE092B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2813" y="1371600"/>
            <a:ext cx="3900487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65700" y="1371600"/>
            <a:ext cx="390048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997F2-1FAB-498F-A7BE-1AC38B03956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6BFF2-BE87-45A4-9678-6866716B2E9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B2664-E8BF-4940-B773-A47DDA058DE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29F57-2454-434F-948B-E0E2FA9709F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027B8-EDDD-4CCD-8003-49E42DB22BB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5B6A8-FEEF-474E-9EF4-2F4D953732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173788"/>
            <a:ext cx="915987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2813" y="547688"/>
            <a:ext cx="7953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2813" y="1371600"/>
            <a:ext cx="79533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477000" y="64611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Dienstag, 1. Juli 2008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81400" y="6461125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Abschlussprüfung Sommer 20008, Andreas Zahnleiter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82000" y="6461125"/>
            <a:ext cx="484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/>
            </a:lvl1pPr>
          </a:lstStyle>
          <a:p>
            <a:pPr>
              <a:defRPr/>
            </a:pPr>
            <a:fld id="{8865C65A-C3AA-4BE7-9F85-2F6D7D3F22C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gray">
          <a:xfrm flipH="1">
            <a:off x="0" y="6169025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3081" name="Picture 27" descr="iStock_000000829056Large"/>
          <p:cNvPicPr>
            <a:picLocks noChangeAspect="1" noChangeArrowheads="1"/>
          </p:cNvPicPr>
          <p:nvPr userDrawn="1"/>
        </p:nvPicPr>
        <p:blipFill>
          <a:blip r:embed="rId15"/>
          <a:srcRect l="31250" t="15625" r="61716"/>
          <a:stretch>
            <a:fillRect/>
          </a:stretch>
        </p:blipFill>
        <p:spPr bwMode="auto">
          <a:xfrm>
            <a:off x="0" y="0"/>
            <a:ext cx="685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/>
  <p:txStyles>
    <p:titleStyle>
      <a:lvl1pPr algn="l" rtl="0" eaLnBrk="0" fontAlgn="base" hangingPunct="0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>
          <a:solidFill>
            <a:srgbClr val="474747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Char char="—"/>
        <a:defRPr sz="1600">
          <a:solidFill>
            <a:srgbClr val="474747"/>
          </a:solidFill>
          <a:latin typeface="+mn-lt"/>
        </a:defRPr>
      </a:lvl2pPr>
      <a:lvl3pPr marL="914400" indent="-228600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1400">
          <a:solidFill>
            <a:srgbClr val="474747"/>
          </a:solidFill>
          <a:latin typeface="+mn-lt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Char char="—"/>
        <a:defRPr sz="1400">
          <a:solidFill>
            <a:srgbClr val="474747"/>
          </a:solidFill>
          <a:latin typeface="+mn-lt"/>
        </a:defRPr>
      </a:lvl4pPr>
      <a:lvl5pPr marL="1600200" indent="-223838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1400">
          <a:solidFill>
            <a:srgbClr val="474747"/>
          </a:solidFill>
          <a:latin typeface="+mn-lt"/>
        </a:defRPr>
      </a:lvl5pPr>
      <a:lvl6pPr marL="2057400" indent="-223838" algn="l" rtl="0" fontAlgn="base">
        <a:spcBef>
          <a:spcPct val="25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1400">
          <a:solidFill>
            <a:srgbClr val="474747"/>
          </a:solidFill>
          <a:latin typeface="+mn-lt"/>
        </a:defRPr>
      </a:lvl6pPr>
      <a:lvl7pPr marL="2514600" indent="-223838" algn="l" rtl="0" fontAlgn="base">
        <a:spcBef>
          <a:spcPct val="25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1400">
          <a:solidFill>
            <a:srgbClr val="474747"/>
          </a:solidFill>
          <a:latin typeface="+mn-lt"/>
        </a:defRPr>
      </a:lvl7pPr>
      <a:lvl8pPr marL="2971800" indent="-223838" algn="l" rtl="0" fontAlgn="base">
        <a:spcBef>
          <a:spcPct val="25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1400">
          <a:solidFill>
            <a:srgbClr val="474747"/>
          </a:solidFill>
          <a:latin typeface="+mn-lt"/>
        </a:defRPr>
      </a:lvl8pPr>
      <a:lvl9pPr marL="3429000" indent="-223838" algn="l" rtl="0" fontAlgn="base">
        <a:spcBef>
          <a:spcPct val="25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1400">
          <a:solidFill>
            <a:srgbClr val="474747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4"/>
          <p:cNvSpPr>
            <a:spLocks noGrp="1" noChangeArrowheads="1"/>
          </p:cNvSpPr>
          <p:nvPr>
            <p:ph type="ctrTitle"/>
          </p:nvPr>
        </p:nvSpPr>
        <p:spPr>
          <a:xfrm>
            <a:off x="4572000" y="487363"/>
            <a:ext cx="2741613" cy="708025"/>
          </a:xfrm>
        </p:spPr>
        <p:txBody>
          <a:bodyPr/>
          <a:lstStyle/>
          <a:p>
            <a:pPr eaLnBrk="1" hangingPunct="1"/>
            <a:r>
              <a:rPr lang="de-DE" smtClean="0"/>
              <a:t>Abschlussprüfung 2008</a:t>
            </a:r>
          </a:p>
        </p:txBody>
      </p:sp>
      <p:sp>
        <p:nvSpPr>
          <p:cNvPr id="5123" name="Rectangle 1035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1633538"/>
            <a:ext cx="2741613" cy="581025"/>
          </a:xfrm>
        </p:spPr>
        <p:txBody>
          <a:bodyPr/>
          <a:lstStyle/>
          <a:p>
            <a:pPr eaLnBrk="1" hangingPunct="1"/>
            <a:r>
              <a:rPr lang="de-DE" smtClean="0"/>
              <a:t>Aufbau einer Vertriebsdatenbank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572000" y="2835275"/>
            <a:ext cx="21431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>
                <a:latin typeface="+mn-lt"/>
              </a:rPr>
              <a:t>von Andreas Zahnleiter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umsplatzhalter 3"/>
          <p:cNvSpPr txBox="1">
            <a:spLocks noGrp="1"/>
          </p:cNvSpPr>
          <p:nvPr/>
        </p:nvSpPr>
        <p:spPr bwMode="gray">
          <a:xfrm>
            <a:off x="6477000" y="64611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900"/>
              <a:t>Dienstag, 1. Juli 2008</a:t>
            </a:r>
            <a:endParaRPr lang="en-US" sz="900"/>
          </a:p>
        </p:txBody>
      </p:sp>
      <p:sp>
        <p:nvSpPr>
          <p:cNvPr id="13315" name="Fußzeilenplatzhalter 4"/>
          <p:cNvSpPr txBox="1">
            <a:spLocks noGrp="1"/>
          </p:cNvSpPr>
          <p:nvPr/>
        </p:nvSpPr>
        <p:spPr bwMode="gray">
          <a:xfrm>
            <a:off x="3071813" y="6461125"/>
            <a:ext cx="34051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900"/>
              <a:t>Abschlussprüfung Sommer 20008, Andreas Zahnleiter</a:t>
            </a:r>
          </a:p>
        </p:txBody>
      </p:sp>
      <p:sp>
        <p:nvSpPr>
          <p:cNvPr id="13316" name="Foliennummernplatzhalter 5"/>
          <p:cNvSpPr txBox="1">
            <a:spLocks noGrp="1"/>
          </p:cNvSpPr>
          <p:nvPr/>
        </p:nvSpPr>
        <p:spPr bwMode="gray">
          <a:xfrm>
            <a:off x="8382000" y="6461125"/>
            <a:ext cx="484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fld id="{D67C74BB-2CCA-46AE-9C5A-4FAD0F68FD56}" type="slidenum">
              <a:rPr lang="en-US" sz="900"/>
              <a:pPr algn="r"/>
              <a:t>10</a:t>
            </a:fld>
            <a:endParaRPr lang="en-US" sz="9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Entwicklung der Berichte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27538" y="1412875"/>
            <a:ext cx="4306887" cy="2079625"/>
          </a:xfrm>
        </p:spPr>
        <p:txBody>
          <a:bodyPr/>
          <a:lstStyle/>
          <a:p>
            <a:pPr eaLnBrk="1" hangingPunct="1"/>
            <a:r>
              <a:rPr lang="en-US" sz="1600" smtClean="0"/>
              <a:t>Alle Berichte basieren auf </a:t>
            </a:r>
            <a:br>
              <a:rPr lang="en-US" sz="1600" smtClean="0"/>
            </a:br>
            <a:r>
              <a:rPr lang="en-US" sz="1600" smtClean="0"/>
              <a:t>SQL-Abfragen</a:t>
            </a:r>
          </a:p>
          <a:p>
            <a:pPr eaLnBrk="1" hangingPunct="1"/>
            <a:r>
              <a:rPr lang="en-US" sz="1600" smtClean="0"/>
              <a:t>Die Abfragen liefern die Daten für die einzelnen Berichte</a:t>
            </a:r>
          </a:p>
          <a:p>
            <a:pPr eaLnBrk="1" hangingPunct="1"/>
            <a:r>
              <a:rPr lang="en-US" sz="1600" smtClean="0"/>
              <a:t>Die Ergebnisse der Abfragen werden in Tabellen oder in Diagrammen dargestellt</a:t>
            </a:r>
          </a:p>
        </p:txBody>
      </p:sp>
      <p:cxnSp>
        <p:nvCxnSpPr>
          <p:cNvPr id="13319" name="Gerade Verbindung 8"/>
          <p:cNvCxnSpPr>
            <a:cxnSpLocks noChangeShapeType="1"/>
          </p:cNvCxnSpPr>
          <p:nvPr/>
        </p:nvCxnSpPr>
        <p:spPr bwMode="auto">
          <a:xfrm>
            <a:off x="1000125" y="1000125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13320" name="Picture 14" descr="business_rep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268413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15"/>
          <p:cNvSpPr txBox="1">
            <a:spLocks noChangeArrowheads="1"/>
          </p:cNvSpPr>
          <p:nvPr/>
        </p:nvSpPr>
        <p:spPr bwMode="auto">
          <a:xfrm>
            <a:off x="969963" y="3405188"/>
            <a:ext cx="12255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500"/>
              <a:t>Quelle: www.heiligenhaus.de</a:t>
            </a:r>
          </a:p>
        </p:txBody>
      </p:sp>
      <p:pic>
        <p:nvPicPr>
          <p:cNvPr id="13322" name="Picture 16" descr="sql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6948488" y="4508500"/>
            <a:ext cx="20161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Text Box 18"/>
          <p:cNvSpPr txBox="1">
            <a:spLocks noChangeArrowheads="1"/>
          </p:cNvSpPr>
          <p:nvPr/>
        </p:nvSpPr>
        <p:spPr bwMode="auto">
          <a:xfrm>
            <a:off x="1042988" y="4149725"/>
            <a:ext cx="518477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b="1"/>
              <a:t>Ergebnis</a:t>
            </a:r>
          </a:p>
          <a:p>
            <a:pPr>
              <a:spcBef>
                <a:spcPct val="50000"/>
              </a:spcBef>
            </a:pPr>
            <a:endParaRPr lang="de-DE" sz="1600"/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de-DE" sz="1600"/>
              <a:t> Alle Berichte liefern aussagekräftige Auswertungen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de-DE" sz="1600"/>
              <a:t> Die Berichte lassen sich dynamisch anpassen (Pivot)</a:t>
            </a:r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7019925" y="6021388"/>
            <a:ext cx="12255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500"/>
              <a:t>Quelle: www.e-mana.de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Datumsplatzhalter 3"/>
          <p:cNvSpPr txBox="1">
            <a:spLocks noGrp="1"/>
          </p:cNvSpPr>
          <p:nvPr/>
        </p:nvSpPr>
        <p:spPr bwMode="gray">
          <a:xfrm>
            <a:off x="6477000" y="64611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900"/>
              <a:t>Dienstag, 1. Juli 2008</a:t>
            </a:r>
            <a:endParaRPr lang="en-US" sz="900"/>
          </a:p>
        </p:txBody>
      </p:sp>
      <p:sp>
        <p:nvSpPr>
          <p:cNvPr id="2059" name="Fußzeilenplatzhalter 4"/>
          <p:cNvSpPr txBox="1">
            <a:spLocks noGrp="1"/>
          </p:cNvSpPr>
          <p:nvPr/>
        </p:nvSpPr>
        <p:spPr bwMode="gray">
          <a:xfrm>
            <a:off x="3071813" y="6461125"/>
            <a:ext cx="34051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900"/>
              <a:t>Abschlussprüfung Sommer 20008, Andreas Zahnleiter</a:t>
            </a:r>
          </a:p>
        </p:txBody>
      </p:sp>
      <p:sp>
        <p:nvSpPr>
          <p:cNvPr id="2060" name="Foliennummernplatzhalter 5"/>
          <p:cNvSpPr txBox="1">
            <a:spLocks noGrp="1"/>
          </p:cNvSpPr>
          <p:nvPr/>
        </p:nvSpPr>
        <p:spPr bwMode="gray">
          <a:xfrm>
            <a:off x="8382000" y="6461125"/>
            <a:ext cx="484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fld id="{26D7593E-422E-4CAA-AD7F-471777EDFF97}" type="slidenum">
              <a:rPr lang="en-US" sz="900"/>
              <a:pPr algn="r"/>
              <a:t>11</a:t>
            </a:fld>
            <a:endParaRPr lang="en-US" sz="900"/>
          </a:p>
        </p:txBody>
      </p:sp>
      <p:sp>
        <p:nvSpPr>
          <p:cNvPr id="20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Qualitätskontrolle</a:t>
            </a:r>
          </a:p>
        </p:txBody>
      </p:sp>
      <p:cxnSp>
        <p:nvCxnSpPr>
          <p:cNvPr id="2062" name="Gerade Verbindung 8"/>
          <p:cNvCxnSpPr>
            <a:cxnSpLocks noChangeShapeType="1"/>
          </p:cNvCxnSpPr>
          <p:nvPr/>
        </p:nvCxnSpPr>
        <p:spPr bwMode="auto">
          <a:xfrm>
            <a:off x="1000125" y="1000125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2050" name="Diagram 9"/>
          <p:cNvGraphicFramePr>
            <a:graphicFrameLocks/>
          </p:cNvGraphicFramePr>
          <p:nvPr/>
        </p:nvGraphicFramePr>
        <p:xfrm>
          <a:off x="2268538" y="1341438"/>
          <a:ext cx="4537075" cy="4537075"/>
        </p:xfrm>
        <a:graphic>
          <a:graphicData uri="http://schemas.openxmlformats.org/drawingml/2006/compatibility">
            <com:legacyDrawing xmlns:com="http://schemas.openxmlformats.org/drawingml/2006/compatibility" spid="_x0000_s205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umsplatzhalter 3"/>
          <p:cNvSpPr txBox="1">
            <a:spLocks noGrp="1"/>
          </p:cNvSpPr>
          <p:nvPr/>
        </p:nvSpPr>
        <p:spPr bwMode="gray">
          <a:xfrm>
            <a:off x="6477000" y="64611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900"/>
              <a:t>Dienstag, 1. Juli 2008</a:t>
            </a:r>
            <a:endParaRPr lang="en-US" sz="900"/>
          </a:p>
        </p:txBody>
      </p:sp>
      <p:sp>
        <p:nvSpPr>
          <p:cNvPr id="14339" name="Fußzeilenplatzhalter 4"/>
          <p:cNvSpPr txBox="1">
            <a:spLocks noGrp="1"/>
          </p:cNvSpPr>
          <p:nvPr/>
        </p:nvSpPr>
        <p:spPr bwMode="gray">
          <a:xfrm>
            <a:off x="3071813" y="6461125"/>
            <a:ext cx="34051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900"/>
              <a:t>Abschlussprüfung Sommer 20008, Andreas Zahnleiter</a:t>
            </a:r>
          </a:p>
        </p:txBody>
      </p:sp>
      <p:sp>
        <p:nvSpPr>
          <p:cNvPr id="14340" name="Foliennummernplatzhalter 5"/>
          <p:cNvSpPr txBox="1">
            <a:spLocks noGrp="1"/>
          </p:cNvSpPr>
          <p:nvPr/>
        </p:nvSpPr>
        <p:spPr bwMode="gray">
          <a:xfrm>
            <a:off x="8382000" y="6461125"/>
            <a:ext cx="484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fld id="{8067B0D1-197F-4DA7-A37D-9B4809F4DC2B}" type="slidenum">
              <a:rPr lang="en-US" sz="900"/>
              <a:pPr algn="r"/>
              <a:t>12</a:t>
            </a:fld>
            <a:endParaRPr lang="en-US" sz="9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Übergabe der Vertriebsdatenbank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1347788"/>
            <a:ext cx="7953375" cy="47244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Einweisung in die Bedienung der Datenbank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u="sng" smtClean="0"/>
              <a:t>Fazit:</a:t>
            </a:r>
          </a:p>
          <a:p>
            <a:pPr eaLnBrk="1" hangingPunct="1">
              <a:buFont typeface="Wingdings" pitchFamily="2" charset="2"/>
              <a:buNone/>
            </a:pPr>
            <a:endParaRPr lang="en-US" u="sng" smtClean="0"/>
          </a:p>
          <a:p>
            <a:pPr eaLnBrk="1" hangingPunct="1"/>
            <a:r>
              <a:rPr lang="en-US" smtClean="0"/>
              <a:t>Wurden die gesteckten Ziele erreicht?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Was kann noch verbessert werden?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cxnSp>
        <p:nvCxnSpPr>
          <p:cNvPr id="14343" name="Gerade Verbindung 8"/>
          <p:cNvCxnSpPr>
            <a:cxnSpLocks noChangeShapeType="1"/>
          </p:cNvCxnSpPr>
          <p:nvPr/>
        </p:nvCxnSpPr>
        <p:spPr bwMode="auto">
          <a:xfrm>
            <a:off x="1000125" y="1000125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14344" name="Grafik 7" descr="abt1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63" y="3214688"/>
            <a:ext cx="2720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6215063" y="5929313"/>
            <a:ext cx="12255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500"/>
              <a:t>Quelle: www.ried.gv.at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umsplatzhalter 3"/>
          <p:cNvSpPr txBox="1">
            <a:spLocks noGrp="1"/>
          </p:cNvSpPr>
          <p:nvPr/>
        </p:nvSpPr>
        <p:spPr bwMode="gray">
          <a:xfrm>
            <a:off x="6477000" y="64611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900"/>
              <a:t>Dienstag, 1. Juli 2008</a:t>
            </a:r>
            <a:endParaRPr lang="en-US" sz="900"/>
          </a:p>
        </p:txBody>
      </p:sp>
      <p:sp>
        <p:nvSpPr>
          <p:cNvPr id="15363" name="Fußzeilenplatzhalter 4"/>
          <p:cNvSpPr txBox="1">
            <a:spLocks noGrp="1"/>
          </p:cNvSpPr>
          <p:nvPr/>
        </p:nvSpPr>
        <p:spPr bwMode="gray">
          <a:xfrm>
            <a:off x="3071813" y="6461125"/>
            <a:ext cx="34051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900"/>
              <a:t>Abschlussprüfung Sommer 20008, Andreas Zahnleiter</a:t>
            </a:r>
          </a:p>
        </p:txBody>
      </p:sp>
      <p:sp>
        <p:nvSpPr>
          <p:cNvPr id="15364" name="Foliennummernplatzhalter 5"/>
          <p:cNvSpPr txBox="1">
            <a:spLocks noGrp="1"/>
          </p:cNvSpPr>
          <p:nvPr/>
        </p:nvSpPr>
        <p:spPr bwMode="gray">
          <a:xfrm>
            <a:off x="8382000" y="6461125"/>
            <a:ext cx="484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fld id="{6C19651B-F80D-48DD-B6DB-7B5D0A00DFC4}" type="slidenum">
              <a:rPr lang="en-US" sz="900"/>
              <a:pPr algn="r"/>
              <a:t>13</a:t>
            </a:fld>
            <a:endParaRPr lang="en-US" sz="90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571500"/>
            <a:ext cx="7953375" cy="542925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5400" b="1" smtClean="0"/>
              <a:t>Vielen Dank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5400" b="1" smtClean="0"/>
              <a:t>für Ihre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5400" b="1" smtClean="0"/>
              <a:t>Aufmerksamkeit!</a:t>
            </a:r>
            <a:endParaRPr lang="en-US" sz="4000" b="1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Dienstag, 1. Juli 2008</a:t>
            </a:r>
            <a:endParaRPr lang="en-US" smtClean="0"/>
          </a:p>
        </p:txBody>
      </p:sp>
      <p:sp>
        <p:nvSpPr>
          <p:cNvPr id="614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71813" y="6461125"/>
            <a:ext cx="3405187" cy="230188"/>
          </a:xfrm>
          <a:noFill/>
        </p:spPr>
        <p:txBody>
          <a:bodyPr/>
          <a:lstStyle/>
          <a:p>
            <a:r>
              <a:rPr lang="en-US" smtClean="0"/>
              <a:t>Abschlussprüfung Sommer 20008, Andreas Zahnleiter</a:t>
            </a:r>
          </a:p>
        </p:txBody>
      </p:sp>
      <p:sp>
        <p:nvSpPr>
          <p:cNvPr id="614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E68905-379F-4244-A783-3938D0E3463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Inhalt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347788"/>
            <a:ext cx="7953375" cy="4724400"/>
          </a:xfrm>
        </p:spPr>
        <p:txBody>
          <a:bodyPr/>
          <a:lstStyle/>
          <a:p>
            <a:pPr eaLnBrk="1" hangingPunct="1"/>
            <a:r>
              <a:rPr lang="en-US" smtClean="0"/>
              <a:t>Vorstellung des Unternehmens</a:t>
            </a:r>
          </a:p>
          <a:p>
            <a:pPr eaLnBrk="1" hangingPunct="1"/>
            <a:r>
              <a:rPr lang="en-US" smtClean="0"/>
              <a:t>Planung</a:t>
            </a:r>
          </a:p>
          <a:p>
            <a:pPr lvl="1" eaLnBrk="1" hangingPunct="1"/>
            <a:r>
              <a:rPr lang="en-US" smtClean="0"/>
              <a:t>Ausgangslage</a:t>
            </a:r>
          </a:p>
          <a:p>
            <a:pPr lvl="1" eaLnBrk="1" hangingPunct="1"/>
            <a:r>
              <a:rPr lang="en-US" smtClean="0"/>
              <a:t>Soll-Konzept</a:t>
            </a:r>
          </a:p>
          <a:p>
            <a:pPr lvl="1" eaLnBrk="1" hangingPunct="1"/>
            <a:r>
              <a:rPr lang="en-US" smtClean="0"/>
              <a:t>Zeitplanung</a:t>
            </a:r>
          </a:p>
          <a:p>
            <a:pPr lvl="1" eaLnBrk="1" hangingPunct="1"/>
            <a:r>
              <a:rPr lang="en-US" smtClean="0"/>
              <a:t>Kosten-/Nutzenanalyse</a:t>
            </a:r>
          </a:p>
          <a:p>
            <a:pPr eaLnBrk="1" hangingPunct="1"/>
            <a:r>
              <a:rPr lang="en-US" smtClean="0"/>
              <a:t>Durchführung</a:t>
            </a:r>
          </a:p>
          <a:p>
            <a:pPr lvl="1" eaLnBrk="1" hangingPunct="1"/>
            <a:r>
              <a:rPr lang="en-US" smtClean="0"/>
              <a:t>Modellierung des ER-Diagramms</a:t>
            </a:r>
          </a:p>
          <a:p>
            <a:pPr lvl="1" eaLnBrk="1" hangingPunct="1"/>
            <a:r>
              <a:rPr lang="en-US" smtClean="0"/>
              <a:t>Programmierung</a:t>
            </a:r>
          </a:p>
          <a:p>
            <a:pPr lvl="1" eaLnBrk="1" hangingPunct="1"/>
            <a:r>
              <a:rPr lang="en-US" smtClean="0"/>
              <a:t>Entwicklung der Berichte</a:t>
            </a:r>
          </a:p>
          <a:p>
            <a:pPr eaLnBrk="1" hangingPunct="1"/>
            <a:r>
              <a:rPr lang="en-US" smtClean="0"/>
              <a:t>Projektabschluss</a:t>
            </a:r>
          </a:p>
          <a:p>
            <a:pPr lvl="1" eaLnBrk="1" hangingPunct="1"/>
            <a:r>
              <a:rPr lang="en-US" smtClean="0"/>
              <a:t>Qualitätskontrolle</a:t>
            </a:r>
          </a:p>
          <a:p>
            <a:pPr lvl="1" eaLnBrk="1" hangingPunct="1"/>
            <a:r>
              <a:rPr lang="en-US" smtClean="0"/>
              <a:t>Übergabe der Vertriebsdatenbank</a:t>
            </a:r>
          </a:p>
          <a:p>
            <a:pPr eaLnBrk="1" hangingPunct="1"/>
            <a:endParaRPr lang="en-US" smtClean="0"/>
          </a:p>
        </p:txBody>
      </p:sp>
      <p:cxnSp>
        <p:nvCxnSpPr>
          <p:cNvPr id="6151" name="Gerade Verbindung 8"/>
          <p:cNvCxnSpPr>
            <a:cxnSpLocks noChangeShapeType="1"/>
          </p:cNvCxnSpPr>
          <p:nvPr/>
        </p:nvCxnSpPr>
        <p:spPr bwMode="auto">
          <a:xfrm>
            <a:off x="1000125" y="1000125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Dienstag, 1. Juli 2008</a:t>
            </a:r>
            <a:endParaRPr lang="en-US" smtClean="0"/>
          </a:p>
        </p:txBody>
      </p:sp>
      <p:sp>
        <p:nvSpPr>
          <p:cNvPr id="717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smtClean="0"/>
              <a:t>Abschlussprüfung Sommer 20008, Andreas Zahnleiter</a:t>
            </a:r>
            <a:endParaRPr lang="en-US" smtClean="0"/>
          </a:p>
        </p:txBody>
      </p:sp>
      <p:sp>
        <p:nvSpPr>
          <p:cNvPr id="717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2D4628-AD25-4F7B-B52C-67E828F9E0B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552450"/>
            <a:ext cx="7953375" cy="519113"/>
          </a:xfrm>
        </p:spPr>
        <p:txBody>
          <a:bodyPr/>
          <a:lstStyle/>
          <a:p>
            <a:pPr eaLnBrk="1" hangingPunct="1"/>
            <a:r>
              <a:rPr lang="en-US" smtClean="0"/>
              <a:t>Vorstellung des Unternehmens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0" y="1214438"/>
            <a:ext cx="5580063" cy="2524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Ein Verlag mit den Kompetenzen Steuern, Recht und Geld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Seit 1997 Tochter der internationalen Fachverlagsgruppe Wolters Kluwer</a:t>
            </a:r>
          </a:p>
        </p:txBody>
      </p:sp>
      <p:pic>
        <p:nvPicPr>
          <p:cNvPr id="7175" name="Grafik 6" descr="logo_aav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38" y="4643438"/>
            <a:ext cx="309880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gray">
          <a:xfrm>
            <a:off x="785813" y="4000500"/>
            <a:ext cx="492918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1800">
              <a:solidFill>
                <a:srgbClr val="474747"/>
              </a:solidFill>
            </a:endParaRPr>
          </a:p>
          <a:p>
            <a:pPr marL="228600" indent="-22860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n-US" sz="1800">
                <a:solidFill>
                  <a:srgbClr val="474747"/>
                </a:solidFill>
              </a:rPr>
              <a:t>Unsere Philosophie: Wissen, was zu tun ist</a:t>
            </a:r>
          </a:p>
          <a:p>
            <a:pPr marL="228600" indent="-22860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n-US" sz="1800">
                <a:solidFill>
                  <a:srgbClr val="474747"/>
                </a:solidFill>
              </a:rPr>
              <a:t>Unsere Kunden sind Privatpersonen, die Angelegenheiten rund um »Steuern, Recht und Geld« gerne selbst in die Hand nehmen</a:t>
            </a:r>
          </a:p>
        </p:txBody>
      </p:sp>
      <p:pic>
        <p:nvPicPr>
          <p:cNvPr id="7177" name="Grafik 11" descr="Eingangschild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428750"/>
            <a:ext cx="1857375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78" name="Gerade Verbindung 12"/>
          <p:cNvCxnSpPr>
            <a:cxnSpLocks noChangeShapeType="1"/>
          </p:cNvCxnSpPr>
          <p:nvPr/>
        </p:nvCxnSpPr>
        <p:spPr bwMode="auto">
          <a:xfrm>
            <a:off x="1000125" y="1000125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Dienstag, 1. Juli 2008</a:t>
            </a:r>
            <a:endParaRPr lang="en-US" smtClean="0"/>
          </a:p>
        </p:txBody>
      </p:sp>
      <p:sp>
        <p:nvSpPr>
          <p:cNvPr id="819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71813" y="6461125"/>
            <a:ext cx="3405187" cy="230188"/>
          </a:xfrm>
          <a:noFill/>
        </p:spPr>
        <p:txBody>
          <a:bodyPr/>
          <a:lstStyle/>
          <a:p>
            <a:r>
              <a:rPr lang="en-US" smtClean="0"/>
              <a:t>Abschlussprüfung Sommer 20008, Andreas Zahnleiter</a:t>
            </a:r>
          </a:p>
        </p:txBody>
      </p:sp>
      <p:sp>
        <p:nvSpPr>
          <p:cNvPr id="8196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2887C3-149F-4DDC-B685-E0B65A5AA23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Ausgangslage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419225"/>
            <a:ext cx="7953375" cy="4724400"/>
          </a:xfrm>
        </p:spPr>
        <p:txBody>
          <a:bodyPr/>
          <a:lstStyle/>
          <a:p>
            <a:pPr eaLnBrk="1" hangingPunct="1"/>
            <a:r>
              <a:rPr lang="en-US" smtClean="0"/>
              <a:t>Auswertung der Vertriebszahlen von Koch Media bisher sehr umständlich</a:t>
            </a:r>
          </a:p>
          <a:p>
            <a:pPr eaLnBrk="1" hangingPunct="1"/>
            <a:r>
              <a:rPr lang="en-US" smtClean="0"/>
              <a:t>Daten liegen in einzelnen Excel-Dateien vor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	 keine zentrale Speicherung</a:t>
            </a:r>
            <a:endParaRPr lang="en-US" smtClean="0"/>
          </a:p>
          <a:p>
            <a:pPr eaLnBrk="1" hangingPunct="1"/>
            <a:r>
              <a:rPr lang="en-US" smtClean="0"/>
              <a:t>Keine periodenübergreifenden Auswertungen möglich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u="sng" smtClean="0">
                <a:sym typeface="Wingdings" pitchFamily="2" charset="2"/>
              </a:rPr>
              <a:t>Neue Lösung muss gefunden werden!</a:t>
            </a:r>
            <a:endParaRPr lang="en-US" b="1" u="sng" smtClean="0"/>
          </a:p>
          <a:p>
            <a:pPr eaLnBrk="1" hangingPunct="1"/>
            <a:endParaRPr lang="en-US" u="sng" smtClean="0"/>
          </a:p>
        </p:txBody>
      </p:sp>
      <p:cxnSp>
        <p:nvCxnSpPr>
          <p:cNvPr id="8199" name="Gerade Verbindung 8"/>
          <p:cNvCxnSpPr>
            <a:cxnSpLocks noChangeShapeType="1"/>
          </p:cNvCxnSpPr>
          <p:nvPr/>
        </p:nvCxnSpPr>
        <p:spPr bwMode="auto">
          <a:xfrm>
            <a:off x="1000125" y="1000125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8200" name="Picture 9" descr="exc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25" y="3500438"/>
            <a:ext cx="31686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AutoShape 10"/>
          <p:cNvSpPr>
            <a:spLocks noChangeArrowheads="1"/>
          </p:cNvSpPr>
          <p:nvPr/>
        </p:nvSpPr>
        <p:spPr bwMode="auto">
          <a:xfrm>
            <a:off x="2771775" y="3213100"/>
            <a:ext cx="576263" cy="1295400"/>
          </a:xfrm>
          <a:prstGeom prst="downArrow">
            <a:avLst>
              <a:gd name="adj1" fmla="val 50000"/>
              <a:gd name="adj2" fmla="val 56198"/>
            </a:avLst>
          </a:prstGeom>
          <a:solidFill>
            <a:schemeClr val="accent1">
              <a:alpha val="6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5437188" y="5876925"/>
            <a:ext cx="30956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500"/>
              <a:t>Quelle: www.tradelogic.org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umsplatzhalter 3"/>
          <p:cNvSpPr txBox="1">
            <a:spLocks noGrp="1"/>
          </p:cNvSpPr>
          <p:nvPr/>
        </p:nvSpPr>
        <p:spPr bwMode="gray">
          <a:xfrm>
            <a:off x="6477000" y="64611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900"/>
              <a:t>Dienstag, 1. Juli 2008</a:t>
            </a:r>
            <a:endParaRPr lang="en-US" sz="900"/>
          </a:p>
        </p:txBody>
      </p:sp>
      <p:sp>
        <p:nvSpPr>
          <p:cNvPr id="9219" name="Fußzeilenplatzhalter 4"/>
          <p:cNvSpPr txBox="1">
            <a:spLocks noGrp="1"/>
          </p:cNvSpPr>
          <p:nvPr/>
        </p:nvSpPr>
        <p:spPr bwMode="gray">
          <a:xfrm>
            <a:off x="3071813" y="6461125"/>
            <a:ext cx="34051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900"/>
              <a:t>Abschlussprüfung Sommer 20008, Andreas Zahnleiter</a:t>
            </a:r>
          </a:p>
        </p:txBody>
      </p:sp>
      <p:sp>
        <p:nvSpPr>
          <p:cNvPr id="9220" name="Foliennummernplatzhalter 5"/>
          <p:cNvSpPr txBox="1">
            <a:spLocks noGrp="1"/>
          </p:cNvSpPr>
          <p:nvPr/>
        </p:nvSpPr>
        <p:spPr bwMode="gray">
          <a:xfrm>
            <a:off x="8382000" y="6461125"/>
            <a:ext cx="484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fld id="{755541E2-CF2C-4BD9-A7CC-A085C3FF12C0}" type="slidenum">
              <a:rPr lang="en-US" sz="900"/>
              <a:pPr algn="r"/>
              <a:t>5</a:t>
            </a:fld>
            <a:endParaRPr lang="en-US" sz="9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Soll-Konzept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9975" y="1419225"/>
            <a:ext cx="6526213" cy="30178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u="sng" smtClean="0"/>
              <a:t>Aufbau einer Vertriebsdatenbank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Import der Vertriebszahlen in die Datenbank</a:t>
            </a:r>
          </a:p>
          <a:p>
            <a:pPr eaLnBrk="1" hangingPunct="1"/>
            <a:r>
              <a:rPr lang="en-US" smtClean="0"/>
              <a:t>Zentrale Speicherung der Daten</a:t>
            </a:r>
          </a:p>
          <a:p>
            <a:pPr eaLnBrk="1" hangingPunct="1"/>
            <a:r>
              <a:rPr lang="en-US" smtClean="0"/>
              <a:t>Datenbank soll mehrbenutzerfähig sein</a:t>
            </a:r>
          </a:p>
          <a:p>
            <a:pPr eaLnBrk="1" hangingPunct="1"/>
            <a:r>
              <a:rPr lang="en-US" smtClean="0"/>
              <a:t>Periodenübergreifende Auswertungen sollen möglich sein</a:t>
            </a:r>
          </a:p>
          <a:p>
            <a:pPr eaLnBrk="1" hangingPunct="1"/>
            <a:r>
              <a:rPr lang="en-US" smtClean="0"/>
              <a:t>Dynamische Auswertungen mit Pivot-Tabellen und -Charts</a:t>
            </a:r>
          </a:p>
        </p:txBody>
      </p:sp>
      <p:cxnSp>
        <p:nvCxnSpPr>
          <p:cNvPr id="9223" name="Gerade Verbindung 8"/>
          <p:cNvCxnSpPr>
            <a:cxnSpLocks noChangeShapeType="1"/>
          </p:cNvCxnSpPr>
          <p:nvPr/>
        </p:nvCxnSpPr>
        <p:spPr bwMode="auto">
          <a:xfrm>
            <a:off x="1000125" y="1000125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9224" name="Picture 11" descr="6_id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092325"/>
            <a:ext cx="1609725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AutoShape 13"/>
          <p:cNvSpPr>
            <a:spLocks noChangeArrowheads="1"/>
          </p:cNvSpPr>
          <p:nvPr/>
        </p:nvSpPr>
        <p:spPr bwMode="auto">
          <a:xfrm>
            <a:off x="3492500" y="4437063"/>
            <a:ext cx="2233613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3132138" y="5300663"/>
            <a:ext cx="3313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800" b="1"/>
              <a:t>Lösung gefunden!</a:t>
            </a:r>
            <a:r>
              <a:rPr lang="de-DE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umsplatzhalter 3"/>
          <p:cNvSpPr txBox="1">
            <a:spLocks noGrp="1"/>
          </p:cNvSpPr>
          <p:nvPr/>
        </p:nvSpPr>
        <p:spPr bwMode="gray">
          <a:xfrm>
            <a:off x="6477000" y="64611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900"/>
              <a:t>Dienstag, 1. Juli 2008</a:t>
            </a:r>
            <a:endParaRPr lang="en-US" sz="900"/>
          </a:p>
        </p:txBody>
      </p:sp>
      <p:sp>
        <p:nvSpPr>
          <p:cNvPr id="10243" name="Fußzeilenplatzhalter 4"/>
          <p:cNvSpPr txBox="1">
            <a:spLocks noGrp="1"/>
          </p:cNvSpPr>
          <p:nvPr/>
        </p:nvSpPr>
        <p:spPr bwMode="gray">
          <a:xfrm>
            <a:off x="3071813" y="6461125"/>
            <a:ext cx="34051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900"/>
              <a:t>Abschlussprüfung Sommer 20008, Andreas Zahnleiter</a:t>
            </a:r>
          </a:p>
        </p:txBody>
      </p:sp>
      <p:sp>
        <p:nvSpPr>
          <p:cNvPr id="10244" name="Foliennummernplatzhalter 5"/>
          <p:cNvSpPr txBox="1">
            <a:spLocks noGrp="1"/>
          </p:cNvSpPr>
          <p:nvPr/>
        </p:nvSpPr>
        <p:spPr bwMode="gray">
          <a:xfrm>
            <a:off x="8382000" y="6461125"/>
            <a:ext cx="484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fld id="{224CF8C0-995A-4956-8F25-FEE1AD3C5BC2}" type="slidenum">
              <a:rPr lang="en-US" sz="900"/>
              <a:pPr algn="r"/>
              <a:t>6</a:t>
            </a:fld>
            <a:endParaRPr lang="en-US" sz="9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Zeitplanung</a:t>
            </a:r>
          </a:p>
        </p:txBody>
      </p:sp>
      <p:cxnSp>
        <p:nvCxnSpPr>
          <p:cNvPr id="10246" name="Gerade Verbindung 8"/>
          <p:cNvCxnSpPr>
            <a:cxnSpLocks noChangeShapeType="1"/>
          </p:cNvCxnSpPr>
          <p:nvPr/>
        </p:nvCxnSpPr>
        <p:spPr bwMode="auto">
          <a:xfrm>
            <a:off x="1000125" y="1000125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28741" name="Group 69"/>
          <p:cNvGraphicFramePr>
            <a:graphicFrameLocks noGrp="1"/>
          </p:cNvGraphicFramePr>
          <p:nvPr/>
        </p:nvGraphicFramePr>
        <p:xfrm>
          <a:off x="1187450" y="1700213"/>
          <a:ext cx="7056438" cy="2346960"/>
        </p:xfrm>
        <a:graphic>
          <a:graphicData uri="http://schemas.openxmlformats.org/drawingml/2006/table">
            <a:tbl>
              <a:tblPr/>
              <a:tblGrid>
                <a:gridCol w="5857875"/>
                <a:gridCol w="1198563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Projektphase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Dauer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Vorbereitung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 1,5 Std.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Planung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 2,0 Std.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Durchführung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16,5 Std.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Qualitätskontrolle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 2,0 Std.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Dokumentation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12,5 Std.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Projektabschluss und Übergabe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Trebuchet MS" pitchFamily="34" charset="0"/>
                        </a:rPr>
                        <a:t> 0,5 Std.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3" name="Text Box 80"/>
          <p:cNvSpPr txBox="1">
            <a:spLocks noChangeArrowheads="1"/>
          </p:cNvSpPr>
          <p:nvPr/>
        </p:nvSpPr>
        <p:spPr bwMode="auto">
          <a:xfrm>
            <a:off x="2843213" y="5132388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Projektdauer: 35 Stunden</a:t>
            </a:r>
          </a:p>
        </p:txBody>
      </p:sp>
      <p:sp>
        <p:nvSpPr>
          <p:cNvPr id="10274" name="AutoShape 81"/>
          <p:cNvSpPr>
            <a:spLocks noChangeArrowheads="1"/>
          </p:cNvSpPr>
          <p:nvPr/>
        </p:nvSpPr>
        <p:spPr bwMode="auto">
          <a:xfrm>
            <a:off x="4284663" y="4222750"/>
            <a:ext cx="504825" cy="719138"/>
          </a:xfrm>
          <a:prstGeom prst="downArrow">
            <a:avLst>
              <a:gd name="adj1" fmla="val 50000"/>
              <a:gd name="adj2" fmla="val 35613"/>
            </a:avLst>
          </a:prstGeom>
          <a:solidFill>
            <a:schemeClr val="accent1">
              <a:alpha val="6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umsplatzhalter 3"/>
          <p:cNvSpPr txBox="1">
            <a:spLocks noGrp="1"/>
          </p:cNvSpPr>
          <p:nvPr/>
        </p:nvSpPr>
        <p:spPr bwMode="gray">
          <a:xfrm>
            <a:off x="6477000" y="64611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900"/>
              <a:t>Dienstag, 1. Juli 2008</a:t>
            </a:r>
            <a:endParaRPr lang="en-US" sz="900"/>
          </a:p>
        </p:txBody>
      </p:sp>
      <p:sp>
        <p:nvSpPr>
          <p:cNvPr id="1028" name="Fußzeilenplatzhalter 4"/>
          <p:cNvSpPr txBox="1">
            <a:spLocks noGrp="1"/>
          </p:cNvSpPr>
          <p:nvPr/>
        </p:nvSpPr>
        <p:spPr bwMode="gray">
          <a:xfrm>
            <a:off x="3071813" y="6461125"/>
            <a:ext cx="34051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900"/>
              <a:t>Abschlussprüfung Sommer 20008, Andreas Zahnleiter</a:t>
            </a:r>
          </a:p>
        </p:txBody>
      </p:sp>
      <p:sp>
        <p:nvSpPr>
          <p:cNvPr id="1029" name="Foliennummernplatzhalter 5"/>
          <p:cNvSpPr txBox="1">
            <a:spLocks noGrp="1"/>
          </p:cNvSpPr>
          <p:nvPr/>
        </p:nvSpPr>
        <p:spPr bwMode="gray">
          <a:xfrm>
            <a:off x="8382000" y="6461125"/>
            <a:ext cx="484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fld id="{41E62C2F-F972-4978-91CB-977016A8090C}" type="slidenum">
              <a:rPr lang="en-US" sz="900"/>
              <a:pPr algn="r"/>
              <a:t>7</a:t>
            </a:fld>
            <a:endParaRPr lang="en-US" sz="90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Kosten-/Nutzenanalyse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1347788"/>
            <a:ext cx="7953375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  <a:p>
            <a:pPr eaLnBrk="1" hangingPunct="1"/>
            <a:endParaRPr lang="en-US" smtClean="0"/>
          </a:p>
        </p:txBody>
      </p:sp>
      <p:cxnSp>
        <p:nvCxnSpPr>
          <p:cNvPr id="1032" name="Gerade Verbindung 8"/>
          <p:cNvCxnSpPr>
            <a:cxnSpLocks noChangeShapeType="1"/>
          </p:cNvCxnSpPr>
          <p:nvPr/>
        </p:nvCxnSpPr>
        <p:spPr bwMode="auto">
          <a:xfrm>
            <a:off x="1000125" y="1000125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900113" y="1844675"/>
          <a:ext cx="7848600" cy="3889375"/>
        </p:xfrm>
        <a:graphic>
          <a:graphicData uri="http://schemas.openxmlformats.org/presentationml/2006/ole">
            <p:oleObj spid="_x0000_s1026" name="Diagramm" r:id="rId4" imgW="6791313" imgH="3409920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umsplatzhalter 3"/>
          <p:cNvSpPr txBox="1">
            <a:spLocks noGrp="1"/>
          </p:cNvSpPr>
          <p:nvPr/>
        </p:nvSpPr>
        <p:spPr bwMode="gray">
          <a:xfrm>
            <a:off x="6477000" y="64611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900"/>
              <a:t>Dienstag, 1. Juli 2008</a:t>
            </a:r>
            <a:endParaRPr lang="en-US" sz="900"/>
          </a:p>
        </p:txBody>
      </p:sp>
      <p:sp>
        <p:nvSpPr>
          <p:cNvPr id="11267" name="Fußzeilenplatzhalter 4"/>
          <p:cNvSpPr txBox="1">
            <a:spLocks noGrp="1"/>
          </p:cNvSpPr>
          <p:nvPr/>
        </p:nvSpPr>
        <p:spPr bwMode="gray">
          <a:xfrm>
            <a:off x="3071813" y="6461125"/>
            <a:ext cx="34051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900"/>
              <a:t>Abschlussprüfung Sommer 20008, Andreas Zahnleiter</a:t>
            </a:r>
          </a:p>
        </p:txBody>
      </p:sp>
      <p:sp>
        <p:nvSpPr>
          <p:cNvPr id="11268" name="Foliennummernplatzhalter 5"/>
          <p:cNvSpPr txBox="1">
            <a:spLocks noGrp="1"/>
          </p:cNvSpPr>
          <p:nvPr/>
        </p:nvSpPr>
        <p:spPr bwMode="gray">
          <a:xfrm>
            <a:off x="8382000" y="6461125"/>
            <a:ext cx="484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fld id="{5CA6D2B7-FC39-48AB-9F4A-B09F0EF933B1}" type="slidenum">
              <a:rPr lang="en-US" sz="900"/>
              <a:pPr algn="r"/>
              <a:t>8</a:t>
            </a:fld>
            <a:endParaRPr lang="en-US" sz="9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Modellierung des ER-Diagramms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1347788"/>
            <a:ext cx="7953375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			Analyse der Daten von Koch Media</a:t>
            </a:r>
          </a:p>
        </p:txBody>
      </p:sp>
      <p:cxnSp>
        <p:nvCxnSpPr>
          <p:cNvPr id="11271" name="Gerade Verbindung 8"/>
          <p:cNvCxnSpPr>
            <a:cxnSpLocks noChangeShapeType="1"/>
          </p:cNvCxnSpPr>
          <p:nvPr/>
        </p:nvCxnSpPr>
        <p:spPr bwMode="auto">
          <a:xfrm>
            <a:off x="1000125" y="1000125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4240213" y="3708400"/>
            <a:ext cx="1700212" cy="504825"/>
          </a:xfrm>
          <a:prstGeom prst="flowChartProcess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Produkte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1808163" y="3644900"/>
            <a:ext cx="1152525" cy="576263"/>
          </a:xfrm>
          <a:prstGeom prst="flowChartDecision">
            <a:avLst/>
          </a:prstGeom>
          <a:solidFill>
            <a:srgbClr val="FF99CC">
              <a:alpha val="4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hat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1403350" y="2563813"/>
            <a:ext cx="1943100" cy="504825"/>
          </a:xfrm>
          <a:prstGeom prst="flowChartProcess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Stock&amp;Sales Reports</a:t>
            </a: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7019925" y="2592388"/>
            <a:ext cx="1655763" cy="503237"/>
          </a:xfrm>
          <a:prstGeom prst="flowChartProcess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Channel Reports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1412875" y="4910138"/>
            <a:ext cx="1943100" cy="504825"/>
          </a:xfrm>
          <a:prstGeom prst="flowChartProcess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Stock&amp;Sales Zahlen</a:t>
            </a: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3995738" y="4868863"/>
            <a:ext cx="1152525" cy="576262"/>
          </a:xfrm>
          <a:prstGeom prst="flowChartDecision">
            <a:avLst/>
          </a:prstGeom>
          <a:solidFill>
            <a:srgbClr val="FF99CC">
              <a:alpha val="4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hat</a:t>
            </a: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7050088" y="4899025"/>
            <a:ext cx="1655762" cy="503238"/>
          </a:xfrm>
          <a:prstGeom prst="flowChartProcess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Channel Zahlen</a:t>
            </a: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7261225" y="3627438"/>
            <a:ext cx="1152525" cy="576262"/>
          </a:xfrm>
          <a:prstGeom prst="flowChartDecision">
            <a:avLst/>
          </a:prstGeom>
          <a:solidFill>
            <a:srgbClr val="FF99CC">
              <a:alpha val="4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hat</a:t>
            </a:r>
          </a:p>
        </p:txBody>
      </p:sp>
      <p:cxnSp>
        <p:nvCxnSpPr>
          <p:cNvPr id="11280" name="AutoShape 16"/>
          <p:cNvCxnSpPr>
            <a:cxnSpLocks noChangeShapeType="1"/>
            <a:stCxn id="11274" idx="2"/>
            <a:endCxn id="11273" idx="0"/>
          </p:cNvCxnSpPr>
          <p:nvPr/>
        </p:nvCxnSpPr>
        <p:spPr bwMode="auto">
          <a:xfrm>
            <a:off x="2374900" y="3068638"/>
            <a:ext cx="95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1" name="AutoShape 17"/>
          <p:cNvCxnSpPr>
            <a:cxnSpLocks noChangeShapeType="1"/>
            <a:stCxn id="11273" idx="2"/>
            <a:endCxn id="11276" idx="0"/>
          </p:cNvCxnSpPr>
          <p:nvPr/>
        </p:nvCxnSpPr>
        <p:spPr bwMode="auto">
          <a:xfrm>
            <a:off x="2384425" y="4221163"/>
            <a:ext cx="0" cy="688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2411413" y="3284538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/>
              <a:t>1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2411413" y="4437063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/>
              <a:t>m</a:t>
            </a:r>
          </a:p>
        </p:txBody>
      </p:sp>
      <p:cxnSp>
        <p:nvCxnSpPr>
          <p:cNvPr id="11284" name="AutoShape 20"/>
          <p:cNvCxnSpPr>
            <a:cxnSpLocks noChangeShapeType="1"/>
            <a:stCxn id="11277" idx="1"/>
            <a:endCxn id="11276" idx="3"/>
          </p:cNvCxnSpPr>
          <p:nvPr/>
        </p:nvCxnSpPr>
        <p:spPr bwMode="auto">
          <a:xfrm flipH="1">
            <a:off x="3355975" y="5157788"/>
            <a:ext cx="639763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635375" y="4795838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/>
              <a:t>n</a:t>
            </a:r>
          </a:p>
        </p:txBody>
      </p:sp>
      <p:cxnSp>
        <p:nvCxnSpPr>
          <p:cNvPr id="11286" name="AutoShape 22"/>
          <p:cNvCxnSpPr>
            <a:cxnSpLocks noChangeShapeType="1"/>
          </p:cNvCxnSpPr>
          <p:nvPr/>
        </p:nvCxnSpPr>
        <p:spPr bwMode="auto">
          <a:xfrm>
            <a:off x="4572000" y="4221163"/>
            <a:ext cx="7938" cy="655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4500563" y="4437063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/>
              <a:t>1</a:t>
            </a:r>
          </a:p>
        </p:txBody>
      </p:sp>
      <p:cxnSp>
        <p:nvCxnSpPr>
          <p:cNvPr id="11288" name="AutoShape 24"/>
          <p:cNvCxnSpPr>
            <a:cxnSpLocks noChangeShapeType="1"/>
            <a:endCxn id="11279" idx="0"/>
          </p:cNvCxnSpPr>
          <p:nvPr/>
        </p:nvCxnSpPr>
        <p:spPr bwMode="auto">
          <a:xfrm>
            <a:off x="7818438" y="3095625"/>
            <a:ext cx="19050" cy="531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9" name="AutoShape 25"/>
          <p:cNvCxnSpPr>
            <a:cxnSpLocks noChangeShapeType="1"/>
            <a:endCxn id="11278" idx="0"/>
          </p:cNvCxnSpPr>
          <p:nvPr/>
        </p:nvCxnSpPr>
        <p:spPr bwMode="auto">
          <a:xfrm>
            <a:off x="7847013" y="4194175"/>
            <a:ext cx="31750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0" name="AutoShape 26"/>
          <p:cNvSpPr>
            <a:spLocks noChangeArrowheads="1"/>
          </p:cNvSpPr>
          <p:nvPr/>
        </p:nvSpPr>
        <p:spPr bwMode="auto">
          <a:xfrm>
            <a:off x="5292725" y="4868863"/>
            <a:ext cx="1152525" cy="576262"/>
          </a:xfrm>
          <a:prstGeom prst="flowChartDecision">
            <a:avLst/>
          </a:prstGeom>
          <a:solidFill>
            <a:srgbClr val="FF99CC">
              <a:alpha val="4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hat</a:t>
            </a:r>
          </a:p>
        </p:txBody>
      </p:sp>
      <p:cxnSp>
        <p:nvCxnSpPr>
          <p:cNvPr id="11291" name="AutoShape 27"/>
          <p:cNvCxnSpPr>
            <a:cxnSpLocks noChangeShapeType="1"/>
            <a:stCxn id="11278" idx="1"/>
            <a:endCxn id="11290" idx="3"/>
          </p:cNvCxnSpPr>
          <p:nvPr/>
        </p:nvCxnSpPr>
        <p:spPr bwMode="auto">
          <a:xfrm flipH="1">
            <a:off x="6445250" y="5151438"/>
            <a:ext cx="604838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2" name="AutoShape 28"/>
          <p:cNvCxnSpPr>
            <a:cxnSpLocks noChangeShapeType="1"/>
          </p:cNvCxnSpPr>
          <p:nvPr/>
        </p:nvCxnSpPr>
        <p:spPr bwMode="auto">
          <a:xfrm flipH="1" flipV="1">
            <a:off x="5842000" y="4202113"/>
            <a:ext cx="1270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940425" y="4437063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/>
              <a:t>1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7885113" y="3284538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/>
              <a:t>1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7956550" y="4437063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/>
              <a:t>m</a:t>
            </a:r>
          </a:p>
        </p:txBody>
      </p:sp>
      <p:sp>
        <p:nvSpPr>
          <p:cNvPr id="11296" name="AutoShape 32"/>
          <p:cNvSpPr>
            <a:spLocks noChangeArrowheads="1"/>
          </p:cNvSpPr>
          <p:nvPr/>
        </p:nvSpPr>
        <p:spPr bwMode="auto">
          <a:xfrm>
            <a:off x="3779838" y="1916113"/>
            <a:ext cx="1800225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516688" y="4797425"/>
            <a:ext cx="35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umsplatzhalter 3"/>
          <p:cNvSpPr txBox="1">
            <a:spLocks noGrp="1"/>
          </p:cNvSpPr>
          <p:nvPr/>
        </p:nvSpPr>
        <p:spPr bwMode="gray">
          <a:xfrm>
            <a:off x="6477000" y="64611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de-DE" sz="900"/>
              <a:t>Dienstag, 1. Juli 2008</a:t>
            </a:r>
            <a:endParaRPr lang="en-US" sz="900"/>
          </a:p>
        </p:txBody>
      </p:sp>
      <p:sp>
        <p:nvSpPr>
          <p:cNvPr id="12291" name="Fußzeilenplatzhalter 4"/>
          <p:cNvSpPr txBox="1">
            <a:spLocks noGrp="1"/>
          </p:cNvSpPr>
          <p:nvPr/>
        </p:nvSpPr>
        <p:spPr bwMode="gray">
          <a:xfrm>
            <a:off x="3071813" y="6461125"/>
            <a:ext cx="34051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900"/>
              <a:t>Abschlussprüfung Sommer 20008, Andreas Zahnleiter</a:t>
            </a:r>
          </a:p>
        </p:txBody>
      </p:sp>
      <p:sp>
        <p:nvSpPr>
          <p:cNvPr id="12292" name="Foliennummernplatzhalter 5"/>
          <p:cNvSpPr txBox="1">
            <a:spLocks noGrp="1"/>
          </p:cNvSpPr>
          <p:nvPr/>
        </p:nvSpPr>
        <p:spPr bwMode="gray">
          <a:xfrm>
            <a:off x="8382000" y="6461125"/>
            <a:ext cx="484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fld id="{36F93A71-FC37-47E3-A3CC-A816BA8F36E0}" type="slidenum">
              <a:rPr lang="en-US" sz="900"/>
              <a:pPr algn="r"/>
              <a:t>9</a:t>
            </a:fld>
            <a:endParaRPr lang="en-US" sz="9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Programmierung</a:t>
            </a:r>
          </a:p>
        </p:txBody>
      </p:sp>
      <p:cxnSp>
        <p:nvCxnSpPr>
          <p:cNvPr id="12294" name="Gerade Verbindung 8"/>
          <p:cNvCxnSpPr>
            <a:cxnSpLocks noChangeShapeType="1"/>
          </p:cNvCxnSpPr>
          <p:nvPr/>
        </p:nvCxnSpPr>
        <p:spPr bwMode="auto">
          <a:xfrm>
            <a:off x="1000125" y="1000125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12295" name="Picture 8" descr="Programmieru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4221163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7161213" y="5878513"/>
            <a:ext cx="9366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500"/>
              <a:t>Quelle: www.net4all.at</a:t>
            </a:r>
          </a:p>
        </p:txBody>
      </p:sp>
      <p:sp>
        <p:nvSpPr>
          <p:cNvPr id="12297" name="AutoShape 10"/>
          <p:cNvSpPr>
            <a:spLocks noChangeArrowheads="1"/>
          </p:cNvSpPr>
          <p:nvPr/>
        </p:nvSpPr>
        <p:spPr bwMode="auto">
          <a:xfrm>
            <a:off x="1258888" y="1916113"/>
            <a:ext cx="2089150" cy="574675"/>
          </a:xfrm>
          <a:prstGeom prst="flowChartAlternateProcess">
            <a:avLst/>
          </a:prstGeom>
          <a:solidFill>
            <a:schemeClr val="accent1">
              <a:alpha val="5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Rohdaten in Excel</a:t>
            </a:r>
          </a:p>
        </p:txBody>
      </p:sp>
      <p:sp>
        <p:nvSpPr>
          <p:cNvPr id="12298" name="AutoShape 11"/>
          <p:cNvSpPr>
            <a:spLocks noChangeArrowheads="1"/>
          </p:cNvSpPr>
          <p:nvPr/>
        </p:nvSpPr>
        <p:spPr bwMode="auto">
          <a:xfrm>
            <a:off x="1258888" y="3141663"/>
            <a:ext cx="2089150" cy="574675"/>
          </a:xfrm>
          <a:prstGeom prst="flowChartAlternateProcess">
            <a:avLst/>
          </a:prstGeom>
          <a:solidFill>
            <a:schemeClr val="accent1">
              <a:alpha val="5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Importierung</a:t>
            </a:r>
          </a:p>
        </p:txBody>
      </p:sp>
      <p:sp>
        <p:nvSpPr>
          <p:cNvPr id="12299" name="AutoShape 12"/>
          <p:cNvSpPr>
            <a:spLocks noChangeArrowheads="1"/>
          </p:cNvSpPr>
          <p:nvPr/>
        </p:nvSpPr>
        <p:spPr bwMode="auto">
          <a:xfrm>
            <a:off x="1258888" y="4367213"/>
            <a:ext cx="2089150" cy="574675"/>
          </a:xfrm>
          <a:prstGeom prst="flowChartAlternateProcess">
            <a:avLst/>
          </a:prstGeom>
          <a:solidFill>
            <a:schemeClr val="accent1">
              <a:alpha val="5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/>
              <a:t>Normalisierung</a:t>
            </a:r>
          </a:p>
        </p:txBody>
      </p:sp>
      <p:sp>
        <p:nvSpPr>
          <p:cNvPr id="12300" name="AutoShape 15"/>
          <p:cNvSpPr>
            <a:spLocks noChangeArrowheads="1"/>
          </p:cNvSpPr>
          <p:nvPr/>
        </p:nvSpPr>
        <p:spPr bwMode="auto">
          <a:xfrm>
            <a:off x="2195513" y="2565400"/>
            <a:ext cx="287337" cy="503238"/>
          </a:xfrm>
          <a:prstGeom prst="downArrow">
            <a:avLst>
              <a:gd name="adj1" fmla="val 50000"/>
              <a:gd name="adj2" fmla="val 4378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301" name="AutoShape 16"/>
          <p:cNvSpPr>
            <a:spLocks noChangeArrowheads="1"/>
          </p:cNvSpPr>
          <p:nvPr/>
        </p:nvSpPr>
        <p:spPr bwMode="auto">
          <a:xfrm>
            <a:off x="2195513" y="3789363"/>
            <a:ext cx="287337" cy="503237"/>
          </a:xfrm>
          <a:prstGeom prst="downArrow">
            <a:avLst>
              <a:gd name="adj1" fmla="val 50000"/>
              <a:gd name="adj2" fmla="val 4378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302" name="Text Box 17"/>
          <p:cNvSpPr txBox="1">
            <a:spLocks noChangeArrowheads="1"/>
          </p:cNvSpPr>
          <p:nvPr/>
        </p:nvSpPr>
        <p:spPr bwMode="auto">
          <a:xfrm>
            <a:off x="3708400" y="1922463"/>
            <a:ext cx="5256213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de-DE" sz="1800"/>
              <a:t> Verbindung zur Excel-Tabelle herstellen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de-DE" sz="1800"/>
              <a:t> Überprüfen, ob Daten schon importiert wurden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de-DE" sz="1800"/>
              <a:t> Daten wie Artikelinformationen und Vertriebs-</a:t>
            </a:r>
            <a:br>
              <a:rPr lang="de-DE" sz="1800"/>
            </a:br>
            <a:r>
              <a:rPr lang="de-DE" sz="1800"/>
              <a:t>   zahlen auslesen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de-DE" sz="1800"/>
              <a:t> Importierte Daten den richtigen Tabellen zu-</a:t>
            </a:r>
            <a:br>
              <a:rPr lang="de-DE" sz="1800"/>
            </a:br>
            <a:r>
              <a:rPr lang="de-DE" sz="1800"/>
              <a:t>   ordnen und speichern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K.Template_1">
  <a:themeElements>
    <a:clrScheme name="WK.Template_1 1">
      <a:dk1>
        <a:srgbClr val="474747"/>
      </a:dk1>
      <a:lt1>
        <a:srgbClr val="FFFFFF"/>
      </a:lt1>
      <a:dk2>
        <a:srgbClr val="80A7A5"/>
      </a:dk2>
      <a:lt2>
        <a:srgbClr val="061844"/>
      </a:lt2>
      <a:accent1>
        <a:srgbClr val="0768A9"/>
      </a:accent1>
      <a:accent2>
        <a:srgbClr val="6EBB1F"/>
      </a:accent2>
      <a:accent3>
        <a:srgbClr val="FFFFFF"/>
      </a:accent3>
      <a:accent4>
        <a:srgbClr val="3B3B3B"/>
      </a:accent4>
      <a:accent5>
        <a:srgbClr val="AAB9D1"/>
      </a:accent5>
      <a:accent6>
        <a:srgbClr val="63A91B"/>
      </a:accent6>
      <a:hlink>
        <a:srgbClr val="EE014C"/>
      </a:hlink>
      <a:folHlink>
        <a:srgbClr val="FFD100"/>
      </a:folHlink>
    </a:clrScheme>
    <a:fontScheme name="WK.Template_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WK.Template_1 1">
        <a:dk1>
          <a:srgbClr val="474747"/>
        </a:dk1>
        <a:lt1>
          <a:srgbClr val="FFFFFF"/>
        </a:lt1>
        <a:dk2>
          <a:srgbClr val="80A7A5"/>
        </a:dk2>
        <a:lt2>
          <a:srgbClr val="061844"/>
        </a:lt2>
        <a:accent1>
          <a:srgbClr val="0768A9"/>
        </a:accent1>
        <a:accent2>
          <a:srgbClr val="6EBB1F"/>
        </a:accent2>
        <a:accent3>
          <a:srgbClr val="FFFFFF"/>
        </a:accent3>
        <a:accent4>
          <a:srgbClr val="3B3B3B"/>
        </a:accent4>
        <a:accent5>
          <a:srgbClr val="AAB9D1"/>
        </a:accent5>
        <a:accent6>
          <a:srgbClr val="63A91B"/>
        </a:accent6>
        <a:hlink>
          <a:srgbClr val="EE014C"/>
        </a:hlink>
        <a:folHlink>
          <a:srgbClr val="FFD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.Template_1 2">
        <a:dk1>
          <a:srgbClr val="061844"/>
        </a:dk1>
        <a:lt1>
          <a:srgbClr val="FFFFFF"/>
        </a:lt1>
        <a:dk2>
          <a:srgbClr val="474747"/>
        </a:dk2>
        <a:lt2>
          <a:srgbClr val="80A7A5"/>
        </a:lt2>
        <a:accent1>
          <a:srgbClr val="0768A9"/>
        </a:accent1>
        <a:accent2>
          <a:srgbClr val="6EBB1F"/>
        </a:accent2>
        <a:accent3>
          <a:srgbClr val="B1B1B1"/>
        </a:accent3>
        <a:accent4>
          <a:srgbClr val="DADADA"/>
        </a:accent4>
        <a:accent5>
          <a:srgbClr val="AAB9D1"/>
        </a:accent5>
        <a:accent6>
          <a:srgbClr val="63A91B"/>
        </a:accent6>
        <a:hlink>
          <a:srgbClr val="EE014C"/>
        </a:hlink>
        <a:folHlink>
          <a:srgbClr val="FFD1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474747"/>
      </a:dk1>
      <a:lt1>
        <a:srgbClr val="FFFFFF"/>
      </a:lt1>
      <a:dk2>
        <a:srgbClr val="80A7A5"/>
      </a:dk2>
      <a:lt2>
        <a:srgbClr val="061844"/>
      </a:lt2>
      <a:accent1>
        <a:srgbClr val="0768A9"/>
      </a:accent1>
      <a:accent2>
        <a:srgbClr val="6EBB1F"/>
      </a:accent2>
      <a:accent3>
        <a:srgbClr val="FFFFFF"/>
      </a:accent3>
      <a:accent4>
        <a:srgbClr val="3B3B3B"/>
      </a:accent4>
      <a:accent5>
        <a:srgbClr val="AAB9D1"/>
      </a:accent5>
      <a:accent6>
        <a:srgbClr val="63A91B"/>
      </a:accent6>
      <a:hlink>
        <a:srgbClr val="EE014C"/>
      </a:hlink>
      <a:folHlink>
        <a:srgbClr val="FFD1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474747"/>
      </a:dk1>
      <a:lt1>
        <a:srgbClr val="FFFFFF"/>
      </a:lt1>
      <a:dk2>
        <a:srgbClr val="80A7A5"/>
      </a:dk2>
      <a:lt2>
        <a:srgbClr val="061844"/>
      </a:lt2>
      <a:accent1>
        <a:srgbClr val="0768A9"/>
      </a:accent1>
      <a:accent2>
        <a:srgbClr val="6EBB1F"/>
      </a:accent2>
      <a:accent3>
        <a:srgbClr val="FFFFFF"/>
      </a:accent3>
      <a:accent4>
        <a:srgbClr val="3B3B3B"/>
      </a:accent4>
      <a:accent5>
        <a:srgbClr val="AAB9D1"/>
      </a:accent5>
      <a:accent6>
        <a:srgbClr val="63A91B"/>
      </a:accent6>
      <a:hlink>
        <a:srgbClr val="EE014C"/>
      </a:hlink>
      <a:folHlink>
        <a:srgbClr val="FFD1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WK.Template_1</Template>
  <TotalTime>81</TotalTime>
  <Words>469</Words>
  <Application>Microsoft PowerPoint</Application>
  <PresentationFormat>Bildschirmpräsentation (4:3)</PresentationFormat>
  <Paragraphs>170</Paragraphs>
  <Slides>13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Trebuchet MS</vt:lpstr>
      <vt:lpstr>Arial</vt:lpstr>
      <vt:lpstr>Wingdings</vt:lpstr>
      <vt:lpstr>WK.Template_1</vt:lpstr>
      <vt:lpstr>Microsoft Graph-Diagramm</vt:lpstr>
      <vt:lpstr>Abschlussprüfung 2008</vt:lpstr>
      <vt:lpstr>Inhalt</vt:lpstr>
      <vt:lpstr>Vorstellung des Unternehmens</vt:lpstr>
      <vt:lpstr>Ausgangslage</vt:lpstr>
      <vt:lpstr>Soll-Konzept</vt:lpstr>
      <vt:lpstr>Zeitplanung</vt:lpstr>
      <vt:lpstr>Kosten-/Nutzenanalyse</vt:lpstr>
      <vt:lpstr>Modellierung des ER-Diagramms</vt:lpstr>
      <vt:lpstr>Programmierung</vt:lpstr>
      <vt:lpstr>Entwicklung der Berichte</vt:lpstr>
      <vt:lpstr>Qualitätskontrolle</vt:lpstr>
      <vt:lpstr>Übergabe der Vertriebsdatenbank</vt:lpstr>
      <vt:lpstr>Folie 13</vt:lpstr>
    </vt:vector>
  </TitlesOfParts>
  <Manager>-</Manager>
  <Company>Wolters Kluwer Deutschland</Company>
  <LinksUpToDate>false</LinksUpToDate>
  <SharedDoc>false</SharedDoc>
  <HyperlinkBase>http://www.wolterskluwer.de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Abschlussprüfung 2008</dc:title>
  <dc:subject>Aufbau einer Vertriebsdatenbank</dc:subject>
  <dc:creator>Andreas Zahnleiter</dc:creator>
  <cp:keywords>Prüfung, Vertriebsdatenbank, Koch Media, Wolters Kluwer, Akademische Arbeitsgemeinschaft</cp:keywords>
  <dc:description>Präsentation für die mdl. IHK-Prüfung am 1. Juli 2008 von Andreas Zahnleiter zur Erlangung des Abschlusses als Informatikkaufmann</dc:description>
  <cp:lastModifiedBy>Andreas Zahnleiter</cp:lastModifiedBy>
  <cp:revision>103</cp:revision>
  <dcterms:created xsi:type="dcterms:W3CDTF">2005-08-09T08:08:06Z</dcterms:created>
  <dcterms:modified xsi:type="dcterms:W3CDTF">2008-06-29T09:57:19Z</dcterms:modified>
  <cp:category>Prüfung</cp:category>
</cp:coreProperties>
</file>