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BA1CF-8410-41B2-88C2-1B3FE6F93243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4647-F8DD-42F6-A2ED-A0C37939C8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51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28-ADCE-4A0A-94A6-E2C8E1A5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B7EB3-A111-4198-9BC4-5B9CF002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512F-49E4-4BCF-9431-4B8DCC29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06EE-DD15-42DD-9037-D606D7E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5EC7-CE50-4D85-8740-AC5E879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18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F554-33E6-42E8-BE3E-5337B96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91F81-895B-4F28-B7AE-AD441EFC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C3F-606E-47E0-8F3D-086E359D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A698-4918-443A-BACB-816D707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4867-55EC-4DF5-916D-ECFC00D8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15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825D6-CBDA-4E6B-8922-C67DC123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92EC3-6128-485B-A80D-643262FA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8A5B-E593-4326-8B84-1A8EE1A0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45B6-A0F1-4E5E-8E37-BBF013B9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802D-436E-47BF-A628-F7CE83E6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1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CAC4-D629-493B-BDD8-7BC8F925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0D5C-B07F-4B9D-A971-366CB383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D1D4-2CD1-4531-A291-CE841EAE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2025-60A6-4F28-9A07-7AEB5C30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7EFD-53CE-48C4-91D4-A8798D5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4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3F27-48B8-4211-B077-62628EF4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0C4E-2E36-4467-8A6F-46270EAD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F18-468B-40CE-8D84-003C9024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01A1-D880-49A2-AA77-16505BD6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CA16-F3B8-4555-A4D2-FECB3537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19E9-D01B-4D5F-BDC4-2CF0A134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2D2C-D3BC-422C-A34B-D8176AF93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7B69B-7ED0-452C-8853-115C6B6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AA18-C4DD-46D4-A076-BB57DEB0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496C-1873-437B-84E0-78D7C14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5AAFA-3C63-452F-A7DE-5F46A165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01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2F88-B39C-4863-B315-3860F12F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53A3-B597-4FD5-BB39-045F4438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939CF-E5DE-4BEC-98F2-B7EC1CA3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B4A43-B3AF-476F-A95F-125CECF74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2FE58-54E9-4507-99C3-242356BB5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9BBDD-BCBD-4EC2-8572-6A5D874A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582F6-63C1-47BB-AB02-3257BC2E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923CB-1BDB-4A8B-9C17-7631D14E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1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8F1A-434C-4137-8AF0-3F4E7740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92F15-B644-411E-A8A1-315DE13C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0189E-AB22-4478-BF55-E96D3AC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2227D-362F-4327-8168-7C4510F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22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8E6E4-3CCC-4E2C-AF74-81577885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CB53D-A6C2-4D5A-BEDE-4EFD9DB0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4DF8-3660-49E8-88B3-9D8088E8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9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D4AB-1516-439A-934E-B5DED605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FCA6-4C1F-444D-9835-9B6B902B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3BEF3-57A8-4E27-B5D1-174FD3B5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498F9-A734-492F-91EC-3C34138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D39A-F63B-4711-83F1-8AFFE347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41BC-B9AB-4B04-87BF-259D598A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3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3019-0819-4912-B3B5-B9E6460A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FB516-B331-42B1-A60C-482C5426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26BC-C0C3-4AAF-B773-E384E7EE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11A5-296C-4822-BB1F-2912464B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AFBD7-BEDF-447B-BA7B-B1172759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22C7-FB7B-4338-A37B-7C2079CF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0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84570-C096-462D-A4B1-2FEDC09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29E1-B642-4583-AD90-D35D3612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7992-8403-4B31-8DAB-A80CC9C6F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AD13-93FA-4853-8621-4F26A960EB8A}" type="datetimeFigureOut">
              <a:rPr lang="tr-TR" smtClean="0"/>
              <a:t>23.09.2021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241B-BB67-4986-93A9-535D9CB80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EB5C-B59D-43BE-A9C1-257E6A8C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90C0-2A6B-4293-9CC5-D61C368001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hyperlink" Target="http://www.yenislayt.com/arama/2/k%C4%B1z/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yenislayt.com/mkategori/372-cop-adam-figurleri/8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www.yenislayt.com/materyal/10859-saskin-cop-adam-figu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19D6CF-C656-454F-940D-7583B51CD675}"/>
              </a:ext>
            </a:extLst>
          </p:cNvPr>
          <p:cNvSpPr txBox="1"/>
          <p:nvPr/>
        </p:nvSpPr>
        <p:spPr>
          <a:xfrm>
            <a:off x="467253" y="3116679"/>
            <a:ext cx="368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G(f1,f2,f3,..)= 1. Total </a:t>
            </a:r>
            <a:r>
              <a:rPr lang="tr-TR" sz="1200" dirty="0" err="1"/>
              <a:t>Customer</a:t>
            </a:r>
            <a:r>
              <a:rPr lang="tr-TR" sz="1200" dirty="0"/>
              <a:t> </a:t>
            </a:r>
            <a:r>
              <a:rPr lang="tr-TR" sz="1200" dirty="0" err="1"/>
              <a:t>Satisfaction</a:t>
            </a:r>
            <a:r>
              <a:rPr lang="tr-TR" sz="1200" dirty="0"/>
              <a:t> Value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55791B0B-7DB6-4111-B542-2BC2F4670696}"/>
              </a:ext>
            </a:extLst>
          </p:cNvPr>
          <p:cNvSpPr/>
          <p:nvPr/>
        </p:nvSpPr>
        <p:spPr>
          <a:xfrm rot="5400000">
            <a:off x="1860566" y="1395677"/>
            <a:ext cx="407963" cy="2901037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4F5573-E41A-4E3C-92C2-87B20FA33E5D}"/>
              </a:ext>
            </a:extLst>
          </p:cNvPr>
          <p:cNvSpPr/>
          <p:nvPr/>
        </p:nvSpPr>
        <p:spPr>
          <a:xfrm>
            <a:off x="928342" y="2066537"/>
            <a:ext cx="513806" cy="391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50" dirty="0" err="1"/>
              <a:t>Dialog</a:t>
            </a:r>
            <a:r>
              <a:rPr lang="tr-TR" sz="650" dirty="0"/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916A39-00AE-476C-A74B-734B525E7F37}"/>
              </a:ext>
            </a:extLst>
          </p:cNvPr>
          <p:cNvSpPr/>
          <p:nvPr/>
        </p:nvSpPr>
        <p:spPr>
          <a:xfrm>
            <a:off x="1619005" y="2064026"/>
            <a:ext cx="513806" cy="394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50" dirty="0" err="1"/>
              <a:t>Dialog</a:t>
            </a:r>
            <a:r>
              <a:rPr lang="tr-TR" sz="650" dirty="0"/>
              <a:t>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722319-D43A-4249-B0FA-3563BCF5AD5E}"/>
              </a:ext>
            </a:extLst>
          </p:cNvPr>
          <p:cNvSpPr/>
          <p:nvPr/>
        </p:nvSpPr>
        <p:spPr>
          <a:xfrm>
            <a:off x="2309668" y="2064026"/>
            <a:ext cx="513806" cy="391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50" dirty="0" err="1"/>
              <a:t>Dialog</a:t>
            </a:r>
            <a:r>
              <a:rPr lang="tr-TR" sz="650" dirty="0"/>
              <a:t>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8C8F-39AF-4737-887E-E128E12C65F0}"/>
              </a:ext>
            </a:extLst>
          </p:cNvPr>
          <p:cNvSpPr txBox="1"/>
          <p:nvPr/>
        </p:nvSpPr>
        <p:spPr>
          <a:xfrm>
            <a:off x="1019975" y="246395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f1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6EB539-DA78-4E03-BC2F-DE2D8C63CC5A}"/>
              </a:ext>
            </a:extLst>
          </p:cNvPr>
          <p:cNvSpPr txBox="1"/>
          <p:nvPr/>
        </p:nvSpPr>
        <p:spPr>
          <a:xfrm>
            <a:off x="1710638" y="246318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f2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EB17FE-78D3-481E-B680-CE9B7641B74C}"/>
              </a:ext>
            </a:extLst>
          </p:cNvPr>
          <p:cNvSpPr txBox="1"/>
          <p:nvPr/>
        </p:nvSpPr>
        <p:spPr>
          <a:xfrm>
            <a:off x="2401301" y="246830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f3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C9007-6FB5-4479-B73D-C392E47F626D}"/>
              </a:ext>
            </a:extLst>
          </p:cNvPr>
          <p:cNvSpPr txBox="1"/>
          <p:nvPr/>
        </p:nvSpPr>
        <p:spPr>
          <a:xfrm>
            <a:off x="2891055" y="1909190"/>
            <a:ext cx="513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84FC78-26B4-4E6A-B8F1-09FA74B899D1}"/>
              </a:ext>
            </a:extLst>
          </p:cNvPr>
          <p:cNvSpPr txBox="1"/>
          <p:nvPr/>
        </p:nvSpPr>
        <p:spPr>
          <a:xfrm>
            <a:off x="4210363" y="3116679"/>
            <a:ext cx="368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G(f1,f2,f3,..)= 2. Total </a:t>
            </a:r>
            <a:r>
              <a:rPr lang="tr-TR" sz="1200" dirty="0" err="1"/>
              <a:t>Customer</a:t>
            </a:r>
            <a:r>
              <a:rPr lang="tr-TR" sz="1200" dirty="0"/>
              <a:t> </a:t>
            </a:r>
            <a:r>
              <a:rPr lang="tr-TR" sz="1200" dirty="0" err="1"/>
              <a:t>Satisfaction</a:t>
            </a:r>
            <a:r>
              <a:rPr lang="tr-TR" sz="1200" dirty="0"/>
              <a:t> Value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BAEAB2-6A42-4EE9-B48D-432C66E56202}"/>
              </a:ext>
            </a:extLst>
          </p:cNvPr>
          <p:cNvSpPr txBox="1"/>
          <p:nvPr/>
        </p:nvSpPr>
        <p:spPr>
          <a:xfrm>
            <a:off x="7953473" y="3116679"/>
            <a:ext cx="368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G(f1,f2,f3,..)= 3. Total </a:t>
            </a:r>
            <a:r>
              <a:rPr lang="tr-TR" sz="1200" dirty="0" err="1"/>
              <a:t>Customer</a:t>
            </a:r>
            <a:r>
              <a:rPr lang="tr-TR" sz="1200" dirty="0"/>
              <a:t> </a:t>
            </a:r>
            <a:r>
              <a:rPr lang="tr-TR" sz="1200" dirty="0" err="1"/>
              <a:t>Satisfaction</a:t>
            </a:r>
            <a:r>
              <a:rPr lang="tr-TR" sz="1200" dirty="0"/>
              <a:t> Value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7B19652E-C690-44FF-B3D5-6AA082CA0FD9}"/>
              </a:ext>
            </a:extLst>
          </p:cNvPr>
          <p:cNvSpPr/>
          <p:nvPr/>
        </p:nvSpPr>
        <p:spPr>
          <a:xfrm rot="5400000">
            <a:off x="5645877" y="-1733398"/>
            <a:ext cx="407963" cy="10812578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04A465-5B15-4A3B-8667-3758A264F873}"/>
              </a:ext>
            </a:extLst>
          </p:cNvPr>
          <p:cNvSpPr txBox="1"/>
          <p:nvPr/>
        </p:nvSpPr>
        <p:spPr>
          <a:xfrm>
            <a:off x="11234624" y="2877296"/>
            <a:ext cx="513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A087EE-CFB7-4B82-9C58-5EC9B8CA2655}"/>
              </a:ext>
            </a:extLst>
          </p:cNvPr>
          <p:cNvSpPr txBox="1"/>
          <p:nvPr/>
        </p:nvSpPr>
        <p:spPr>
          <a:xfrm>
            <a:off x="4275417" y="3885620"/>
            <a:ext cx="3554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V(g1,g2,g3,…)= </a:t>
            </a:r>
            <a:r>
              <a:rPr lang="tr-TR" sz="1200" dirty="0" err="1"/>
              <a:t>All</a:t>
            </a:r>
            <a:r>
              <a:rPr lang="tr-TR" sz="1200" dirty="0"/>
              <a:t> Total </a:t>
            </a:r>
            <a:r>
              <a:rPr lang="tr-TR" sz="1200" dirty="0" err="1"/>
              <a:t>Customer</a:t>
            </a:r>
            <a:r>
              <a:rPr lang="tr-TR" sz="1200" dirty="0"/>
              <a:t> </a:t>
            </a:r>
            <a:r>
              <a:rPr lang="tr-TR" sz="1200" dirty="0" err="1"/>
              <a:t>Satisfaction</a:t>
            </a:r>
            <a:r>
              <a:rPr lang="tr-TR" sz="1200" dirty="0"/>
              <a:t> Value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F1784A-4F72-4776-AC06-DA54248FDA87}"/>
              </a:ext>
            </a:extLst>
          </p:cNvPr>
          <p:cNvGrpSpPr/>
          <p:nvPr/>
        </p:nvGrpSpPr>
        <p:grpSpPr>
          <a:xfrm>
            <a:off x="4381829" y="1900461"/>
            <a:ext cx="2901037" cy="1140987"/>
            <a:chOff x="660792" y="1526238"/>
            <a:chExt cx="2901037" cy="1140987"/>
          </a:xfrm>
        </p:grpSpPr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1ECB2B4C-80F1-4D27-AEAE-7DAF9D016415}"/>
                </a:ext>
              </a:extLst>
            </p:cNvPr>
            <p:cNvSpPr/>
            <p:nvPr/>
          </p:nvSpPr>
          <p:spPr>
            <a:xfrm rot="5400000">
              <a:off x="1907329" y="1012725"/>
              <a:ext cx="407963" cy="2901037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2340F4-5EC3-43E6-897F-C7A4F9DBC4AF}"/>
                </a:ext>
              </a:extLst>
            </p:cNvPr>
            <p:cNvSpPr/>
            <p:nvPr/>
          </p:nvSpPr>
          <p:spPr>
            <a:xfrm>
              <a:off x="975105" y="1683585"/>
              <a:ext cx="513806" cy="391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650" dirty="0" err="1"/>
                <a:t>Dialog</a:t>
              </a:r>
              <a:r>
                <a:rPr lang="tr-TR" sz="650" dirty="0"/>
                <a:t>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46E4BA-A4E1-4BA5-B1EB-FCC24F0E59EA}"/>
                </a:ext>
              </a:extLst>
            </p:cNvPr>
            <p:cNvSpPr/>
            <p:nvPr/>
          </p:nvSpPr>
          <p:spPr>
            <a:xfrm>
              <a:off x="1665768" y="1681074"/>
              <a:ext cx="513806" cy="394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650" dirty="0" err="1"/>
                <a:t>Dialog</a:t>
              </a:r>
              <a:r>
                <a:rPr lang="tr-TR" sz="650" dirty="0"/>
                <a:t> 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C1D058-242B-46E3-A8B5-42A22DD78B77}"/>
                </a:ext>
              </a:extLst>
            </p:cNvPr>
            <p:cNvSpPr/>
            <p:nvPr/>
          </p:nvSpPr>
          <p:spPr>
            <a:xfrm>
              <a:off x="2356431" y="1681074"/>
              <a:ext cx="513806" cy="391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650" dirty="0" err="1"/>
                <a:t>Dialog</a:t>
              </a:r>
              <a:r>
                <a:rPr lang="tr-TR" sz="650" dirty="0"/>
                <a:t> 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D3EC9F-79E6-4690-9EB2-015DE32A97D7}"/>
                </a:ext>
              </a:extLst>
            </p:cNvPr>
            <p:cNvSpPr txBox="1"/>
            <p:nvPr/>
          </p:nvSpPr>
          <p:spPr>
            <a:xfrm>
              <a:off x="1066738" y="2081001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f1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6431CA-CE98-430D-9D11-2EB308D5E296}"/>
                </a:ext>
              </a:extLst>
            </p:cNvPr>
            <p:cNvSpPr txBox="1"/>
            <p:nvPr/>
          </p:nvSpPr>
          <p:spPr>
            <a:xfrm>
              <a:off x="1757401" y="2080236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f2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8D0E2D-E90E-4140-ADEC-90A078272CFB}"/>
                </a:ext>
              </a:extLst>
            </p:cNvPr>
            <p:cNvSpPr txBox="1"/>
            <p:nvPr/>
          </p:nvSpPr>
          <p:spPr>
            <a:xfrm>
              <a:off x="2448064" y="2085349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f3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709307-1937-45A5-87CF-AAFAEACFD195}"/>
                </a:ext>
              </a:extLst>
            </p:cNvPr>
            <p:cNvSpPr txBox="1"/>
            <p:nvPr/>
          </p:nvSpPr>
          <p:spPr>
            <a:xfrm>
              <a:off x="2937818" y="1526238"/>
              <a:ext cx="5138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000" dirty="0"/>
                <a:t>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458D69-5785-4FE0-9098-A3497D9F0B3E}"/>
              </a:ext>
            </a:extLst>
          </p:cNvPr>
          <p:cNvGrpSpPr/>
          <p:nvPr/>
        </p:nvGrpSpPr>
        <p:grpSpPr>
          <a:xfrm>
            <a:off x="8223382" y="1909190"/>
            <a:ext cx="2901037" cy="1140987"/>
            <a:chOff x="660792" y="1526238"/>
            <a:chExt cx="2901037" cy="1140987"/>
          </a:xfrm>
        </p:grpSpPr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98FFB1CC-DD35-4456-8246-E3E993184A60}"/>
                </a:ext>
              </a:extLst>
            </p:cNvPr>
            <p:cNvSpPr/>
            <p:nvPr/>
          </p:nvSpPr>
          <p:spPr>
            <a:xfrm rot="5400000">
              <a:off x="1907329" y="1012725"/>
              <a:ext cx="407963" cy="2901037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0C4D4E-ECD0-43A4-BD51-DC9E29A42455}"/>
                </a:ext>
              </a:extLst>
            </p:cNvPr>
            <p:cNvSpPr/>
            <p:nvPr/>
          </p:nvSpPr>
          <p:spPr>
            <a:xfrm>
              <a:off x="975105" y="1683585"/>
              <a:ext cx="513806" cy="391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650" dirty="0" err="1"/>
                <a:t>Dialog</a:t>
              </a:r>
              <a:r>
                <a:rPr lang="tr-TR" sz="650" dirty="0"/>
                <a:t> 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86BB1E-FAC0-4261-800D-A006B4AA0D44}"/>
                </a:ext>
              </a:extLst>
            </p:cNvPr>
            <p:cNvSpPr/>
            <p:nvPr/>
          </p:nvSpPr>
          <p:spPr>
            <a:xfrm>
              <a:off x="1665768" y="1681074"/>
              <a:ext cx="513806" cy="394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650" dirty="0" err="1"/>
                <a:t>Dialog</a:t>
              </a:r>
              <a:r>
                <a:rPr lang="tr-TR" sz="650" dirty="0"/>
                <a:t> 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8F78B68-D570-4366-9896-A4043053D8C3}"/>
                </a:ext>
              </a:extLst>
            </p:cNvPr>
            <p:cNvSpPr/>
            <p:nvPr/>
          </p:nvSpPr>
          <p:spPr>
            <a:xfrm>
              <a:off x="2356431" y="1681074"/>
              <a:ext cx="513806" cy="391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650" dirty="0" err="1"/>
                <a:t>Dialog</a:t>
              </a:r>
              <a:r>
                <a:rPr lang="tr-TR" sz="650" dirty="0"/>
                <a:t> 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D84C94-D07D-4D75-8C6C-8265ECDE23F8}"/>
                </a:ext>
              </a:extLst>
            </p:cNvPr>
            <p:cNvSpPr txBox="1"/>
            <p:nvPr/>
          </p:nvSpPr>
          <p:spPr>
            <a:xfrm>
              <a:off x="1066738" y="2081001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f1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53657A-8116-4CA7-88C3-45D23196CA40}"/>
                </a:ext>
              </a:extLst>
            </p:cNvPr>
            <p:cNvSpPr txBox="1"/>
            <p:nvPr/>
          </p:nvSpPr>
          <p:spPr>
            <a:xfrm>
              <a:off x="1757401" y="2080236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f2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EBBCCA8-4919-4DD5-AF9A-9EFF93570DEA}"/>
                </a:ext>
              </a:extLst>
            </p:cNvPr>
            <p:cNvSpPr txBox="1"/>
            <p:nvPr/>
          </p:nvSpPr>
          <p:spPr>
            <a:xfrm>
              <a:off x="2448064" y="2085349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f3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2278BE2-6EB7-4DE0-969D-5E446B518E86}"/>
                </a:ext>
              </a:extLst>
            </p:cNvPr>
            <p:cNvSpPr txBox="1"/>
            <p:nvPr/>
          </p:nvSpPr>
          <p:spPr>
            <a:xfrm>
              <a:off x="2937818" y="1526238"/>
              <a:ext cx="5138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000" dirty="0"/>
                <a:t>…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1B8C18-602D-4223-BA72-671042118DA7}"/>
              </a:ext>
            </a:extLst>
          </p:cNvPr>
          <p:cNvGrpSpPr/>
          <p:nvPr/>
        </p:nvGrpSpPr>
        <p:grpSpPr>
          <a:xfrm>
            <a:off x="1291574" y="4168743"/>
            <a:ext cx="10243596" cy="2571612"/>
            <a:chOff x="1375526" y="2688961"/>
            <a:chExt cx="10243596" cy="370430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9C5893F-E033-4BCF-85CE-52DD5E23B6F2}"/>
                </a:ext>
              </a:extLst>
            </p:cNvPr>
            <p:cNvSpPr/>
            <p:nvPr/>
          </p:nvSpPr>
          <p:spPr>
            <a:xfrm>
              <a:off x="1375527" y="3021743"/>
              <a:ext cx="1371603" cy="776819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r-TR" sz="350" dirty="0"/>
                <a:t>Ertem: Kemal, bugün kütüphaneye uğrayacak mıyız?</a:t>
              </a:r>
            </a:p>
            <a:p>
              <a:r>
                <a:rPr lang="tr-TR" sz="350" dirty="0"/>
                <a:t>Kemal: Tabii ki, elimizdeki kitap bitmek üzere, yenisini almak gerekiyor.</a:t>
              </a:r>
            </a:p>
            <a:p>
              <a:r>
                <a:rPr lang="tr-TR" sz="350" dirty="0"/>
                <a:t>Ertem: Kesinlikle. Biliyor musun, bir gün kitap okumayı bu kadar seveceğim aklıma gelmezdi.</a:t>
              </a:r>
            </a:p>
            <a:p>
              <a:r>
                <a:rPr lang="tr-TR" sz="350" dirty="0"/>
                <a:t>Kemal: Benim de öyle, çocukluk yıllarımda pek de kitap okuduğum söylenemez. Ama bir kere alıştıktan sonra bırakamadım okumayı.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40D67F5-0A4C-456B-B9FA-0330D1D801A9}"/>
                </a:ext>
              </a:extLst>
            </p:cNvPr>
            <p:cNvSpPr/>
            <p:nvPr/>
          </p:nvSpPr>
          <p:spPr>
            <a:xfrm>
              <a:off x="1375526" y="4042383"/>
              <a:ext cx="1371604" cy="7768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r-TR" sz="350" dirty="0"/>
                <a:t>Ahmet: Bırakamıyor insan. Resmen bağımlılık yapıyor. Kitaplar sayesinde yepyeni hayatlar tanıyor, yepyeni maceralara atılıyorsun.</a:t>
              </a:r>
            </a:p>
            <a:p>
              <a:r>
                <a:rPr lang="tr-TR" sz="350" dirty="0"/>
                <a:t>Mehmet: Evet, hem çok da güzel vakit geçiyor.</a:t>
              </a:r>
            </a:p>
            <a:p>
              <a:r>
                <a:rPr lang="tr-TR" sz="350" dirty="0"/>
                <a:t>Ahmet: Haklısın, ama unutulmamalı ki kitaplar, vakit geçirmeye yarayan nesneler değildir. Bize faydaları o kadar çok ki saymakla bitmez.</a:t>
              </a:r>
            </a:p>
            <a:p>
              <a:r>
                <a:rPr lang="tr-TR" sz="350" dirty="0"/>
                <a:t>Mehmet: Haklısın. Okuduğum kitaplar bende büyük etkiler bıraktı. Hayata bakış açım bile değişti. 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3048AE0-4B5F-4CFA-B8C2-D1D725AD3BF7}"/>
                </a:ext>
              </a:extLst>
            </p:cNvPr>
            <p:cNvSpPr/>
            <p:nvPr/>
          </p:nvSpPr>
          <p:spPr>
            <a:xfrm>
              <a:off x="1375526" y="5086195"/>
              <a:ext cx="1371604" cy="7768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r-TR" sz="350" dirty="0"/>
                <a:t>Ali: Şimdi her şey bambaşka değil mi?</a:t>
              </a:r>
            </a:p>
            <a:p>
              <a:r>
                <a:rPr lang="tr-TR" sz="350" dirty="0"/>
                <a:t>Ulaş: Evet, bambaşka.</a:t>
              </a:r>
            </a:p>
            <a:p>
              <a:r>
                <a:rPr lang="tr-TR" sz="350" dirty="0"/>
                <a:t>Fatma: Bakarsın, bir gün biz de yazmaya başlarız, olmaz mı?</a:t>
              </a:r>
            </a:p>
            <a:p>
              <a:r>
                <a:rPr lang="tr-TR" sz="350" dirty="0"/>
                <a:t>Ali: Neden olmasın canım, yazanların bizden ne fazlası var ki?</a:t>
              </a:r>
            </a:p>
            <a:p>
              <a:r>
                <a:rPr lang="tr-TR" sz="350" dirty="0"/>
                <a:t>Fatma: Evet, onlar da okuya okuya yazmayı da öğrenmiştir. Bizim de kısa zamanda bir şeyler yazabileceğimizi düşünmüyor değilim doğrusu.</a:t>
              </a:r>
            </a:p>
            <a:p>
              <a:r>
                <a:rPr lang="tr-TR" sz="350" dirty="0"/>
                <a:t>Ali: Düşünsene, ilk romanımız çıkıyormuş, en iyi satan kitaplar arasında yerini alıyormuş.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0B23433-93CF-4859-83A2-12BEB6A36DFE}"/>
                </a:ext>
              </a:extLst>
            </p:cNvPr>
            <p:cNvGrpSpPr/>
            <p:nvPr/>
          </p:nvGrpSpPr>
          <p:grpSpPr>
            <a:xfrm>
              <a:off x="2855230" y="3160833"/>
              <a:ext cx="365758" cy="498638"/>
              <a:chOff x="2341240" y="3315735"/>
              <a:chExt cx="365760" cy="498642"/>
            </a:xfrm>
          </p:grpSpPr>
          <p:sp>
            <p:nvSpPr>
              <p:cNvPr id="116" name="Arrow: Right 115">
                <a:extLst>
                  <a:ext uri="{FF2B5EF4-FFF2-40B4-BE49-F238E27FC236}">
                    <a16:creationId xmlns:a16="http://schemas.microsoft.com/office/drawing/2014/main" id="{DBDDC997-6A1E-4EFF-9DCE-54A4A2098C3D}"/>
                  </a:ext>
                </a:extLst>
              </p:cNvPr>
              <p:cNvSpPr/>
              <p:nvPr/>
            </p:nvSpPr>
            <p:spPr>
              <a:xfrm>
                <a:off x="2341240" y="3315735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7" name="Arrow: Right 116">
                <a:extLst>
                  <a:ext uri="{FF2B5EF4-FFF2-40B4-BE49-F238E27FC236}">
                    <a16:creationId xmlns:a16="http://schemas.microsoft.com/office/drawing/2014/main" id="{989723F4-12CF-467B-9105-2682B90CB221}"/>
                  </a:ext>
                </a:extLst>
              </p:cNvPr>
              <p:cNvSpPr/>
              <p:nvPr/>
            </p:nvSpPr>
            <p:spPr>
              <a:xfrm>
                <a:off x="2341240" y="3696879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0093D83-919D-473A-87F0-ED2452DED87E}"/>
                </a:ext>
              </a:extLst>
            </p:cNvPr>
            <p:cNvGrpSpPr/>
            <p:nvPr/>
          </p:nvGrpSpPr>
          <p:grpSpPr>
            <a:xfrm>
              <a:off x="2855230" y="4181473"/>
              <a:ext cx="365758" cy="498638"/>
              <a:chOff x="2341240" y="3315735"/>
              <a:chExt cx="365760" cy="498642"/>
            </a:xfrm>
          </p:grpSpPr>
          <p:sp>
            <p:nvSpPr>
              <p:cNvPr id="114" name="Arrow: Right 113">
                <a:extLst>
                  <a:ext uri="{FF2B5EF4-FFF2-40B4-BE49-F238E27FC236}">
                    <a16:creationId xmlns:a16="http://schemas.microsoft.com/office/drawing/2014/main" id="{79890F47-3F29-4F4E-BEE2-C52693CD08C5}"/>
                  </a:ext>
                </a:extLst>
              </p:cNvPr>
              <p:cNvSpPr/>
              <p:nvPr/>
            </p:nvSpPr>
            <p:spPr>
              <a:xfrm>
                <a:off x="2341240" y="3315735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549F3E76-32A6-47B7-BECE-B7B09682B637}"/>
                  </a:ext>
                </a:extLst>
              </p:cNvPr>
              <p:cNvSpPr/>
              <p:nvPr/>
            </p:nvSpPr>
            <p:spPr>
              <a:xfrm>
                <a:off x="2341240" y="3696879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4285C1D-0599-44A3-9132-B40FC5504974}"/>
                </a:ext>
              </a:extLst>
            </p:cNvPr>
            <p:cNvGrpSpPr/>
            <p:nvPr/>
          </p:nvGrpSpPr>
          <p:grpSpPr>
            <a:xfrm>
              <a:off x="2855230" y="5225285"/>
              <a:ext cx="365758" cy="498638"/>
              <a:chOff x="2341240" y="3315735"/>
              <a:chExt cx="365760" cy="498642"/>
            </a:xfrm>
          </p:grpSpPr>
          <p:sp>
            <p:nvSpPr>
              <p:cNvPr id="112" name="Arrow: Right 111">
                <a:extLst>
                  <a:ext uri="{FF2B5EF4-FFF2-40B4-BE49-F238E27FC236}">
                    <a16:creationId xmlns:a16="http://schemas.microsoft.com/office/drawing/2014/main" id="{EA9AA7A3-5F49-4E9C-8670-E38BD69540E1}"/>
                  </a:ext>
                </a:extLst>
              </p:cNvPr>
              <p:cNvSpPr/>
              <p:nvPr/>
            </p:nvSpPr>
            <p:spPr>
              <a:xfrm>
                <a:off x="2341240" y="3315735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3" name="Arrow: Right 112">
                <a:extLst>
                  <a:ext uri="{FF2B5EF4-FFF2-40B4-BE49-F238E27FC236}">
                    <a16:creationId xmlns:a16="http://schemas.microsoft.com/office/drawing/2014/main" id="{766033AF-0D58-4171-9D78-89AE5A676852}"/>
                  </a:ext>
                </a:extLst>
              </p:cNvPr>
              <p:cNvSpPr/>
              <p:nvPr/>
            </p:nvSpPr>
            <p:spPr>
              <a:xfrm>
                <a:off x="2341240" y="3696879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104344-EB09-4D82-906C-3FC905890985}"/>
                </a:ext>
              </a:extLst>
            </p:cNvPr>
            <p:cNvGrpSpPr/>
            <p:nvPr/>
          </p:nvGrpSpPr>
          <p:grpSpPr>
            <a:xfrm>
              <a:off x="3197788" y="3088776"/>
              <a:ext cx="1874134" cy="757981"/>
              <a:chOff x="2683798" y="3271656"/>
              <a:chExt cx="1874134" cy="757981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064AF3-1CE4-4932-ABB2-4CF0C7FAE4CA}"/>
                  </a:ext>
                </a:extLst>
              </p:cNvPr>
              <p:cNvSpPr txBox="1"/>
              <p:nvPr/>
            </p:nvSpPr>
            <p:spPr>
              <a:xfrm>
                <a:off x="2683798" y="3271656"/>
                <a:ext cx="1371602" cy="37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X:Talk Time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A39095B-1506-4D98-BA83-692E9F883237}"/>
                  </a:ext>
                </a:extLst>
              </p:cNvPr>
              <p:cNvSpPr txBox="1"/>
              <p:nvPr/>
            </p:nvSpPr>
            <p:spPr>
              <a:xfrm>
                <a:off x="2683798" y="3652798"/>
                <a:ext cx="1874134" cy="37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Y:Customer </a:t>
                </a:r>
                <a:r>
                  <a:rPr lang="tr-TR" sz="1100" dirty="0" err="1"/>
                  <a:t>Satisfaction</a:t>
                </a:r>
                <a:r>
                  <a:rPr lang="tr-TR" sz="1100" dirty="0"/>
                  <a:t>(0-10)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20A248D-9060-46EB-90A8-3A75D64E4262}"/>
                </a:ext>
              </a:extLst>
            </p:cNvPr>
            <p:cNvGrpSpPr/>
            <p:nvPr/>
          </p:nvGrpSpPr>
          <p:grpSpPr>
            <a:xfrm>
              <a:off x="3197788" y="4129337"/>
              <a:ext cx="1874134" cy="757981"/>
              <a:chOff x="2683798" y="3271656"/>
              <a:chExt cx="1874134" cy="757981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A6AC4EA-4BBF-44D2-8F04-9A7A755B731B}"/>
                  </a:ext>
                </a:extLst>
              </p:cNvPr>
              <p:cNvSpPr txBox="1"/>
              <p:nvPr/>
            </p:nvSpPr>
            <p:spPr>
              <a:xfrm>
                <a:off x="2683798" y="3271656"/>
                <a:ext cx="1371602" cy="37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X:Talk Time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46CE3E-89CC-448E-BA14-168C4E937A9D}"/>
                  </a:ext>
                </a:extLst>
              </p:cNvPr>
              <p:cNvSpPr txBox="1"/>
              <p:nvPr/>
            </p:nvSpPr>
            <p:spPr>
              <a:xfrm>
                <a:off x="2683798" y="3652798"/>
                <a:ext cx="1874134" cy="37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Y:Customer </a:t>
                </a:r>
                <a:r>
                  <a:rPr lang="tr-TR" sz="1100" dirty="0" err="1"/>
                  <a:t>Satisfaction</a:t>
                </a:r>
                <a:r>
                  <a:rPr lang="tr-TR" sz="1100" dirty="0"/>
                  <a:t>(0-10)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8C950B-AD61-4BBA-B8FB-DDA83FD34A9C}"/>
                </a:ext>
              </a:extLst>
            </p:cNvPr>
            <p:cNvGrpSpPr/>
            <p:nvPr/>
          </p:nvGrpSpPr>
          <p:grpSpPr>
            <a:xfrm>
              <a:off x="3197788" y="5153228"/>
              <a:ext cx="1874134" cy="757981"/>
              <a:chOff x="2683798" y="3271656"/>
              <a:chExt cx="1874134" cy="757981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3816DE3-4F8F-4C52-8385-B30D2255AF89}"/>
                  </a:ext>
                </a:extLst>
              </p:cNvPr>
              <p:cNvSpPr txBox="1"/>
              <p:nvPr/>
            </p:nvSpPr>
            <p:spPr>
              <a:xfrm>
                <a:off x="2683798" y="3271656"/>
                <a:ext cx="1371602" cy="37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X:Talk Time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58C9765-CB3B-42D7-BEAF-E6E07779D072}"/>
                  </a:ext>
                </a:extLst>
              </p:cNvPr>
              <p:cNvSpPr txBox="1"/>
              <p:nvPr/>
            </p:nvSpPr>
            <p:spPr>
              <a:xfrm>
                <a:off x="2683798" y="3652798"/>
                <a:ext cx="1874134" cy="37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Y:Customer </a:t>
                </a:r>
                <a:r>
                  <a:rPr lang="tr-TR" sz="1100" dirty="0" err="1"/>
                  <a:t>Satisfaction</a:t>
                </a:r>
                <a:r>
                  <a:rPr lang="tr-TR" sz="1100" dirty="0"/>
                  <a:t>(0-10)</a:t>
                </a:r>
              </a:p>
            </p:txBody>
          </p:sp>
        </p:grp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D60BA3D8-0DE0-4BBC-991F-7788B601D9BD}"/>
                </a:ext>
              </a:extLst>
            </p:cNvPr>
            <p:cNvSpPr/>
            <p:nvPr/>
          </p:nvSpPr>
          <p:spPr>
            <a:xfrm>
              <a:off x="5114617" y="3021743"/>
              <a:ext cx="407963" cy="776819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0E08FF-070F-493C-B49A-38A9F43D3BC1}"/>
                </a:ext>
              </a:extLst>
            </p:cNvPr>
            <p:cNvSpPr txBox="1"/>
            <p:nvPr/>
          </p:nvSpPr>
          <p:spPr>
            <a:xfrm>
              <a:off x="5474329" y="3288881"/>
              <a:ext cx="2504049" cy="39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Value_1</a:t>
              </a: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C6A1F941-2302-41C4-9423-A67D86532B63}"/>
                </a:ext>
              </a:extLst>
            </p:cNvPr>
            <p:cNvSpPr/>
            <p:nvPr/>
          </p:nvSpPr>
          <p:spPr>
            <a:xfrm>
              <a:off x="5114616" y="4065700"/>
              <a:ext cx="407963" cy="776819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F08390-38BF-4FC0-9EAF-E9E6911B866C}"/>
                </a:ext>
              </a:extLst>
            </p:cNvPr>
            <p:cNvSpPr txBox="1"/>
            <p:nvPr/>
          </p:nvSpPr>
          <p:spPr>
            <a:xfrm>
              <a:off x="5474329" y="4298970"/>
              <a:ext cx="2563096" cy="39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_2</a:t>
              </a: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C64638E1-76A2-40DF-9CC8-E5F9F701DB0B}"/>
                </a:ext>
              </a:extLst>
            </p:cNvPr>
            <p:cNvSpPr/>
            <p:nvPr/>
          </p:nvSpPr>
          <p:spPr>
            <a:xfrm>
              <a:off x="5066366" y="5075789"/>
              <a:ext cx="407963" cy="776819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C9F31D-855C-4C22-8BCA-85DFF32A8665}"/>
                </a:ext>
              </a:extLst>
            </p:cNvPr>
            <p:cNvSpPr txBox="1"/>
            <p:nvPr/>
          </p:nvSpPr>
          <p:spPr>
            <a:xfrm>
              <a:off x="5412880" y="5309060"/>
              <a:ext cx="2735780" cy="39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_3</a:t>
              </a:r>
            </a:p>
          </p:txBody>
        </p:sp>
        <p:sp>
          <p:nvSpPr>
            <p:cNvPr id="100" name="Right Brace 99">
              <a:extLst>
                <a:ext uri="{FF2B5EF4-FFF2-40B4-BE49-F238E27FC236}">
                  <a16:creationId xmlns:a16="http://schemas.microsoft.com/office/drawing/2014/main" id="{AD89392D-7E7A-4FA7-ACA2-3B46DC3B56C9}"/>
                </a:ext>
              </a:extLst>
            </p:cNvPr>
            <p:cNvSpPr/>
            <p:nvPr/>
          </p:nvSpPr>
          <p:spPr>
            <a:xfrm>
              <a:off x="7992936" y="2961976"/>
              <a:ext cx="407963" cy="2901037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C2301EB-AEA1-454F-ABBC-2B32640FEA66}"/>
                </a:ext>
              </a:extLst>
            </p:cNvPr>
            <p:cNvSpPr txBox="1"/>
            <p:nvPr/>
          </p:nvSpPr>
          <p:spPr>
            <a:xfrm>
              <a:off x="8367025" y="4092097"/>
              <a:ext cx="3252097" cy="665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G(f1,f2,f3,..)= 1 Total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</a:t>
              </a:r>
              <a:r>
                <a:rPr lang="tr-TR" sz="1200" dirty="0" err="1"/>
                <a:t>or</a:t>
              </a:r>
              <a:r>
                <a:rPr lang="tr-TR" sz="1200" dirty="0"/>
                <a:t> Total Call Center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C55666-3346-4028-BB2F-8E2138F30FD8}"/>
                </a:ext>
              </a:extLst>
            </p:cNvPr>
            <p:cNvSpPr txBox="1"/>
            <p:nvPr/>
          </p:nvSpPr>
          <p:spPr>
            <a:xfrm>
              <a:off x="1656610" y="2688961"/>
              <a:ext cx="691215" cy="39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Dialog</a:t>
              </a:r>
              <a:r>
                <a:rPr lang="tr-TR" sz="1200" dirty="0"/>
                <a:t>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E66C94-68E0-4D81-B3C6-0BA6979DBBAE}"/>
                </a:ext>
              </a:extLst>
            </p:cNvPr>
            <p:cNvSpPr txBox="1"/>
            <p:nvPr/>
          </p:nvSpPr>
          <p:spPr>
            <a:xfrm>
              <a:off x="1661280" y="3731527"/>
              <a:ext cx="691215" cy="39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Dialog</a:t>
              </a:r>
              <a:r>
                <a:rPr lang="tr-TR" sz="1200" dirty="0"/>
                <a:t> 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6C1C84F-3402-488C-8767-59D66F6BB288}"/>
                </a:ext>
              </a:extLst>
            </p:cNvPr>
            <p:cNvSpPr txBox="1"/>
            <p:nvPr/>
          </p:nvSpPr>
          <p:spPr>
            <a:xfrm>
              <a:off x="1631723" y="4742437"/>
              <a:ext cx="691215" cy="39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Dialog</a:t>
              </a:r>
              <a:r>
                <a:rPr lang="tr-TR" sz="1200" dirty="0"/>
                <a:t> 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8190090-CD97-4AA7-AB46-9AE77531AFE5}"/>
                </a:ext>
              </a:extLst>
            </p:cNvPr>
            <p:cNvSpPr txBox="1"/>
            <p:nvPr/>
          </p:nvSpPr>
          <p:spPr>
            <a:xfrm rot="5400000">
              <a:off x="1861516" y="5814536"/>
              <a:ext cx="52651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500" dirty="0"/>
                <a:t>…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BA6977-8E41-48F1-A818-B334FA9CBB84}"/>
              </a:ext>
            </a:extLst>
          </p:cNvPr>
          <p:cNvGrpSpPr/>
          <p:nvPr/>
        </p:nvGrpSpPr>
        <p:grpSpPr>
          <a:xfrm>
            <a:off x="928342" y="908428"/>
            <a:ext cx="2452726" cy="1025181"/>
            <a:chOff x="928342" y="908428"/>
            <a:chExt cx="2452726" cy="1025181"/>
          </a:xfrm>
        </p:grpSpPr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0450BE9B-DC44-4309-BFA4-0B2A9D673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94" b="97064" l="10000" r="90000">
                          <a14:foregroundMark x1="43222" y1="22186" x2="43222" y2="22186"/>
                          <a14:foregroundMark x1="41889" y1="27080" x2="41889" y2="28711"/>
                          <a14:foregroundMark x1="43000" y1="30343" x2="43333" y2="37031"/>
                          <a14:foregroundMark x1="44333" y1="80914" x2="59333" y2="79119"/>
                          <a14:foregroundMark x1="52444" y1="83361" x2="69556" y2="73083"/>
                          <a14:foregroundMark x1="45444" y1="77651" x2="55000" y2="75693"/>
                          <a14:foregroundMark x1="45333" y1="76672" x2="64111" y2="71452"/>
                          <a14:foregroundMark x1="32222" y1="84013" x2="44000" y2="85481"/>
                          <a14:foregroundMark x1="44667" y1="87439" x2="51667" y2="91191"/>
                          <a14:foregroundMark x1="53889" y1="49429" x2="53889" y2="49429"/>
                          <a14:foregroundMark x1="51444" y1="76509" x2="59333" y2="80424"/>
                          <a14:foregroundMark x1="55000" y1="73083" x2="65222" y2="85644"/>
                          <a14:foregroundMark x1="53222" y1="69331" x2="60333" y2="880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908" y="908428"/>
              <a:ext cx="1505160" cy="1025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D4A09B-892E-4BB0-8DE4-77507A141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28342" y="1065578"/>
              <a:ext cx="561255" cy="7483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6223B2-1214-41AF-8E14-3EFF6FFDB407}"/>
                </a:ext>
              </a:extLst>
            </p:cNvPr>
            <p:cNvSpPr txBox="1"/>
            <p:nvPr/>
          </p:nvSpPr>
          <p:spPr>
            <a:xfrm>
              <a:off x="1411074" y="1321592"/>
              <a:ext cx="125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---------&gt;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7E093-A8EB-4F9E-B224-754494A01E20}"/>
              </a:ext>
            </a:extLst>
          </p:cNvPr>
          <p:cNvGrpSpPr/>
          <p:nvPr/>
        </p:nvGrpSpPr>
        <p:grpSpPr>
          <a:xfrm>
            <a:off x="4740824" y="905198"/>
            <a:ext cx="2492618" cy="1025181"/>
            <a:chOff x="4673406" y="906383"/>
            <a:chExt cx="2492618" cy="10251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3E3801-D72C-4EFE-A193-994697132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4673406" y="985780"/>
              <a:ext cx="618015" cy="862346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7FF79FE-DFE6-43B7-9AE1-374434F3A011}"/>
                </a:ext>
              </a:extLst>
            </p:cNvPr>
            <p:cNvGrpSpPr/>
            <p:nvPr/>
          </p:nvGrpSpPr>
          <p:grpSpPr>
            <a:xfrm>
              <a:off x="5196030" y="906383"/>
              <a:ext cx="1969994" cy="1025181"/>
              <a:chOff x="1411074" y="908428"/>
              <a:chExt cx="1969994" cy="1025181"/>
            </a:xfrm>
          </p:grpSpPr>
          <p:pic>
            <p:nvPicPr>
              <p:cNvPr id="119" name="Picture 4">
                <a:extLst>
                  <a:ext uri="{FF2B5EF4-FFF2-40B4-BE49-F238E27FC236}">
                    <a16:creationId xmlns:a16="http://schemas.microsoft.com/office/drawing/2014/main" id="{F6E4F468-52FA-4F52-9F3F-659963DADA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894" b="97064" l="10000" r="90000">
                            <a14:foregroundMark x1="43222" y1="22186" x2="43222" y2="22186"/>
                            <a14:foregroundMark x1="41889" y1="27080" x2="41889" y2="28711"/>
                            <a14:foregroundMark x1="43000" y1="30343" x2="43333" y2="37031"/>
                            <a14:foregroundMark x1="44333" y1="80914" x2="59333" y2="79119"/>
                            <a14:foregroundMark x1="52444" y1="83361" x2="69556" y2="73083"/>
                            <a14:foregroundMark x1="45444" y1="77651" x2="55000" y2="75693"/>
                            <a14:foregroundMark x1="45333" y1="76672" x2="64111" y2="71452"/>
                            <a14:foregroundMark x1="32222" y1="84013" x2="44000" y2="85481"/>
                            <a14:foregroundMark x1="44667" y1="87439" x2="51667" y2="91191"/>
                            <a14:foregroundMark x1="53889" y1="49429" x2="53889" y2="49429"/>
                            <a14:foregroundMark x1="51444" y1="76509" x2="59333" y2="80424"/>
                            <a14:foregroundMark x1="55000" y1="73083" x2="65222" y2="85644"/>
                            <a14:foregroundMark x1="53222" y1="69331" x2="60333" y2="880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908" y="908428"/>
                <a:ext cx="1505160" cy="1025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2BE41A-2178-426D-A8B7-B46B51E2CFBF}"/>
                  </a:ext>
                </a:extLst>
              </p:cNvPr>
              <p:cNvSpPr txBox="1"/>
              <p:nvPr/>
            </p:nvSpPr>
            <p:spPr>
              <a:xfrm>
                <a:off x="1411074" y="1321592"/>
                <a:ext cx="1259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---------&gt;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01A080-FFB5-4C46-B7BA-B8D93F8207C4}"/>
              </a:ext>
            </a:extLst>
          </p:cNvPr>
          <p:cNvGrpSpPr/>
          <p:nvPr/>
        </p:nvGrpSpPr>
        <p:grpSpPr>
          <a:xfrm>
            <a:off x="8500229" y="921664"/>
            <a:ext cx="2459819" cy="1025181"/>
            <a:chOff x="8535832" y="837023"/>
            <a:chExt cx="2459819" cy="10251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AA426F-3304-446D-ABAC-97D087682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535832" y="880918"/>
              <a:ext cx="668650" cy="933000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1CABCC1-61DB-4BAE-A7A6-693A9FD190CA}"/>
                </a:ext>
              </a:extLst>
            </p:cNvPr>
            <p:cNvGrpSpPr/>
            <p:nvPr/>
          </p:nvGrpSpPr>
          <p:grpSpPr>
            <a:xfrm>
              <a:off x="9025657" y="837023"/>
              <a:ext cx="1969994" cy="1025181"/>
              <a:chOff x="1411074" y="908428"/>
              <a:chExt cx="1969994" cy="1025181"/>
            </a:xfrm>
          </p:grpSpPr>
          <p:pic>
            <p:nvPicPr>
              <p:cNvPr id="125" name="Picture 4">
                <a:extLst>
                  <a:ext uri="{FF2B5EF4-FFF2-40B4-BE49-F238E27FC236}">
                    <a16:creationId xmlns:a16="http://schemas.microsoft.com/office/drawing/2014/main" id="{551A8F6F-71E5-4299-80D4-ACE43F0C8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894" b="97064" l="10000" r="90000">
                            <a14:foregroundMark x1="43222" y1="22186" x2="43222" y2="22186"/>
                            <a14:foregroundMark x1="41889" y1="27080" x2="41889" y2="28711"/>
                            <a14:foregroundMark x1="43000" y1="30343" x2="43333" y2="37031"/>
                            <a14:foregroundMark x1="44333" y1="80914" x2="59333" y2="79119"/>
                            <a14:foregroundMark x1="52444" y1="83361" x2="69556" y2="73083"/>
                            <a14:foregroundMark x1="45444" y1="77651" x2="55000" y2="75693"/>
                            <a14:foregroundMark x1="45333" y1="76672" x2="64111" y2="71452"/>
                            <a14:foregroundMark x1="32222" y1="84013" x2="44000" y2="85481"/>
                            <a14:foregroundMark x1="44667" y1="87439" x2="51667" y2="91191"/>
                            <a14:foregroundMark x1="53889" y1="49429" x2="53889" y2="49429"/>
                            <a14:foregroundMark x1="51444" y1="76509" x2="59333" y2="80424"/>
                            <a14:foregroundMark x1="55000" y1="73083" x2="65222" y2="85644"/>
                            <a14:foregroundMark x1="53222" y1="69331" x2="60333" y2="880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908" y="908428"/>
                <a:ext cx="1505160" cy="1025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406955-5CE1-4854-99A8-DC1F65F1931B}"/>
                  </a:ext>
                </a:extLst>
              </p:cNvPr>
              <p:cNvSpPr txBox="1"/>
              <p:nvPr/>
            </p:nvSpPr>
            <p:spPr>
              <a:xfrm>
                <a:off x="1411074" y="1321592"/>
                <a:ext cx="1259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---------&gt;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3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45BD62A-FE5A-42F1-9168-AFF3823D61DA}"/>
              </a:ext>
            </a:extLst>
          </p:cNvPr>
          <p:cNvGrpSpPr/>
          <p:nvPr/>
        </p:nvGrpSpPr>
        <p:grpSpPr>
          <a:xfrm>
            <a:off x="303683" y="3831517"/>
            <a:ext cx="11584632" cy="2271553"/>
            <a:chOff x="303683" y="3591884"/>
            <a:chExt cx="11584632" cy="22715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88C15EC-3BFA-4AED-98A5-4D19BAF94D83}"/>
                </a:ext>
              </a:extLst>
            </p:cNvPr>
            <p:cNvGrpSpPr/>
            <p:nvPr/>
          </p:nvGrpSpPr>
          <p:grpSpPr>
            <a:xfrm>
              <a:off x="303683" y="3591884"/>
              <a:ext cx="11584632" cy="2271553"/>
              <a:chOff x="125400" y="3429172"/>
              <a:chExt cx="11584632" cy="22715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3955658-5C6E-401B-9A7D-38015A18D8E8}"/>
                  </a:ext>
                </a:extLst>
              </p:cNvPr>
              <p:cNvGrpSpPr/>
              <p:nvPr/>
            </p:nvGrpSpPr>
            <p:grpSpPr>
              <a:xfrm>
                <a:off x="125400" y="3429172"/>
                <a:ext cx="6407032" cy="2271553"/>
                <a:chOff x="979456" y="3050898"/>
                <a:chExt cx="6407032" cy="227155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C0AC038-085D-4F52-A84E-950305954F6B}"/>
                    </a:ext>
                  </a:extLst>
                </p:cNvPr>
                <p:cNvGrpSpPr/>
                <p:nvPr/>
              </p:nvGrpSpPr>
              <p:grpSpPr>
                <a:xfrm>
                  <a:off x="979456" y="3620395"/>
                  <a:ext cx="6407032" cy="1022619"/>
                  <a:chOff x="576396" y="4111786"/>
                  <a:chExt cx="6407032" cy="1022619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026E698-D60A-4E58-B19A-EB275524CD0D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96" y="4370022"/>
                    <a:ext cx="19500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3200" dirty="0"/>
                      <a:t>F(</a:t>
                    </a:r>
                    <a:r>
                      <a:rPr lang="tr-TR" sz="3200" dirty="0" err="1"/>
                      <a:t>x,y</a:t>
                    </a:r>
                    <a:r>
                      <a:rPr lang="tr-TR" sz="3200" dirty="0"/>
                      <a:t>)=  1- 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787766C-F101-4C78-AFC7-1E6FA974F8E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29" y="4111786"/>
                    <a:ext cx="23452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dirty="0"/>
                      <a:t>X - MIN(DIALOG_TIME)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4C94B00-0C3F-4891-BC60-143DCDF6FC3F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726" y="4765073"/>
                    <a:ext cx="41355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dirty="0"/>
                      <a:t>MAX(DIALOG_TIME) - MİN(DIALOG_TIME)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480C346-503F-4082-A63C-99B4BF544909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706" y="4218133"/>
                    <a:ext cx="46987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sz="3200" dirty="0"/>
                      <a:t>______________________</a:t>
                    </a:r>
                  </a:p>
                </p:txBody>
              </p:sp>
            </p:grpSp>
            <p:sp>
              <p:nvSpPr>
                <p:cNvPr id="43" name="Right Bracket 42">
                  <a:extLst>
                    <a:ext uri="{FF2B5EF4-FFF2-40B4-BE49-F238E27FC236}">
                      <a16:creationId xmlns:a16="http://schemas.microsoft.com/office/drawing/2014/main" id="{ED2AF58A-2BD4-4E9A-855D-40B0BE939C0F}"/>
                    </a:ext>
                  </a:extLst>
                </p:cNvPr>
                <p:cNvSpPr/>
                <p:nvPr/>
              </p:nvSpPr>
              <p:spPr>
                <a:xfrm>
                  <a:off x="6819117" y="3050898"/>
                  <a:ext cx="506436" cy="2269086"/>
                </a:xfrm>
                <a:prstGeom prst="rightBracket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44" name="Right Bracket 43">
                  <a:extLst>
                    <a:ext uri="{FF2B5EF4-FFF2-40B4-BE49-F238E27FC236}">
                      <a16:creationId xmlns:a16="http://schemas.microsoft.com/office/drawing/2014/main" id="{C4DD4188-0DD2-4B07-A0E8-0E37A64A8D8E}"/>
                    </a:ext>
                  </a:extLst>
                </p:cNvPr>
                <p:cNvSpPr/>
                <p:nvPr/>
              </p:nvSpPr>
              <p:spPr>
                <a:xfrm flipH="1">
                  <a:off x="2244568" y="3053365"/>
                  <a:ext cx="506436" cy="2269086"/>
                </a:xfrm>
                <a:prstGeom prst="rightBracket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D1C1E35-2CEC-4FF2-B6F6-9CE6CA6D596B}"/>
                  </a:ext>
                </a:extLst>
              </p:cNvPr>
              <p:cNvGrpSpPr/>
              <p:nvPr/>
            </p:nvGrpSpPr>
            <p:grpSpPr>
              <a:xfrm>
                <a:off x="6994302" y="3429172"/>
                <a:ext cx="4715730" cy="2269086"/>
                <a:chOff x="2670758" y="3050898"/>
                <a:chExt cx="4715730" cy="2269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2739C58-0FCC-4E95-AE17-3A1D482C1251}"/>
                    </a:ext>
                  </a:extLst>
                </p:cNvPr>
                <p:cNvGrpSpPr/>
                <p:nvPr/>
              </p:nvGrpSpPr>
              <p:grpSpPr>
                <a:xfrm>
                  <a:off x="2687766" y="3620395"/>
                  <a:ext cx="4698722" cy="1022619"/>
                  <a:chOff x="2284706" y="4111786"/>
                  <a:chExt cx="4698722" cy="1022619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BDD39D3-8186-464C-8056-1F2F34E91ED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115" y="4111786"/>
                    <a:ext cx="2333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dirty="0"/>
                      <a:t>Y - MİN(SATISFACTION)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B12BEF7-A2F7-4444-A6CC-A057E1A7B676}"/>
                      </a:ext>
                    </a:extLst>
                  </p:cNvPr>
                  <p:cNvSpPr txBox="1"/>
                  <p:nvPr/>
                </p:nvSpPr>
                <p:spPr>
                  <a:xfrm>
                    <a:off x="2617667" y="4765073"/>
                    <a:ext cx="412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dirty="0"/>
                      <a:t>MAX(SATISFACTION) - MİN(SATISFACTION)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E314387-07DD-403C-8623-F0F4F2CF0729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706" y="4218133"/>
                    <a:ext cx="46987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r-TR" sz="3200" dirty="0"/>
                      <a:t>______________________</a:t>
                    </a:r>
                  </a:p>
                </p:txBody>
              </p:sp>
            </p:grpSp>
            <p:sp>
              <p:nvSpPr>
                <p:cNvPr id="56" name="Right Bracket 55">
                  <a:extLst>
                    <a:ext uri="{FF2B5EF4-FFF2-40B4-BE49-F238E27FC236}">
                      <a16:creationId xmlns:a16="http://schemas.microsoft.com/office/drawing/2014/main" id="{5E680610-847B-4E39-B09B-2815B335EC07}"/>
                    </a:ext>
                  </a:extLst>
                </p:cNvPr>
                <p:cNvSpPr/>
                <p:nvPr/>
              </p:nvSpPr>
              <p:spPr>
                <a:xfrm>
                  <a:off x="6819117" y="3050898"/>
                  <a:ext cx="506436" cy="2269086"/>
                </a:xfrm>
                <a:prstGeom prst="rightBracket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57" name="Right Bracket 56">
                  <a:extLst>
                    <a:ext uri="{FF2B5EF4-FFF2-40B4-BE49-F238E27FC236}">
                      <a16:creationId xmlns:a16="http://schemas.microsoft.com/office/drawing/2014/main" id="{F369D256-9C03-43B3-BFF9-A508E62087D9}"/>
                    </a:ext>
                  </a:extLst>
                </p:cNvPr>
                <p:cNvSpPr/>
                <p:nvPr/>
              </p:nvSpPr>
              <p:spPr>
                <a:xfrm flipH="1">
                  <a:off x="2670758" y="3050898"/>
                  <a:ext cx="506436" cy="2269086"/>
                </a:xfrm>
                <a:prstGeom prst="rightBracket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2A4D72-3B84-4685-AD5B-542CEA69281D}"/>
                </a:ext>
              </a:extLst>
            </p:cNvPr>
            <p:cNvSpPr txBox="1"/>
            <p:nvPr/>
          </p:nvSpPr>
          <p:spPr>
            <a:xfrm>
              <a:off x="6750094" y="4227317"/>
              <a:ext cx="31828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500" dirty="0"/>
                <a:t>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7A20D0-8692-4454-90AA-1F4BC378BEBC}"/>
              </a:ext>
            </a:extLst>
          </p:cNvPr>
          <p:cNvGrpSpPr/>
          <p:nvPr/>
        </p:nvGrpSpPr>
        <p:grpSpPr>
          <a:xfrm>
            <a:off x="1583784" y="452404"/>
            <a:ext cx="10243596" cy="2571612"/>
            <a:chOff x="1375526" y="2688961"/>
            <a:chExt cx="10243596" cy="370430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AD98523-7945-489F-9D36-CA2FBBD63DDB}"/>
                </a:ext>
              </a:extLst>
            </p:cNvPr>
            <p:cNvSpPr/>
            <p:nvPr/>
          </p:nvSpPr>
          <p:spPr>
            <a:xfrm>
              <a:off x="1375527" y="3021743"/>
              <a:ext cx="1371603" cy="776819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r-TR" sz="350" dirty="0"/>
                <a:t>Ertem: Kemal, bugün kütüphaneye uğrayacak mıyız?</a:t>
              </a:r>
            </a:p>
            <a:p>
              <a:r>
                <a:rPr lang="tr-TR" sz="350" dirty="0"/>
                <a:t>Kemal: Tabii ki, elimizdeki kitap bitmek üzere, yenisini almak gerekiyor.</a:t>
              </a:r>
            </a:p>
            <a:p>
              <a:r>
                <a:rPr lang="tr-TR" sz="350" dirty="0"/>
                <a:t>Ertem: Kesinlikle. Biliyor musun, bir gün kitap okumayı bu kadar seveceğim aklıma gelmezdi.</a:t>
              </a:r>
            </a:p>
            <a:p>
              <a:r>
                <a:rPr lang="tr-TR" sz="350" dirty="0"/>
                <a:t>Kemal: Benim de öyle, çocukluk yıllarımda pek de kitap okuduğum söylenemez. Ama bir kere alıştıktan sonra bırakamadım okumayı.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1B38C78-B205-4083-BE31-E62301DB8E25}"/>
                </a:ext>
              </a:extLst>
            </p:cNvPr>
            <p:cNvSpPr/>
            <p:nvPr/>
          </p:nvSpPr>
          <p:spPr>
            <a:xfrm>
              <a:off x="1375526" y="4042383"/>
              <a:ext cx="1371604" cy="7768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r-TR" sz="350" dirty="0"/>
                <a:t>Ahmet: Bırakamıyor insan. Resmen bağımlılık yapıyor. Kitaplar sayesinde yepyeni hayatlar tanıyor, yepyeni maceralara atılıyorsun.</a:t>
              </a:r>
            </a:p>
            <a:p>
              <a:r>
                <a:rPr lang="tr-TR" sz="350" dirty="0"/>
                <a:t>Mehmet: Evet, hem çok da güzel vakit geçiyor.</a:t>
              </a:r>
            </a:p>
            <a:p>
              <a:r>
                <a:rPr lang="tr-TR" sz="350" dirty="0"/>
                <a:t>Ahmet: Haklısın, ama unutulmamalı ki kitaplar, vakit geçirmeye yarayan nesneler değildir. Bize faydaları o kadar çok ki saymakla bitmez.</a:t>
              </a:r>
            </a:p>
            <a:p>
              <a:r>
                <a:rPr lang="tr-TR" sz="350" dirty="0"/>
                <a:t>Mehmet: Haklısın. Okuduğum kitaplar bende büyük etkiler bıraktı. Hayata bakış açım bile değişti. 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0C08EE3-A36A-4B16-942A-B2F3B732A7DC}"/>
                </a:ext>
              </a:extLst>
            </p:cNvPr>
            <p:cNvSpPr/>
            <p:nvPr/>
          </p:nvSpPr>
          <p:spPr>
            <a:xfrm>
              <a:off x="1375526" y="5086195"/>
              <a:ext cx="1371604" cy="7768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r-TR" sz="350" dirty="0"/>
                <a:t>Ali: Şimdi her şey bambaşka değil mi?</a:t>
              </a:r>
            </a:p>
            <a:p>
              <a:r>
                <a:rPr lang="tr-TR" sz="350" dirty="0"/>
                <a:t>Ulaş: Evet, bambaşka.</a:t>
              </a:r>
            </a:p>
            <a:p>
              <a:r>
                <a:rPr lang="tr-TR" sz="350" dirty="0"/>
                <a:t>Fatma: Bakarsın, bir gün biz de yazmaya başlarız, olmaz mı?</a:t>
              </a:r>
            </a:p>
            <a:p>
              <a:r>
                <a:rPr lang="tr-TR" sz="350" dirty="0"/>
                <a:t>Ali: Neden olmasın canım, yazanların bizden ne fazlası var ki?</a:t>
              </a:r>
            </a:p>
            <a:p>
              <a:r>
                <a:rPr lang="tr-TR" sz="350" dirty="0"/>
                <a:t>Fatma: Evet, onlar da okuya okuya yazmayı da öğrenmiştir. Bizim de kısa zamanda bir şeyler yazabileceğimizi düşünmüyor değilim doğrusu.</a:t>
              </a:r>
            </a:p>
            <a:p>
              <a:r>
                <a:rPr lang="tr-TR" sz="350" dirty="0"/>
                <a:t>Ali: Düşünsene, ilk romanımız çıkıyormuş, en iyi satan kitaplar arasında yerini alıyormuş.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76191F7-1718-40F8-9513-279FAFD05A31}"/>
                </a:ext>
              </a:extLst>
            </p:cNvPr>
            <p:cNvGrpSpPr/>
            <p:nvPr/>
          </p:nvGrpSpPr>
          <p:grpSpPr>
            <a:xfrm>
              <a:off x="2855230" y="3160833"/>
              <a:ext cx="365758" cy="498638"/>
              <a:chOff x="2341240" y="3315735"/>
              <a:chExt cx="365760" cy="498642"/>
            </a:xfrm>
          </p:grpSpPr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90595691-5768-439C-845B-17E4C93257D9}"/>
                  </a:ext>
                </a:extLst>
              </p:cNvPr>
              <p:cNvSpPr/>
              <p:nvPr/>
            </p:nvSpPr>
            <p:spPr>
              <a:xfrm>
                <a:off x="2341240" y="3315735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Arrow: Right 96">
                <a:extLst>
                  <a:ext uri="{FF2B5EF4-FFF2-40B4-BE49-F238E27FC236}">
                    <a16:creationId xmlns:a16="http://schemas.microsoft.com/office/drawing/2014/main" id="{BFEBE54A-3806-4F4C-AFB5-E0909B18A41C}"/>
                  </a:ext>
                </a:extLst>
              </p:cNvPr>
              <p:cNvSpPr/>
              <p:nvPr/>
            </p:nvSpPr>
            <p:spPr>
              <a:xfrm>
                <a:off x="2341240" y="3696879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31B2B83-69CF-4103-91A7-79B8290F6CE3}"/>
                </a:ext>
              </a:extLst>
            </p:cNvPr>
            <p:cNvGrpSpPr/>
            <p:nvPr/>
          </p:nvGrpSpPr>
          <p:grpSpPr>
            <a:xfrm>
              <a:off x="2855230" y="4181473"/>
              <a:ext cx="365758" cy="498638"/>
              <a:chOff x="2341240" y="3315735"/>
              <a:chExt cx="365760" cy="498642"/>
            </a:xfrm>
          </p:grpSpPr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BEF22449-45F0-4575-81C3-DCD9AFE50A42}"/>
                  </a:ext>
                </a:extLst>
              </p:cNvPr>
              <p:cNvSpPr/>
              <p:nvPr/>
            </p:nvSpPr>
            <p:spPr>
              <a:xfrm>
                <a:off x="2341240" y="3315735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5CE596C1-01CD-4BEE-AF98-56B835D96D36}"/>
                  </a:ext>
                </a:extLst>
              </p:cNvPr>
              <p:cNvSpPr/>
              <p:nvPr/>
            </p:nvSpPr>
            <p:spPr>
              <a:xfrm>
                <a:off x="2341240" y="3696879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FAED8B2-1315-4840-B6D4-A2153ABAD10A}"/>
                </a:ext>
              </a:extLst>
            </p:cNvPr>
            <p:cNvGrpSpPr/>
            <p:nvPr/>
          </p:nvGrpSpPr>
          <p:grpSpPr>
            <a:xfrm>
              <a:off x="2855230" y="5225285"/>
              <a:ext cx="365758" cy="498638"/>
              <a:chOff x="2341240" y="3315735"/>
              <a:chExt cx="365760" cy="498642"/>
            </a:xfrm>
          </p:grpSpPr>
          <p:sp>
            <p:nvSpPr>
              <p:cNvPr id="92" name="Arrow: Right 91">
                <a:extLst>
                  <a:ext uri="{FF2B5EF4-FFF2-40B4-BE49-F238E27FC236}">
                    <a16:creationId xmlns:a16="http://schemas.microsoft.com/office/drawing/2014/main" id="{E6A9BC44-9FD2-4EFA-982E-8C45B8BBEC20}"/>
                  </a:ext>
                </a:extLst>
              </p:cNvPr>
              <p:cNvSpPr/>
              <p:nvPr/>
            </p:nvSpPr>
            <p:spPr>
              <a:xfrm>
                <a:off x="2341240" y="3315735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F1BB23D5-3C80-4941-896E-12DCC4A86057}"/>
                  </a:ext>
                </a:extLst>
              </p:cNvPr>
              <p:cNvSpPr/>
              <p:nvPr/>
            </p:nvSpPr>
            <p:spPr>
              <a:xfrm>
                <a:off x="2341240" y="3696879"/>
                <a:ext cx="365760" cy="11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173FD5C-1BB0-4B42-A6E6-5C24B946A772}"/>
                </a:ext>
              </a:extLst>
            </p:cNvPr>
            <p:cNvGrpSpPr/>
            <p:nvPr/>
          </p:nvGrpSpPr>
          <p:grpSpPr>
            <a:xfrm>
              <a:off x="3197788" y="3088776"/>
              <a:ext cx="1874134" cy="757981"/>
              <a:chOff x="2683798" y="3271656"/>
              <a:chExt cx="1874134" cy="75798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35E3A61-F0C7-4229-BF8E-1598B3A414AB}"/>
                  </a:ext>
                </a:extLst>
              </p:cNvPr>
              <p:cNvSpPr txBox="1"/>
              <p:nvPr/>
            </p:nvSpPr>
            <p:spPr>
              <a:xfrm>
                <a:off x="2683798" y="3271656"/>
                <a:ext cx="1371602" cy="37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X:Talk Time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6460BD6-56A1-4E52-A3B2-F5F0E2B769E8}"/>
                  </a:ext>
                </a:extLst>
              </p:cNvPr>
              <p:cNvSpPr txBox="1"/>
              <p:nvPr/>
            </p:nvSpPr>
            <p:spPr>
              <a:xfrm>
                <a:off x="2683798" y="3652798"/>
                <a:ext cx="1874134" cy="37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Y:Customer </a:t>
                </a:r>
                <a:r>
                  <a:rPr lang="tr-TR" sz="1100" dirty="0" err="1"/>
                  <a:t>Satisfaction</a:t>
                </a:r>
                <a:r>
                  <a:rPr lang="tr-TR" sz="1100" dirty="0"/>
                  <a:t>(0-10)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739E937-F95B-45D8-AAEB-69017DF7BEBF}"/>
                </a:ext>
              </a:extLst>
            </p:cNvPr>
            <p:cNvGrpSpPr/>
            <p:nvPr/>
          </p:nvGrpSpPr>
          <p:grpSpPr>
            <a:xfrm>
              <a:off x="3197788" y="4129337"/>
              <a:ext cx="1874134" cy="757981"/>
              <a:chOff x="2683798" y="3271656"/>
              <a:chExt cx="1874134" cy="757981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0462C5D-7294-4B9D-9485-440206AB5689}"/>
                  </a:ext>
                </a:extLst>
              </p:cNvPr>
              <p:cNvSpPr txBox="1"/>
              <p:nvPr/>
            </p:nvSpPr>
            <p:spPr>
              <a:xfrm>
                <a:off x="2683798" y="3271656"/>
                <a:ext cx="1371602" cy="37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X:Talk Time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4C0EB4-747E-4BC7-B460-8577B6443530}"/>
                  </a:ext>
                </a:extLst>
              </p:cNvPr>
              <p:cNvSpPr txBox="1"/>
              <p:nvPr/>
            </p:nvSpPr>
            <p:spPr>
              <a:xfrm>
                <a:off x="2683798" y="3652798"/>
                <a:ext cx="1874134" cy="37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Y:Customer </a:t>
                </a:r>
                <a:r>
                  <a:rPr lang="tr-TR" sz="1100" dirty="0" err="1"/>
                  <a:t>Satisfaction</a:t>
                </a:r>
                <a:r>
                  <a:rPr lang="tr-TR" sz="1100" dirty="0"/>
                  <a:t>(0-10)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0DCBE78-4CA9-4D9E-9E23-CC5EED219289}"/>
                </a:ext>
              </a:extLst>
            </p:cNvPr>
            <p:cNvGrpSpPr/>
            <p:nvPr/>
          </p:nvGrpSpPr>
          <p:grpSpPr>
            <a:xfrm>
              <a:off x="3197788" y="5153228"/>
              <a:ext cx="1874134" cy="757981"/>
              <a:chOff x="2683798" y="3271656"/>
              <a:chExt cx="1874134" cy="75798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D8A12D-3CED-4794-A821-2C627CDD249C}"/>
                  </a:ext>
                </a:extLst>
              </p:cNvPr>
              <p:cNvSpPr txBox="1"/>
              <p:nvPr/>
            </p:nvSpPr>
            <p:spPr>
              <a:xfrm>
                <a:off x="2683798" y="3271656"/>
                <a:ext cx="1371602" cy="376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X:Talk Time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49B99B3-6107-4548-9B67-09F17676D380}"/>
                  </a:ext>
                </a:extLst>
              </p:cNvPr>
              <p:cNvSpPr txBox="1"/>
              <p:nvPr/>
            </p:nvSpPr>
            <p:spPr>
              <a:xfrm>
                <a:off x="2683798" y="3652798"/>
                <a:ext cx="1874134" cy="37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/>
                  <a:t>Y:Customer </a:t>
                </a:r>
                <a:r>
                  <a:rPr lang="tr-TR" sz="1100" dirty="0" err="1"/>
                  <a:t>Satisfaction</a:t>
                </a:r>
                <a:r>
                  <a:rPr lang="tr-TR" sz="1100" dirty="0"/>
                  <a:t>(0-10)</a:t>
                </a:r>
              </a:p>
            </p:txBody>
          </p:sp>
        </p:grp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A1317F-F31D-44F7-8715-955DE7D17E97}"/>
                </a:ext>
              </a:extLst>
            </p:cNvPr>
            <p:cNvSpPr/>
            <p:nvPr/>
          </p:nvSpPr>
          <p:spPr>
            <a:xfrm>
              <a:off x="5114617" y="3021743"/>
              <a:ext cx="407963" cy="776819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E4AAAE-98FF-4BFE-9C53-10D4A0EFA4A3}"/>
                </a:ext>
              </a:extLst>
            </p:cNvPr>
            <p:cNvSpPr txBox="1"/>
            <p:nvPr/>
          </p:nvSpPr>
          <p:spPr>
            <a:xfrm>
              <a:off x="5474329" y="3288881"/>
              <a:ext cx="2504049" cy="39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Value_1</a:t>
              </a:r>
            </a:p>
          </p:txBody>
        </p:sp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34706642-A633-4086-B88D-BC01423F11AE}"/>
                </a:ext>
              </a:extLst>
            </p:cNvPr>
            <p:cNvSpPr/>
            <p:nvPr/>
          </p:nvSpPr>
          <p:spPr>
            <a:xfrm>
              <a:off x="5114616" y="4065700"/>
              <a:ext cx="407963" cy="776819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95B37DF-419D-493E-B22A-4B727BD55EDB}"/>
                </a:ext>
              </a:extLst>
            </p:cNvPr>
            <p:cNvSpPr txBox="1"/>
            <p:nvPr/>
          </p:nvSpPr>
          <p:spPr>
            <a:xfrm>
              <a:off x="5474329" y="4298970"/>
              <a:ext cx="2563096" cy="39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_2</a:t>
              </a:r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9C13A751-71B1-46D5-96DB-71DBE23A0927}"/>
                </a:ext>
              </a:extLst>
            </p:cNvPr>
            <p:cNvSpPr/>
            <p:nvPr/>
          </p:nvSpPr>
          <p:spPr>
            <a:xfrm>
              <a:off x="5066366" y="5075789"/>
              <a:ext cx="407963" cy="776819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7FF08-54D8-482B-8ECB-3FB33349E714}"/>
                </a:ext>
              </a:extLst>
            </p:cNvPr>
            <p:cNvSpPr txBox="1"/>
            <p:nvPr/>
          </p:nvSpPr>
          <p:spPr>
            <a:xfrm>
              <a:off x="5412880" y="5309060"/>
              <a:ext cx="2735780" cy="39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_3</a:t>
              </a:r>
            </a:p>
          </p:txBody>
        </p: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72DDA754-4627-411D-B194-37B35BB88901}"/>
                </a:ext>
              </a:extLst>
            </p:cNvPr>
            <p:cNvSpPr/>
            <p:nvPr/>
          </p:nvSpPr>
          <p:spPr>
            <a:xfrm>
              <a:off x="7992936" y="2961976"/>
              <a:ext cx="407963" cy="2901037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EA966B-93F3-4A29-A0AD-1CBC4882DF6A}"/>
                </a:ext>
              </a:extLst>
            </p:cNvPr>
            <p:cNvSpPr txBox="1"/>
            <p:nvPr/>
          </p:nvSpPr>
          <p:spPr>
            <a:xfrm>
              <a:off x="8367025" y="4092097"/>
              <a:ext cx="3252097" cy="665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G(f1,f2,f3,..)= 1 Total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</a:t>
              </a:r>
              <a:r>
                <a:rPr lang="tr-TR" sz="1200" dirty="0" err="1"/>
                <a:t>or</a:t>
              </a:r>
              <a:r>
                <a:rPr lang="tr-TR" sz="1200" dirty="0"/>
                <a:t> Total Call Center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98D215-CCAA-4DE9-8B19-BB51C1A856EA}"/>
                </a:ext>
              </a:extLst>
            </p:cNvPr>
            <p:cNvSpPr txBox="1"/>
            <p:nvPr/>
          </p:nvSpPr>
          <p:spPr>
            <a:xfrm>
              <a:off x="1656610" y="2688961"/>
              <a:ext cx="691215" cy="39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Dialog</a:t>
              </a:r>
              <a:r>
                <a:rPr lang="tr-TR" sz="1200" dirty="0"/>
                <a:t>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6C674C-A0F6-4D94-9D9D-B522E4D8F56E}"/>
                </a:ext>
              </a:extLst>
            </p:cNvPr>
            <p:cNvSpPr txBox="1"/>
            <p:nvPr/>
          </p:nvSpPr>
          <p:spPr>
            <a:xfrm>
              <a:off x="1661280" y="3731527"/>
              <a:ext cx="691215" cy="39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Dialog</a:t>
              </a:r>
              <a:r>
                <a:rPr lang="tr-TR" sz="1200" dirty="0"/>
                <a:t> 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398FBC-DC79-4880-B4A8-46092FCCB3F9}"/>
                </a:ext>
              </a:extLst>
            </p:cNvPr>
            <p:cNvSpPr txBox="1"/>
            <p:nvPr/>
          </p:nvSpPr>
          <p:spPr>
            <a:xfrm>
              <a:off x="1631723" y="4742437"/>
              <a:ext cx="691215" cy="39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err="1"/>
                <a:t>Dialog</a:t>
              </a:r>
              <a:r>
                <a:rPr lang="tr-TR" sz="1200" dirty="0"/>
                <a:t> 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498631D-011A-4501-BF4D-CFC06A0FE1DB}"/>
                </a:ext>
              </a:extLst>
            </p:cNvPr>
            <p:cNvSpPr txBox="1"/>
            <p:nvPr/>
          </p:nvSpPr>
          <p:spPr>
            <a:xfrm rot="5400000">
              <a:off x="1861516" y="5814536"/>
              <a:ext cx="52651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3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56BC6-71C8-4120-8E28-3623DEA0B613}"/>
              </a:ext>
            </a:extLst>
          </p:cNvPr>
          <p:cNvGrpSpPr/>
          <p:nvPr/>
        </p:nvGrpSpPr>
        <p:grpSpPr>
          <a:xfrm>
            <a:off x="6052210" y="1116907"/>
            <a:ext cx="5868726" cy="1885073"/>
            <a:chOff x="5841306" y="3699890"/>
            <a:chExt cx="5868726" cy="1885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6B1C9F-8362-48D7-B6D8-FE708A29B26A}"/>
                </a:ext>
              </a:extLst>
            </p:cNvPr>
            <p:cNvSpPr txBox="1"/>
            <p:nvPr/>
          </p:nvSpPr>
          <p:spPr>
            <a:xfrm>
              <a:off x="5841306" y="4271327"/>
              <a:ext cx="10775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dirty="0"/>
                <a:t>G(x)=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DD3FB-94D7-4849-BFDD-BB1CBB7A5427}"/>
                </a:ext>
              </a:extLst>
            </p:cNvPr>
            <p:cNvGrpSpPr/>
            <p:nvPr/>
          </p:nvGrpSpPr>
          <p:grpSpPr>
            <a:xfrm>
              <a:off x="6994302" y="3699890"/>
              <a:ext cx="4715730" cy="1885073"/>
              <a:chOff x="2670758" y="3321616"/>
              <a:chExt cx="4715730" cy="18850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BF3F444-85A6-42FA-8A49-FC8D4DA133EA}"/>
                  </a:ext>
                </a:extLst>
              </p:cNvPr>
              <p:cNvGrpSpPr/>
              <p:nvPr/>
            </p:nvGrpSpPr>
            <p:grpSpPr>
              <a:xfrm>
                <a:off x="2687766" y="3688177"/>
                <a:ext cx="4698722" cy="1020483"/>
                <a:chOff x="2284706" y="4179568"/>
                <a:chExt cx="4698722" cy="1020483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A373190-4248-4902-B0FA-1DE9BD33E457}"/>
                    </a:ext>
                  </a:extLst>
                </p:cNvPr>
                <p:cNvSpPr txBox="1"/>
                <p:nvPr/>
              </p:nvSpPr>
              <p:spPr>
                <a:xfrm>
                  <a:off x="3361924" y="4179568"/>
                  <a:ext cx="25442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2400" dirty="0"/>
                    <a:t>X - MİN(F_VALUES)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23A748-F0C6-4EAD-BACF-2D7B74189D8C}"/>
                    </a:ext>
                  </a:extLst>
                </p:cNvPr>
                <p:cNvSpPr txBox="1"/>
                <p:nvPr/>
              </p:nvSpPr>
              <p:spPr>
                <a:xfrm>
                  <a:off x="2554690" y="4738386"/>
                  <a:ext cx="42753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2400" dirty="0"/>
                    <a:t>MAX(F_VALUE) - MİN(F_VALUES)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49E9978-5E8B-494D-8830-2AF766C3C71B}"/>
                    </a:ext>
                  </a:extLst>
                </p:cNvPr>
                <p:cNvSpPr txBox="1"/>
                <p:nvPr/>
              </p:nvSpPr>
              <p:spPr>
                <a:xfrm>
                  <a:off x="2284706" y="4218133"/>
                  <a:ext cx="46987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3200" dirty="0"/>
                    <a:t>______________________</a:t>
                  </a:r>
                </a:p>
              </p:txBody>
            </p:sp>
          </p:grpSp>
          <p:sp>
            <p:nvSpPr>
              <p:cNvPr id="16" name="Right Bracket 15">
                <a:extLst>
                  <a:ext uri="{FF2B5EF4-FFF2-40B4-BE49-F238E27FC236}">
                    <a16:creationId xmlns:a16="http://schemas.microsoft.com/office/drawing/2014/main" id="{0A120E1D-3F4B-4DD8-8C7E-AB0AF4B3F959}"/>
                  </a:ext>
                </a:extLst>
              </p:cNvPr>
              <p:cNvSpPr/>
              <p:nvPr/>
            </p:nvSpPr>
            <p:spPr>
              <a:xfrm>
                <a:off x="6819117" y="3321617"/>
                <a:ext cx="506436" cy="1885072"/>
              </a:xfrm>
              <a:prstGeom prst="righ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7" name="Right Bracket 16">
                <a:extLst>
                  <a:ext uri="{FF2B5EF4-FFF2-40B4-BE49-F238E27FC236}">
                    <a16:creationId xmlns:a16="http://schemas.microsoft.com/office/drawing/2014/main" id="{B3DDAF28-2BC3-45D5-AFF5-F8167296E989}"/>
                  </a:ext>
                </a:extLst>
              </p:cNvPr>
              <p:cNvSpPr/>
              <p:nvPr/>
            </p:nvSpPr>
            <p:spPr>
              <a:xfrm flipH="1">
                <a:off x="2670758" y="3321616"/>
                <a:ext cx="506436" cy="1885073"/>
              </a:xfrm>
              <a:prstGeom prst="righ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8C96C2-7AAB-447D-A7CA-AA7745B2AA66}"/>
              </a:ext>
            </a:extLst>
          </p:cNvPr>
          <p:cNvSpPr txBox="1"/>
          <p:nvPr/>
        </p:nvSpPr>
        <p:spPr>
          <a:xfrm>
            <a:off x="7129749" y="3037773"/>
            <a:ext cx="282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X: AVG OF SELECTED ID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1A6BF8-4D48-400B-9B46-DDD0362DB204}"/>
              </a:ext>
            </a:extLst>
          </p:cNvPr>
          <p:cNvGrpSpPr/>
          <p:nvPr/>
        </p:nvGrpSpPr>
        <p:grpSpPr>
          <a:xfrm>
            <a:off x="866643" y="3464516"/>
            <a:ext cx="9296240" cy="3248857"/>
            <a:chOff x="655627" y="3522233"/>
            <a:chExt cx="9296240" cy="324885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E43AC72-CB7A-4136-8A35-865ADFE29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85" t="20258" r="2224" b="27784"/>
            <a:stretch/>
          </p:blipFill>
          <p:spPr>
            <a:xfrm>
              <a:off x="1900685" y="3522233"/>
              <a:ext cx="8051182" cy="3248857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09C0D8-AE97-45C0-B186-764ED1959D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91" y="5998162"/>
              <a:ext cx="846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6E86289-D240-4FF9-956C-77867384F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991" y="6191576"/>
              <a:ext cx="846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D213B0-A89A-4A08-BAA5-460CE4B27B5E}"/>
                </a:ext>
              </a:extLst>
            </p:cNvPr>
            <p:cNvSpPr txBox="1"/>
            <p:nvPr/>
          </p:nvSpPr>
          <p:spPr>
            <a:xfrm>
              <a:off x="655627" y="5901953"/>
              <a:ext cx="79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F(X,Y)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15B86B6-3B94-4FB7-B22A-BA4F1F25122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16200000" flipH="1">
              <a:off x="1551681" y="5770375"/>
              <a:ext cx="87958" cy="10897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CC5A9E26-55C3-4453-A4E1-6588D36AD35F}"/>
                </a:ext>
              </a:extLst>
            </p:cNvPr>
            <p:cNvCxnSpPr/>
            <p:nvPr/>
          </p:nvCxnSpPr>
          <p:spPr>
            <a:xfrm flipV="1">
              <a:off x="2782907" y="4617110"/>
              <a:ext cx="2351801" cy="1742133"/>
            </a:xfrm>
            <a:prstGeom prst="bentConnector3">
              <a:avLst>
                <a:gd name="adj1" fmla="val 32653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0325C53-0086-4940-806C-69FE594EC7B8}"/>
                </a:ext>
              </a:extLst>
            </p:cNvPr>
            <p:cNvCxnSpPr/>
            <p:nvPr/>
          </p:nvCxnSpPr>
          <p:spPr>
            <a:xfrm flipV="1">
              <a:off x="2778913" y="6055578"/>
              <a:ext cx="5263813" cy="361081"/>
            </a:xfrm>
            <a:prstGeom prst="bentConnector3">
              <a:avLst>
                <a:gd name="adj1" fmla="val 8901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748D9-9C24-4DEA-B54D-0AC434288FF5}"/>
              </a:ext>
            </a:extLst>
          </p:cNvPr>
          <p:cNvGrpSpPr/>
          <p:nvPr/>
        </p:nvGrpSpPr>
        <p:grpSpPr>
          <a:xfrm>
            <a:off x="223241" y="970268"/>
            <a:ext cx="6206242" cy="2013966"/>
            <a:chOff x="5621138" y="641937"/>
            <a:chExt cx="6206242" cy="20139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2FBC6C-54EF-4092-8B92-BA79A4EA9911}"/>
                </a:ext>
              </a:extLst>
            </p:cNvPr>
            <p:cNvSpPr txBox="1"/>
            <p:nvPr/>
          </p:nvSpPr>
          <p:spPr>
            <a:xfrm>
              <a:off x="5682587" y="868882"/>
              <a:ext cx="2504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Value_1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C6C653-31E7-412D-8508-58A66598408D}"/>
                </a:ext>
              </a:extLst>
            </p:cNvPr>
            <p:cNvSpPr txBox="1"/>
            <p:nvPr/>
          </p:nvSpPr>
          <p:spPr>
            <a:xfrm>
              <a:off x="5682587" y="1570109"/>
              <a:ext cx="2563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_2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AB8B8C-93A3-476A-9E37-2BD1EC861824}"/>
                </a:ext>
              </a:extLst>
            </p:cNvPr>
            <p:cNvSpPr txBox="1"/>
            <p:nvPr/>
          </p:nvSpPr>
          <p:spPr>
            <a:xfrm>
              <a:off x="5621138" y="2271336"/>
              <a:ext cx="2735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F(</a:t>
              </a:r>
              <a:r>
                <a:rPr lang="tr-TR" sz="1200" dirty="0" err="1"/>
                <a:t>x,y</a:t>
              </a:r>
              <a:r>
                <a:rPr lang="tr-TR" sz="1200" dirty="0"/>
                <a:t>):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_3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98323DAA-91B9-4FFC-84E3-BC2BA203DF12}"/>
                </a:ext>
              </a:extLst>
            </p:cNvPr>
            <p:cNvSpPr/>
            <p:nvPr/>
          </p:nvSpPr>
          <p:spPr>
            <a:xfrm>
              <a:off x="8201194" y="641937"/>
              <a:ext cx="407963" cy="2013966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3F6F3A-F33F-4AC4-B672-21AE9717AA09}"/>
                </a:ext>
              </a:extLst>
            </p:cNvPr>
            <p:cNvSpPr txBox="1"/>
            <p:nvPr/>
          </p:nvSpPr>
          <p:spPr>
            <a:xfrm>
              <a:off x="8575283" y="1426493"/>
              <a:ext cx="3252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G(f1,f2,f3,..)= 1 Total </a:t>
              </a:r>
              <a:r>
                <a:rPr lang="tr-TR" sz="1200" dirty="0" err="1"/>
                <a:t>Customer</a:t>
              </a:r>
              <a:r>
                <a:rPr lang="tr-TR" sz="1200" dirty="0"/>
                <a:t> </a:t>
              </a:r>
              <a:r>
                <a:rPr lang="tr-TR" sz="1200" dirty="0" err="1"/>
                <a:t>Satisfaction</a:t>
              </a:r>
              <a:endParaRPr lang="tr-TR" sz="1200" dirty="0"/>
            </a:p>
            <a:p>
              <a:r>
                <a:rPr lang="tr-TR" sz="1200" dirty="0"/>
                <a:t>Value </a:t>
              </a:r>
              <a:r>
                <a:rPr lang="tr-TR" sz="1200" dirty="0" err="1"/>
                <a:t>or</a:t>
              </a:r>
              <a:r>
                <a:rPr lang="tr-TR" sz="1200" dirty="0"/>
                <a:t> Total Call Center </a:t>
              </a:r>
              <a:r>
                <a:rPr lang="tr-TR" sz="1200" dirty="0" err="1"/>
                <a:t>Satisfaction</a:t>
              </a:r>
              <a:r>
                <a:rPr lang="tr-TR" sz="1200" dirty="0"/>
                <a:t> Value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19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837</Words>
  <Application>Microsoft Office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Ekin</dc:creator>
  <cp:lastModifiedBy>Ekin</cp:lastModifiedBy>
  <cp:revision>8</cp:revision>
  <dcterms:created xsi:type="dcterms:W3CDTF">2021-09-17T08:10:57Z</dcterms:created>
  <dcterms:modified xsi:type="dcterms:W3CDTF">2021-09-23T13:50:14Z</dcterms:modified>
</cp:coreProperties>
</file>