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6A7B-9D29-41D2-BCCD-86C893134AD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414DA-F3FD-4831-A2D4-1D2D72C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3B5541-65EE-4719-8F7D-08AB4FBC43F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03BCD9-6679-489C-9845-30B52CFB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nchamp11@yahoo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BB7CD-2672-4AB0-8328-F0364C83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The Future of Bitcoin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7866-FFBA-4441-A1EB-4F21A6F4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236" y="6283045"/>
            <a:ext cx="864432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Disclaimer: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This analysis was conducted by an amateur (with no position in BTC-USD) as part of an educational project and is not meant as financial advice.</a:t>
            </a:r>
          </a:p>
        </p:txBody>
      </p:sp>
    </p:spTree>
    <p:extLst>
      <p:ext uri="{BB962C8B-B14F-4D97-AF65-F5344CB8AC3E}">
        <p14:creationId xmlns:p14="http://schemas.microsoft.com/office/powerpoint/2010/main" val="275680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4B0-5105-445E-AEA8-4CB4A5D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89C3-B86E-4583-8F40-E6AC689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with FB Prophet</a:t>
            </a:r>
          </a:p>
          <a:p>
            <a:r>
              <a:rPr lang="en-US" dirty="0"/>
              <a:t>Custom SARIMA Model</a:t>
            </a:r>
          </a:p>
          <a:p>
            <a:r>
              <a:rPr lang="en-US" dirty="0"/>
              <a:t>Forecasts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23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">
            <a:extLst>
              <a:ext uri="{FF2B5EF4-FFF2-40B4-BE49-F238E27FC236}">
                <a16:creationId xmlns:a16="http://schemas.microsoft.com/office/drawing/2014/main" id="{40581C5A-8E15-448E-AE04-6EE804A5B48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5650" y="2795908"/>
            <a:ext cx="6248400" cy="3729990"/>
          </a:xfrm>
          <a:prstGeom prst="rect">
            <a:avLst/>
          </a:prstGeom>
        </p:spPr>
      </p:pic>
      <p:pic>
        <p:nvPicPr>
          <p:cNvPr id="12" name="Image2">
            <a:extLst>
              <a:ext uri="{FF2B5EF4-FFF2-40B4-BE49-F238E27FC236}">
                <a16:creationId xmlns:a16="http://schemas.microsoft.com/office/drawing/2014/main" id="{0098279B-9946-4EB0-B3A8-C07A94DCA2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47000" y="876300"/>
            <a:ext cx="3962399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5D12F-DF35-4362-B83F-B78D06625358}"/>
              </a:ext>
            </a:extLst>
          </p:cNvPr>
          <p:cNvSpPr txBox="1"/>
          <p:nvPr/>
        </p:nvSpPr>
        <p:spPr>
          <a:xfrm>
            <a:off x="175750" y="91470"/>
            <a:ext cx="718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Facebook Prophet 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92B96-ABF5-45C3-B46C-83197A4AC93D}"/>
              </a:ext>
            </a:extLst>
          </p:cNvPr>
          <p:cNvSpPr txBox="1"/>
          <p:nvPr/>
        </p:nvSpPr>
        <p:spPr>
          <a:xfrm>
            <a:off x="8216900" y="876300"/>
            <a:ext cx="500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Various Time-frequency Trends</a:t>
            </a:r>
          </a:p>
        </p:txBody>
      </p:sp>
    </p:spTree>
    <p:extLst>
      <p:ext uri="{BB962C8B-B14F-4D97-AF65-F5344CB8AC3E}">
        <p14:creationId xmlns:p14="http://schemas.microsoft.com/office/powerpoint/2010/main" val="341647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EC9B0-D7D8-41B7-9453-8C98C521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Static Predictions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F5FEE221-C985-4769-BD9F-E267DBFC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Predictions have high variance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Relatively low error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MSE: .04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0B9780-B326-4798-86F5-2A43E658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643467"/>
            <a:ext cx="5477840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7045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5BD8-DA3B-4BB9-BC15-170A5966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Dynamic Predictions</a:t>
            </a:r>
          </a:p>
        </p:txBody>
      </p:sp>
      <p:sp>
        <p:nvSpPr>
          <p:cNvPr id="36" name="Content Placeholder 24">
            <a:extLst>
              <a:ext uri="{FF2B5EF4-FFF2-40B4-BE49-F238E27FC236}">
                <a16:creationId xmlns:a16="http://schemas.microsoft.com/office/drawing/2014/main" id="{176601E0-7F0F-4620-8379-88A20612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Dynamic model has lower variance than static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Tradeoff is higher error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MSE: .95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AB68FE22-1648-475D-A1FE-E8CD93AD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643467"/>
            <a:ext cx="5477840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270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DEA19-9640-4CBB-8CE9-702017F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Forecast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9C6D9E-5889-4685-8881-D7A1504F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one step percent difference is forecasted at a 3.56% increase by this model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I.e. Jan. 2021 WP is predicted to be 3.56% higher than Dec. 2020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Long-term trend upwards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Agrees with FB Prophet long-term trend</a:t>
            </a:r>
          </a:p>
        </p:txBody>
      </p:sp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9F7E60-E363-457E-A14C-45B3E50D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643467"/>
            <a:ext cx="5477840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0591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0CB9-BE38-4FE2-B18A-F04F92B6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Actual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FC4-47B4-4FEF-B100-CB05E90C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Actual increase:</a:t>
            </a:r>
          </a:p>
          <a:p>
            <a:pPr lvl="1"/>
            <a:r>
              <a:rPr lang="en-US" dirty="0"/>
              <a:t>87%</a:t>
            </a:r>
          </a:p>
          <a:p>
            <a:pPr lvl="2"/>
            <a:r>
              <a:rPr lang="en-US" sz="1600" dirty="0"/>
              <a:t>FB Prophet and alternate model both under predicted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6E5F7F-42A4-431A-BC0C-6AD6D67C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6220"/>
              </p:ext>
            </p:extLst>
          </p:nvPr>
        </p:nvGraphicFramePr>
        <p:xfrm>
          <a:off x="5101851" y="2663996"/>
          <a:ext cx="6277352" cy="36169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06952">
                  <a:extLst>
                    <a:ext uri="{9D8B030D-6E8A-4147-A177-3AD203B41FA5}">
                      <a16:colId xmlns:a16="http://schemas.microsoft.com/office/drawing/2014/main" val="1287607331"/>
                    </a:ext>
                  </a:extLst>
                </a:gridCol>
                <a:gridCol w="1448598">
                  <a:extLst>
                    <a:ext uri="{9D8B030D-6E8A-4147-A177-3AD203B41FA5}">
                      <a16:colId xmlns:a16="http://schemas.microsoft.com/office/drawing/2014/main" val="2242057875"/>
                    </a:ext>
                  </a:extLst>
                </a:gridCol>
                <a:gridCol w="1448598">
                  <a:extLst>
                    <a:ext uri="{9D8B030D-6E8A-4147-A177-3AD203B41FA5}">
                      <a16:colId xmlns:a16="http://schemas.microsoft.com/office/drawing/2014/main" val="2608429650"/>
                    </a:ext>
                  </a:extLst>
                </a:gridCol>
                <a:gridCol w="1117649">
                  <a:extLst>
                    <a:ext uri="{9D8B030D-6E8A-4147-A177-3AD203B41FA5}">
                      <a16:colId xmlns:a16="http://schemas.microsoft.com/office/drawing/2014/main" val="3609705847"/>
                    </a:ext>
                  </a:extLst>
                </a:gridCol>
                <a:gridCol w="855555">
                  <a:extLst>
                    <a:ext uri="{9D8B030D-6E8A-4147-A177-3AD203B41FA5}">
                      <a16:colId xmlns:a16="http://schemas.microsoft.com/office/drawing/2014/main" val="830028480"/>
                    </a:ext>
                  </a:extLst>
                </a:gridCol>
              </a:tblGrid>
              <a:tr h="703636">
                <a:tc>
                  <a:txBody>
                    <a:bodyPr/>
                    <a:lstStyle/>
                    <a:p>
                      <a:pPr algn="ctr"/>
                      <a:endParaRPr lang="en-US" sz="20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27924" marR="127924" marT="127924" marB="63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60">
                          <a:solidFill>
                            <a:schemeClr val="bg1"/>
                          </a:solidFill>
                        </a:rPr>
                        <a:t>Dec WP</a:t>
                      </a:r>
                    </a:p>
                  </a:txBody>
                  <a:tcPr marL="127924" marR="127924" marT="127924" marB="63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60">
                          <a:solidFill>
                            <a:schemeClr val="bg1"/>
                          </a:solidFill>
                        </a:rPr>
                        <a:t>Jan WP</a:t>
                      </a:r>
                    </a:p>
                  </a:txBody>
                  <a:tcPr marL="127924" marR="127924" marT="127924" marB="63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% Change</a:t>
                      </a:r>
                    </a:p>
                  </a:txBody>
                  <a:tcPr marL="127924" marR="127924" marT="127924" marB="63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  <a:p>
                      <a:pPr algn="ctr"/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 marL="127924" marR="127924" marT="127924" marB="63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08062"/>
                  </a:ext>
                </a:extLst>
              </a:tr>
              <a:tr h="836904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FB Prophet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21811.81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14754.04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-32.36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137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86818"/>
                  </a:ext>
                </a:extLst>
              </a:tr>
              <a:tr h="836904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Alternate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21576.15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22343.62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3.56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6409"/>
                  </a:ext>
                </a:extLst>
              </a:tr>
              <a:tr h="836904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21576.15</a:t>
                      </a:r>
                    </a:p>
                    <a:p>
                      <a:pPr algn="ctr"/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40325.84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86.9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27924" marR="127924" marT="127924" marB="63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79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5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12B9-6CA9-4271-BBDB-54F590C9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EA83-25DD-452D-BEFE-F4D3CE6C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could be improved</a:t>
            </a:r>
          </a:p>
          <a:p>
            <a:pPr lvl="1"/>
            <a:r>
              <a:rPr lang="en-US" dirty="0"/>
              <a:t>Compare monthly performance to daily/yearly</a:t>
            </a:r>
          </a:p>
          <a:p>
            <a:pPr lvl="1"/>
            <a:r>
              <a:rPr lang="en-US" dirty="0"/>
              <a:t>Investigate hyperparameters/preprocessing</a:t>
            </a:r>
          </a:p>
          <a:p>
            <a:r>
              <a:rPr lang="en-US" dirty="0"/>
              <a:t>Future plans</a:t>
            </a:r>
          </a:p>
          <a:p>
            <a:pPr lvl="1"/>
            <a:r>
              <a:rPr lang="en-US" dirty="0"/>
              <a:t>Keep watching long-term trends to monitor future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130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961D3C-E41C-4FB8-8588-C3D9F2F6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For questions or more information…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994C-15F1-4790-AA7D-BB38820C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stevenchamp11@yahoo.com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The Future of Bitcoin</vt:lpstr>
      <vt:lpstr>Contents</vt:lpstr>
      <vt:lpstr>PowerPoint Presentation</vt:lpstr>
      <vt:lpstr>Static Predictions</vt:lpstr>
      <vt:lpstr>Dynamic Predictions</vt:lpstr>
      <vt:lpstr>Forecast</vt:lpstr>
      <vt:lpstr>Actual Increase</vt:lpstr>
      <vt:lpstr>Conclusions</vt:lpstr>
      <vt:lpstr>For questions or more information…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Bitcoin</dc:title>
  <dc:creator>Steven Champion</dc:creator>
  <cp:lastModifiedBy>Steven Champion</cp:lastModifiedBy>
  <cp:revision>11</cp:revision>
  <dcterms:created xsi:type="dcterms:W3CDTF">2021-01-31T17:45:02Z</dcterms:created>
  <dcterms:modified xsi:type="dcterms:W3CDTF">2021-01-31T18:04:58Z</dcterms:modified>
</cp:coreProperties>
</file>