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snapToObjects="1">
      <p:cViewPr varScale="1">
        <p:scale>
          <a:sx n="106" d="100"/>
          <a:sy n="106" d="100"/>
        </p:scale>
        <p:origin x="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7/5/22</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67289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7/5/22</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70132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7/5/22</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22062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7/5/22</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86372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7/5/22</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5391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7/5/22</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28147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7/5/22</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57835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7/5/22</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28333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7/5/22</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23147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7/5/22</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1279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7/5/22</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65942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7/5/22</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71889707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1">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889E65-F9F1-BC5C-47B8-69A8BF2BD20A}"/>
              </a:ext>
            </a:extLst>
          </p:cNvPr>
          <p:cNvSpPr>
            <a:spLocks noGrp="1"/>
          </p:cNvSpPr>
          <p:nvPr>
            <p:ph type="title"/>
          </p:nvPr>
        </p:nvSpPr>
        <p:spPr>
          <a:xfrm>
            <a:off x="125493" y="542925"/>
            <a:ext cx="2797003" cy="2343150"/>
          </a:xfrm>
        </p:spPr>
        <p:txBody>
          <a:bodyPr vert="horz" lIns="91440" tIns="45720" rIns="91440" bIns="45720" rtlCol="0" anchor="b">
            <a:normAutofit/>
          </a:bodyPr>
          <a:lstStyle/>
          <a:p>
            <a:r>
              <a:rPr lang="en-US" sz="3600" b="1" dirty="0"/>
              <a:t>Model Summary for Gala Groceries:</a:t>
            </a:r>
            <a:endParaRPr lang="en-US" sz="3600" dirty="0"/>
          </a:p>
        </p:txBody>
      </p:sp>
      <p:grpSp>
        <p:nvGrpSpPr>
          <p:cNvPr id="30" name="Group 23">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38071"/>
            <a:chOff x="0" y="3438071"/>
            <a:chExt cx="3047997" cy="3429000"/>
          </a:xfrm>
        </p:grpSpPr>
        <p:sp>
          <p:nvSpPr>
            <p:cNvPr id="25" name="Rectangle 24">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5">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2E049A74-95BB-2894-416A-18CA8A40DA2C}"/>
              </a:ext>
            </a:extLst>
          </p:cNvPr>
          <p:cNvSpPr/>
          <p:nvPr/>
        </p:nvSpPr>
        <p:spPr>
          <a:xfrm>
            <a:off x="3173484" y="365125"/>
            <a:ext cx="8713716" cy="6164263"/>
          </a:xfrm>
          <a:prstGeom prst="rect">
            <a:avLst/>
          </a:prstGeom>
        </p:spPr>
        <p:txBody>
          <a:bodyPr vert="horz" lIns="91440" tIns="45720" rIns="91440" bIns="45720" rtlCol="0" anchor="ctr">
            <a:normAutofit/>
          </a:bodyPr>
          <a:lstStyle/>
          <a:p>
            <a:pPr>
              <a:lnSpc>
                <a:spcPct val="110000"/>
              </a:lnSpc>
              <a:spcAft>
                <a:spcPts val="600"/>
              </a:spcAft>
            </a:pPr>
            <a:endParaRPr lang="en-US" sz="1100" dirty="0"/>
          </a:p>
          <a:p>
            <a:pPr marL="285750">
              <a:lnSpc>
                <a:spcPct val="110000"/>
              </a:lnSpc>
              <a:spcAft>
                <a:spcPts val="600"/>
              </a:spcAft>
            </a:pPr>
            <a:endParaRPr lang="en-US" sz="1100" dirty="0"/>
          </a:p>
          <a:p>
            <a:pPr>
              <a:lnSpc>
                <a:spcPct val="110000"/>
              </a:lnSpc>
              <a:spcAft>
                <a:spcPts val="600"/>
              </a:spcAft>
            </a:pPr>
            <a:endParaRPr lang="en-US" sz="1100" dirty="0"/>
          </a:p>
        </p:txBody>
      </p:sp>
      <p:pic>
        <p:nvPicPr>
          <p:cNvPr id="45" name="Graphic 44" descr="Shopping basket">
            <a:extLst>
              <a:ext uri="{FF2B5EF4-FFF2-40B4-BE49-F238E27FC236}">
                <a16:creationId xmlns:a16="http://schemas.microsoft.com/office/drawing/2014/main" id="{805EE9C1-318E-B807-4E7B-10AE8AC04D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7017" y="3901605"/>
            <a:ext cx="1973954" cy="1973954"/>
          </a:xfrm>
          <a:prstGeom prst="rect">
            <a:avLst/>
          </a:prstGeom>
        </p:spPr>
      </p:pic>
      <p:sp>
        <p:nvSpPr>
          <p:cNvPr id="3" name="TextBox 2">
            <a:extLst>
              <a:ext uri="{FF2B5EF4-FFF2-40B4-BE49-F238E27FC236}">
                <a16:creationId xmlns:a16="http://schemas.microsoft.com/office/drawing/2014/main" id="{9F16B031-1160-CD17-2F7D-0C8B5680FD04}"/>
              </a:ext>
            </a:extLst>
          </p:cNvPr>
          <p:cNvSpPr txBox="1"/>
          <p:nvPr/>
        </p:nvSpPr>
        <p:spPr>
          <a:xfrm>
            <a:off x="3173484" y="228600"/>
            <a:ext cx="8617463" cy="5078313"/>
          </a:xfrm>
          <a:prstGeom prst="rect">
            <a:avLst/>
          </a:prstGeom>
          <a:noFill/>
        </p:spPr>
        <p:txBody>
          <a:bodyPr wrap="square" rtlCol="0">
            <a:spAutoFit/>
          </a:bodyPr>
          <a:lstStyle/>
          <a:p>
            <a:r>
              <a:rPr lang="en-US" dirty="0"/>
              <a:t>Based on the available datasets, I merged them based on their timestamps and built a model using </a:t>
            </a:r>
            <a:r>
              <a:rPr lang="en-US" dirty="0" err="1"/>
              <a:t>RandomForestRegression</a:t>
            </a:r>
            <a:r>
              <a:rPr lang="en-US" dirty="0"/>
              <a:t> algorithm. I created a ML pipeline and applied cross-validation to divide the training/validation data into 5 folds – 20% data for each fold. Finally, I measured mean absolute error which came out to be ~23%. Following are my insights based on this model:</a:t>
            </a:r>
          </a:p>
          <a:p>
            <a:endParaRPr lang="en-US" dirty="0"/>
          </a:p>
          <a:p>
            <a:pPr marL="285750" indent="-285750">
              <a:buFont typeface="Arial" panose="020B0604020202020204" pitchFamily="34" charset="0"/>
              <a:buChar char="•"/>
            </a:pPr>
            <a:r>
              <a:rPr lang="en-US" dirty="0"/>
              <a:t>The most important variable in predicting the stock is unit price.</a:t>
            </a:r>
          </a:p>
          <a:p>
            <a:pPr marL="285750" indent="-285750">
              <a:buFont typeface="Arial" panose="020B0604020202020204" pitchFamily="34" charset="0"/>
              <a:buChar char="•"/>
            </a:pPr>
            <a:r>
              <a:rPr lang="en-US" dirty="0"/>
              <a:t>Temperature and Category are also playing important parts in stock prediction based on ordinal encoding.</a:t>
            </a:r>
          </a:p>
          <a:p>
            <a:pPr marL="285750" indent="-285750">
              <a:buFont typeface="Arial" panose="020B0604020202020204" pitchFamily="34" charset="0"/>
              <a:buChar char="•"/>
            </a:pPr>
            <a:r>
              <a:rPr lang="en-US" dirty="0"/>
              <a:t>Similarly, hour of the day is important too.</a:t>
            </a:r>
          </a:p>
          <a:p>
            <a:pPr marL="285750" indent="-285750">
              <a:buFont typeface="Arial" panose="020B0604020202020204" pitchFamily="34" charset="0"/>
              <a:buChar char="•"/>
            </a:pPr>
            <a:endParaRPr lang="en-US" dirty="0"/>
          </a:p>
          <a:p>
            <a:r>
              <a:rPr lang="en-US" dirty="0"/>
              <a:t>These additional datasets were indeed helpful in predicting the stock level but we only have the data of one week because of which the Mean Absolute Error is ~23%. This parameter suggests how closely the model predicts the exact value and this is supposed to be as minimum as possible. With more data over time, this error should reduce and we should get more accurate predictions on stock.</a:t>
            </a:r>
          </a:p>
          <a:p>
            <a:endParaRPr lang="en-US" dirty="0"/>
          </a:p>
          <a:p>
            <a:endParaRPr lang="en-US" dirty="0"/>
          </a:p>
        </p:txBody>
      </p:sp>
    </p:spTree>
    <p:extLst>
      <p:ext uri="{BB962C8B-B14F-4D97-AF65-F5344CB8AC3E}">
        <p14:creationId xmlns:p14="http://schemas.microsoft.com/office/powerpoint/2010/main" val="3162077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FF9F2-536C-E283-72EB-C5FC195BA0B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C6A4938-9B2B-D990-FD26-EFA6F140E124}"/>
              </a:ext>
            </a:extLst>
          </p:cNvPr>
          <p:cNvSpPr>
            <a:spLocks noGrp="1"/>
          </p:cNvSpPr>
          <p:nvPr>
            <p:ph idx="1"/>
          </p:nvPr>
        </p:nvSpPr>
        <p:spPr>
          <a:xfrm>
            <a:off x="484552" y="2286000"/>
            <a:ext cx="10869248" cy="4427621"/>
          </a:xfrm>
        </p:spPr>
        <p:txBody>
          <a:bodyPr>
            <a:normAutofit fontScale="47500" lnSpcReduction="20000"/>
          </a:bodyPr>
          <a:lstStyle/>
          <a:p>
            <a:pPr>
              <a:lnSpc>
                <a:spcPct val="110000"/>
              </a:lnSpc>
              <a:spcAft>
                <a:spcPts val="600"/>
              </a:spcAft>
            </a:pPr>
            <a:r>
              <a:rPr lang="en-US" sz="2900" dirty="0">
                <a:latin typeface="Times New Roman" panose="02020603050405020304" pitchFamily="18" charset="0"/>
                <a:cs typeface="Times New Roman" panose="02020603050405020304" pitchFamily="18" charset="0"/>
              </a:rPr>
              <a:t>Based on the data model, we have 3 different datasets: sales, </a:t>
            </a:r>
            <a:r>
              <a:rPr lang="en-US" sz="2900" dirty="0" err="1">
                <a:latin typeface="Times New Roman" panose="02020603050405020304" pitchFamily="18" charset="0"/>
                <a:cs typeface="Times New Roman" panose="02020603050405020304" pitchFamily="18" charset="0"/>
              </a:rPr>
              <a:t>sensor_stock_levels</a:t>
            </a:r>
            <a:r>
              <a:rPr lang="en-US" sz="2900" dirty="0">
                <a:latin typeface="Times New Roman" panose="02020603050405020304" pitchFamily="18" charset="0"/>
                <a:cs typeface="Times New Roman" panose="02020603050405020304" pitchFamily="18" charset="0"/>
              </a:rPr>
              <a:t> and </a:t>
            </a:r>
            <a:r>
              <a:rPr lang="en-US" sz="2900" dirty="0" err="1">
                <a:latin typeface="Times New Roman" panose="02020603050405020304" pitchFamily="18" charset="0"/>
                <a:cs typeface="Times New Roman" panose="02020603050405020304" pitchFamily="18" charset="0"/>
              </a:rPr>
              <a:t>sensor_storage_temperature</a:t>
            </a:r>
            <a:endParaRPr lang="en-US" sz="2900" dirty="0">
              <a:latin typeface="Times New Roman" panose="02020603050405020304" pitchFamily="18" charset="0"/>
              <a:cs typeface="Times New Roman" panose="02020603050405020304" pitchFamily="18" charset="0"/>
            </a:endParaRPr>
          </a:p>
          <a:p>
            <a:pPr marL="285750" indent="-285750">
              <a:lnSpc>
                <a:spcPct val="110000"/>
              </a:lnSpc>
              <a:spcAft>
                <a:spcPts val="600"/>
              </a:spcAft>
              <a:buFont typeface="Arial" panose="020B0604020202020204" pitchFamily="34" charset="0"/>
              <a:buChar char="•"/>
            </a:pPr>
            <a:r>
              <a:rPr lang="en-US" sz="2900" b="1" dirty="0">
                <a:latin typeface="Times New Roman" panose="02020603050405020304" pitchFamily="18" charset="0"/>
                <a:cs typeface="Times New Roman" panose="02020603050405020304" pitchFamily="18" charset="0"/>
              </a:rPr>
              <a:t>Merge 3 datasets</a:t>
            </a:r>
            <a:r>
              <a:rPr lang="en-US" sz="2900" dirty="0">
                <a:latin typeface="Times New Roman" panose="02020603050405020304" pitchFamily="18" charset="0"/>
                <a:cs typeface="Times New Roman" panose="02020603050405020304" pitchFamily="18" charset="0"/>
              </a:rPr>
              <a:t>: Since we are asked to make an hourly prediction, “</a:t>
            </a:r>
            <a:r>
              <a:rPr lang="en-US" sz="2900" b="1" dirty="0">
                <a:latin typeface="Times New Roman" panose="02020603050405020304" pitchFamily="18" charset="0"/>
                <a:cs typeface="Times New Roman" panose="02020603050405020304" pitchFamily="18" charset="0"/>
              </a:rPr>
              <a:t>timestamp</a:t>
            </a:r>
            <a:r>
              <a:rPr lang="en-US" sz="2900" dirty="0">
                <a:latin typeface="Times New Roman" panose="02020603050405020304" pitchFamily="18" charset="0"/>
                <a:cs typeface="Times New Roman" panose="02020603050405020304" pitchFamily="18" charset="0"/>
              </a:rPr>
              <a:t>” variable plays an important role which is present in all 3 datasets. Format the timestamp to get hour value and merge 3 datasets for each common hour.</a:t>
            </a:r>
          </a:p>
          <a:p>
            <a:pPr marL="285750" indent="-285750">
              <a:lnSpc>
                <a:spcPct val="110000"/>
              </a:lnSpc>
              <a:spcAft>
                <a:spcPts val="600"/>
              </a:spcAft>
              <a:buFont typeface="Arial" panose="020B0604020202020204" pitchFamily="34" charset="0"/>
              <a:buChar char="•"/>
            </a:pPr>
            <a:r>
              <a:rPr lang="en-US" sz="2900" b="1" dirty="0">
                <a:latin typeface="Times New Roman" panose="02020603050405020304" pitchFamily="18" charset="0"/>
                <a:cs typeface="Times New Roman" panose="02020603050405020304" pitchFamily="18" charset="0"/>
              </a:rPr>
              <a:t>Data Cleaning</a:t>
            </a:r>
            <a:r>
              <a:rPr lang="en-US" sz="2900" dirty="0">
                <a:latin typeface="Times New Roman" panose="02020603050405020304" pitchFamily="18" charset="0"/>
                <a:cs typeface="Times New Roman" panose="02020603050405020304" pitchFamily="18" charset="0"/>
              </a:rPr>
              <a:t>: Table joins (dataset merge) may create null values. Either </a:t>
            </a:r>
            <a:r>
              <a:rPr lang="en-US" sz="2900" b="1" dirty="0">
                <a:latin typeface="Times New Roman" panose="02020603050405020304" pitchFamily="18" charset="0"/>
                <a:cs typeface="Times New Roman" panose="02020603050405020304" pitchFamily="18" charset="0"/>
              </a:rPr>
              <a:t>remove</a:t>
            </a:r>
            <a:r>
              <a:rPr lang="en-US" sz="2900" dirty="0">
                <a:latin typeface="Times New Roman" panose="02020603050405020304" pitchFamily="18" charset="0"/>
                <a:cs typeface="Times New Roman" panose="02020603050405020304" pitchFamily="18" charset="0"/>
              </a:rPr>
              <a:t> missing rows or use simple </a:t>
            </a:r>
            <a:r>
              <a:rPr lang="en-US" sz="2900" b="1" dirty="0">
                <a:latin typeface="Times New Roman" panose="02020603050405020304" pitchFamily="18" charset="0"/>
                <a:cs typeface="Times New Roman" panose="02020603050405020304" pitchFamily="18" charset="0"/>
              </a:rPr>
              <a:t>imputation</a:t>
            </a:r>
            <a:r>
              <a:rPr lang="en-US" sz="2900" dirty="0">
                <a:latin typeface="Times New Roman" panose="02020603050405020304" pitchFamily="18" charset="0"/>
                <a:cs typeface="Times New Roman" panose="02020603050405020304" pitchFamily="18" charset="0"/>
              </a:rPr>
              <a:t>.</a:t>
            </a:r>
          </a:p>
          <a:p>
            <a:pPr marL="285750" indent="-285750">
              <a:lnSpc>
                <a:spcPct val="110000"/>
              </a:lnSpc>
              <a:spcAft>
                <a:spcPts val="600"/>
              </a:spcAft>
              <a:buFont typeface="Arial" panose="020B0604020202020204" pitchFamily="34" charset="0"/>
              <a:buChar char="•"/>
            </a:pPr>
            <a:r>
              <a:rPr lang="en-US" sz="2900" b="1" dirty="0">
                <a:latin typeface="Times New Roman" panose="02020603050405020304" pitchFamily="18" charset="0"/>
                <a:cs typeface="Times New Roman" panose="02020603050405020304" pitchFamily="18" charset="0"/>
              </a:rPr>
              <a:t>Feature Engineering</a:t>
            </a:r>
            <a:r>
              <a:rPr lang="en-US" sz="2900" dirty="0">
                <a:latin typeface="Times New Roman" panose="02020603050405020304" pitchFamily="18" charset="0"/>
                <a:cs typeface="Times New Roman" panose="02020603050405020304" pitchFamily="18" charset="0"/>
              </a:rPr>
              <a:t>: ML models usually require all numeric data, hence </a:t>
            </a:r>
            <a:r>
              <a:rPr lang="en-US" sz="2900" b="1" dirty="0">
                <a:latin typeface="Times New Roman" panose="02020603050405020304" pitchFamily="18" charset="0"/>
                <a:cs typeface="Times New Roman" panose="02020603050405020304" pitchFamily="18" charset="0"/>
              </a:rPr>
              <a:t>ordinal</a:t>
            </a:r>
            <a:r>
              <a:rPr lang="en-US" sz="2900" dirty="0">
                <a:latin typeface="Times New Roman" panose="02020603050405020304" pitchFamily="18" charset="0"/>
                <a:cs typeface="Times New Roman" panose="02020603050405020304" pitchFamily="18" charset="0"/>
              </a:rPr>
              <a:t> </a:t>
            </a:r>
            <a:r>
              <a:rPr lang="en-US" sz="2900" b="1" dirty="0">
                <a:latin typeface="Times New Roman" panose="02020603050405020304" pitchFamily="18" charset="0"/>
                <a:cs typeface="Times New Roman" panose="02020603050405020304" pitchFamily="18" charset="0"/>
              </a:rPr>
              <a:t>encoding</a:t>
            </a:r>
            <a:r>
              <a:rPr lang="en-US" sz="2900" dirty="0">
                <a:latin typeface="Times New Roman" panose="02020603050405020304" pitchFamily="18" charset="0"/>
                <a:cs typeface="Times New Roman" panose="02020603050405020304" pitchFamily="18" charset="0"/>
              </a:rPr>
              <a:t> or </a:t>
            </a:r>
            <a:r>
              <a:rPr lang="en-US" sz="2900" b="1" dirty="0">
                <a:latin typeface="Times New Roman" panose="02020603050405020304" pitchFamily="18" charset="0"/>
                <a:cs typeface="Times New Roman" panose="02020603050405020304" pitchFamily="18" charset="0"/>
              </a:rPr>
              <a:t>one-hot</a:t>
            </a:r>
            <a:r>
              <a:rPr lang="en-US" sz="2900" dirty="0">
                <a:latin typeface="Times New Roman" panose="02020603050405020304" pitchFamily="18" charset="0"/>
                <a:cs typeface="Times New Roman" panose="02020603050405020304" pitchFamily="18" charset="0"/>
              </a:rPr>
              <a:t> </a:t>
            </a:r>
            <a:r>
              <a:rPr lang="en-US" sz="2900" b="1" dirty="0">
                <a:latin typeface="Times New Roman" panose="02020603050405020304" pitchFamily="18" charset="0"/>
                <a:cs typeface="Times New Roman" panose="02020603050405020304" pitchFamily="18" charset="0"/>
              </a:rPr>
              <a:t>encoding</a:t>
            </a:r>
            <a:r>
              <a:rPr lang="en-US" sz="2900" dirty="0">
                <a:latin typeface="Times New Roman" panose="02020603050405020304" pitchFamily="18" charset="0"/>
                <a:cs typeface="Times New Roman" panose="02020603050405020304" pitchFamily="18" charset="0"/>
              </a:rPr>
              <a:t> required for categorical data preprocessing.</a:t>
            </a:r>
          </a:p>
          <a:p>
            <a:pPr marL="285750" indent="-285750">
              <a:lnSpc>
                <a:spcPct val="110000"/>
              </a:lnSpc>
              <a:spcAft>
                <a:spcPts val="600"/>
              </a:spcAft>
              <a:buFont typeface="Arial" panose="020B0604020202020204" pitchFamily="34" charset="0"/>
              <a:buChar char="•"/>
            </a:pPr>
            <a:r>
              <a:rPr lang="en-US" sz="2900" b="1" dirty="0">
                <a:latin typeface="Times New Roman" panose="02020603050405020304" pitchFamily="18" charset="0"/>
                <a:cs typeface="Times New Roman" panose="02020603050405020304" pitchFamily="18" charset="0"/>
              </a:rPr>
              <a:t>Model Selection</a:t>
            </a:r>
            <a:r>
              <a:rPr lang="en-US" sz="2900" dirty="0">
                <a:latin typeface="Times New Roman" panose="02020603050405020304" pitchFamily="18" charset="0"/>
                <a:cs typeface="Times New Roman" panose="02020603050405020304" pitchFamily="18" charset="0"/>
              </a:rPr>
              <a:t>: Since we are dealing with continuous numeric data, </a:t>
            </a:r>
            <a:r>
              <a:rPr lang="en-US" sz="2900" b="1" dirty="0">
                <a:latin typeface="Times New Roman" panose="02020603050405020304" pitchFamily="18" charset="0"/>
                <a:cs typeface="Times New Roman" panose="02020603050405020304" pitchFamily="18" charset="0"/>
              </a:rPr>
              <a:t>regression</a:t>
            </a:r>
            <a:r>
              <a:rPr lang="en-US" sz="2900" dirty="0">
                <a:latin typeface="Times New Roman" panose="02020603050405020304" pitchFamily="18" charset="0"/>
                <a:cs typeface="Times New Roman" panose="02020603050405020304" pitchFamily="18" charset="0"/>
              </a:rPr>
              <a:t> model would be appropriate for data prediction. We can use </a:t>
            </a:r>
            <a:r>
              <a:rPr lang="en-US" sz="2900" b="1" dirty="0">
                <a:latin typeface="Times New Roman" panose="02020603050405020304" pitchFamily="18" charset="0"/>
                <a:cs typeface="Times New Roman" panose="02020603050405020304" pitchFamily="18" charset="0"/>
              </a:rPr>
              <a:t>Random Forest, </a:t>
            </a:r>
            <a:r>
              <a:rPr lang="en-US" sz="2900" b="1" dirty="0" err="1">
                <a:latin typeface="Times New Roman" panose="02020603050405020304" pitchFamily="18" charset="0"/>
                <a:cs typeface="Times New Roman" panose="02020603050405020304" pitchFamily="18" charset="0"/>
              </a:rPr>
              <a:t>XGBoost</a:t>
            </a:r>
            <a:r>
              <a:rPr lang="en-US" sz="2900" b="1"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or any other readily available algorithm for </a:t>
            </a:r>
            <a:r>
              <a:rPr lang="en-US" sz="2900" b="1" dirty="0" err="1">
                <a:latin typeface="Times New Roman" panose="02020603050405020304" pitchFamily="18" charset="0"/>
                <a:cs typeface="Times New Roman" panose="02020603050405020304" pitchFamily="18" charset="0"/>
              </a:rPr>
              <a:t>sklearn</a:t>
            </a:r>
            <a:r>
              <a:rPr lang="en-US" sz="2900" dirty="0">
                <a:latin typeface="Times New Roman" panose="02020603050405020304" pitchFamily="18" charset="0"/>
                <a:cs typeface="Times New Roman" panose="02020603050405020304" pitchFamily="18" charset="0"/>
              </a:rPr>
              <a:t> library. </a:t>
            </a:r>
          </a:p>
          <a:p>
            <a:pPr marL="285750" indent="-285750">
              <a:lnSpc>
                <a:spcPct val="110000"/>
              </a:lnSpc>
              <a:spcAft>
                <a:spcPts val="600"/>
              </a:spcAft>
              <a:buFont typeface="Arial" panose="020B0604020202020204" pitchFamily="34" charset="0"/>
              <a:buChar char="•"/>
            </a:pPr>
            <a:r>
              <a:rPr lang="en-US" sz="2900" b="1" dirty="0">
                <a:latin typeface="Times New Roman" panose="02020603050405020304" pitchFamily="18" charset="0"/>
                <a:cs typeface="Times New Roman" panose="02020603050405020304" pitchFamily="18" charset="0"/>
              </a:rPr>
              <a:t>Data Splitting</a:t>
            </a:r>
            <a:r>
              <a:rPr lang="en-US" sz="2900" dirty="0">
                <a:latin typeface="Times New Roman" panose="02020603050405020304" pitchFamily="18" charset="0"/>
                <a:cs typeface="Times New Roman" panose="02020603050405020304" pitchFamily="18" charset="0"/>
              </a:rPr>
              <a:t>: Ideally, 80% of the data is used to train the model and 20% for validation. </a:t>
            </a:r>
            <a:r>
              <a:rPr lang="en-US" sz="2900" b="1" dirty="0">
                <a:latin typeface="Times New Roman" panose="02020603050405020304" pitchFamily="18" charset="0"/>
                <a:cs typeface="Times New Roman" panose="02020603050405020304" pitchFamily="18" charset="0"/>
              </a:rPr>
              <a:t>Cross-validation</a:t>
            </a:r>
            <a:r>
              <a:rPr lang="en-US" sz="2900" dirty="0">
                <a:latin typeface="Times New Roman" panose="02020603050405020304" pitchFamily="18" charset="0"/>
                <a:cs typeface="Times New Roman" panose="02020603050405020304" pitchFamily="18" charset="0"/>
              </a:rPr>
              <a:t> can yield much better model accuracy since we get multiple measures of model quality. Cross-validation is much straightforward with ML </a:t>
            </a:r>
            <a:r>
              <a:rPr lang="en-US" sz="2900" b="1" dirty="0">
                <a:latin typeface="Times New Roman" panose="02020603050405020304" pitchFamily="18" charset="0"/>
                <a:cs typeface="Times New Roman" panose="02020603050405020304" pitchFamily="18" charset="0"/>
              </a:rPr>
              <a:t>pipelines</a:t>
            </a:r>
            <a:r>
              <a:rPr lang="en-US" sz="2900" dirty="0">
                <a:latin typeface="Times New Roman" panose="02020603050405020304" pitchFamily="18" charset="0"/>
                <a:cs typeface="Times New Roman" panose="02020603050405020304" pitchFamily="18" charset="0"/>
              </a:rPr>
              <a:t>.</a:t>
            </a:r>
          </a:p>
          <a:p>
            <a:pPr marL="285750" indent="-285750">
              <a:lnSpc>
                <a:spcPct val="110000"/>
              </a:lnSpc>
              <a:spcAft>
                <a:spcPts val="600"/>
              </a:spcAft>
              <a:buFont typeface="Arial" panose="020B0604020202020204" pitchFamily="34" charset="0"/>
              <a:buChar char="•"/>
            </a:pPr>
            <a:r>
              <a:rPr lang="en-US" sz="2900" b="1" dirty="0">
                <a:latin typeface="Times New Roman" panose="02020603050405020304" pitchFamily="18" charset="0"/>
                <a:cs typeface="Times New Roman" panose="02020603050405020304" pitchFamily="18" charset="0"/>
              </a:rPr>
              <a:t>Data Predictions</a:t>
            </a:r>
            <a:r>
              <a:rPr lang="en-US" sz="2900" dirty="0">
                <a:latin typeface="Times New Roman" panose="02020603050405020304" pitchFamily="18" charset="0"/>
                <a:cs typeface="Times New Roman" panose="02020603050405020304" pitchFamily="18" charset="0"/>
              </a:rPr>
              <a:t>: Make </a:t>
            </a:r>
            <a:r>
              <a:rPr lang="en-US" sz="2900" b="1" dirty="0">
                <a:latin typeface="Times New Roman" panose="02020603050405020304" pitchFamily="18" charset="0"/>
                <a:cs typeface="Times New Roman" panose="02020603050405020304" pitchFamily="18" charset="0"/>
              </a:rPr>
              <a:t>predictions</a:t>
            </a:r>
            <a:r>
              <a:rPr lang="en-US" sz="2900" dirty="0">
                <a:latin typeface="Times New Roman" panose="02020603050405020304" pitchFamily="18" charset="0"/>
                <a:cs typeface="Times New Roman" panose="02020603050405020304" pitchFamily="18" charset="0"/>
              </a:rPr>
              <a:t> on test data using a model built with training data.</a:t>
            </a:r>
          </a:p>
          <a:p>
            <a:pPr marL="285750" indent="-285750">
              <a:lnSpc>
                <a:spcPct val="110000"/>
              </a:lnSpc>
              <a:spcAft>
                <a:spcPts val="600"/>
              </a:spcAft>
              <a:buFont typeface="Arial" panose="020B0604020202020204" pitchFamily="34" charset="0"/>
              <a:buChar char="•"/>
            </a:pPr>
            <a:r>
              <a:rPr lang="en-US" sz="2900" b="1" dirty="0">
                <a:latin typeface="Times New Roman" panose="02020603050405020304" pitchFamily="18" charset="0"/>
                <a:cs typeface="Times New Roman" panose="02020603050405020304" pitchFamily="18" charset="0"/>
              </a:rPr>
              <a:t>Measure Accuracy</a:t>
            </a:r>
            <a:r>
              <a:rPr lang="en-US" sz="2900" dirty="0">
                <a:latin typeface="Times New Roman" panose="02020603050405020304" pitchFamily="18" charset="0"/>
                <a:cs typeface="Times New Roman" panose="02020603050405020304" pitchFamily="18" charset="0"/>
              </a:rPr>
              <a:t>: We can either use </a:t>
            </a:r>
            <a:r>
              <a:rPr lang="en-US" sz="2900" b="1" dirty="0" err="1">
                <a:latin typeface="Times New Roman" panose="02020603050405020304" pitchFamily="18" charset="0"/>
                <a:cs typeface="Times New Roman" panose="02020603050405020304" pitchFamily="18" charset="0"/>
              </a:rPr>
              <a:t>accuracy_score</a:t>
            </a:r>
            <a:r>
              <a:rPr lang="en-US" sz="2900" dirty="0">
                <a:latin typeface="Times New Roman" panose="02020603050405020304" pitchFamily="18" charset="0"/>
                <a:cs typeface="Times New Roman" panose="02020603050405020304" pitchFamily="18" charset="0"/>
              </a:rPr>
              <a:t> or </a:t>
            </a:r>
            <a:r>
              <a:rPr lang="en-US" sz="2900" b="1" dirty="0" err="1">
                <a:latin typeface="Times New Roman" panose="02020603050405020304" pitchFamily="18" charset="0"/>
                <a:cs typeface="Times New Roman" panose="02020603050405020304" pitchFamily="18" charset="0"/>
              </a:rPr>
              <a:t>mean_absolute_score</a:t>
            </a:r>
            <a:r>
              <a:rPr lang="en-US" sz="2900" b="1"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to measure the correctness of our prediction models. Here the predicted values will be compared with “</a:t>
            </a:r>
            <a:r>
              <a:rPr lang="en-US" sz="2900" b="1" dirty="0" err="1">
                <a:latin typeface="Times New Roman" panose="02020603050405020304" pitchFamily="18" charset="0"/>
                <a:cs typeface="Times New Roman" panose="02020603050405020304" pitchFamily="18" charset="0"/>
              </a:rPr>
              <a:t>estimated_stock_pct</a:t>
            </a:r>
            <a:r>
              <a:rPr lang="en-US" sz="2900" dirty="0">
                <a:latin typeface="Times New Roman" panose="02020603050405020304" pitchFamily="18" charset="0"/>
                <a:cs typeface="Times New Roman" panose="02020603050405020304" pitchFamily="18" charset="0"/>
              </a:rPr>
              <a:t>” from </a:t>
            </a:r>
            <a:r>
              <a:rPr lang="en-US" sz="2900" dirty="0" err="1">
                <a:latin typeface="Times New Roman" panose="02020603050405020304" pitchFamily="18" charset="0"/>
                <a:cs typeface="Times New Roman" panose="02020603050405020304" pitchFamily="18" charset="0"/>
              </a:rPr>
              <a:t>sensor_stock_levels</a:t>
            </a:r>
            <a:r>
              <a:rPr lang="en-US" sz="2900" dirty="0">
                <a:latin typeface="Times New Roman" panose="02020603050405020304" pitchFamily="18" charset="0"/>
                <a:cs typeface="Times New Roman" panose="02020603050405020304" pitchFamily="18" charset="0"/>
              </a:rPr>
              <a:t> dataset.</a:t>
            </a:r>
            <a:endParaRPr lang="en-US" sz="2900" dirty="0"/>
          </a:p>
          <a:p>
            <a:endParaRPr lang="en-US" dirty="0"/>
          </a:p>
        </p:txBody>
      </p:sp>
    </p:spTree>
    <p:extLst>
      <p:ext uri="{BB962C8B-B14F-4D97-AF65-F5344CB8AC3E}">
        <p14:creationId xmlns:p14="http://schemas.microsoft.com/office/powerpoint/2010/main" val="3767361061"/>
      </p:ext>
    </p:extLst>
  </p:cSld>
  <p:clrMapOvr>
    <a:masterClrMapping/>
  </p:clrMapOvr>
</p:sld>
</file>

<file path=ppt/theme/theme1.xml><?xml version="1.0" encoding="utf-8"?>
<a:theme xmlns:a="http://schemas.openxmlformats.org/drawingml/2006/main" name="MatrixVTI">
  <a:themeElements>
    <a:clrScheme name="AnalogousFromDarkSeedLeftStep">
      <a:dk1>
        <a:srgbClr val="000000"/>
      </a:dk1>
      <a:lt1>
        <a:srgbClr val="FFFFFF"/>
      </a:lt1>
      <a:dk2>
        <a:srgbClr val="311C24"/>
      </a:dk2>
      <a:lt2>
        <a:srgbClr val="F0F2F3"/>
      </a:lt2>
      <a:accent1>
        <a:srgbClr val="E77529"/>
      </a:accent1>
      <a:accent2>
        <a:srgbClr val="D5171B"/>
      </a:accent2>
      <a:accent3>
        <a:srgbClr val="E7297B"/>
      </a:accent3>
      <a:accent4>
        <a:srgbClr val="D517B9"/>
      </a:accent4>
      <a:accent5>
        <a:srgbClr val="B429E7"/>
      </a:accent5>
      <a:accent6>
        <a:srgbClr val="5C24D7"/>
      </a:accent6>
      <a:hlink>
        <a:srgbClr val="B23FBF"/>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emplate>{B97169A5-A322-F744-B275-3D84FBFBB3C9}tf10001063</Template>
  <TotalTime>85</TotalTime>
  <Words>453</Words>
  <Application>Microsoft Macintosh PowerPoint</Application>
  <PresentationFormat>Widescreen</PresentationFormat>
  <Paragraphs>17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Avenir Next LT Pro</vt:lpstr>
      <vt:lpstr>Bahnschrift</vt:lpstr>
      <vt:lpstr>Times New Roman</vt:lpstr>
      <vt:lpstr>MatrixVTI</vt:lpstr>
      <vt:lpstr>Model Summary for Gala Groceries: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of Action for Gala Groceries:</dc:title>
  <dc:creator>Ankita Deshmukh</dc:creator>
  <cp:lastModifiedBy>Ankita Deshmukh</cp:lastModifiedBy>
  <cp:revision>4</cp:revision>
  <dcterms:created xsi:type="dcterms:W3CDTF">2022-07-05T22:09:34Z</dcterms:created>
  <dcterms:modified xsi:type="dcterms:W3CDTF">2022-07-06T03:03:27Z</dcterms:modified>
</cp:coreProperties>
</file>