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9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5B9BD5"/>
    <a:srgbClr val="DEEBF7"/>
    <a:srgbClr val="9DC3E6"/>
    <a:srgbClr val="939393"/>
    <a:srgbClr val="8AB0D1"/>
    <a:srgbClr val="979A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42"/>
      </p:cViewPr>
      <p:guideLst>
        <p:guide orient="horz" pos="1480"/>
        <p:guide orient="horz" pos="1071"/>
        <p:guide orient="horz" pos="1434"/>
        <p:guide orient="horz" pos="3838"/>
        <p:guide orient="horz" pos="2251"/>
        <p:guide orient="horz" pos="3067"/>
        <p:guide pos="6403"/>
        <p:guide pos="1050"/>
        <p:guide pos="3885"/>
        <p:guide pos="1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319A5-255E-4B8B-9198-9D629C78D9AE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3EB28-CE2E-45B5-AD1C-5F92070446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DEDBE-AE87-4C44-802F-CBA79FC03236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FADB0-9F27-4638-96D3-71F96F0D06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6FE8F-01BC-4B29-BAD6-F8E44B68697F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54311-C0B9-43F5-ACEE-725C856A1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9F4ED-E822-43C1-BE6A-D242C50263E6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928F6-ABBA-43F0-9C9A-0AFC0948B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B1F15-82B9-48E5-989E-3F97F4569686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D4429-4E3D-4589-9341-19D55B106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20B97-9D0E-4113-A272-81B90F18A885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82DE9-AB47-44EB-BAC8-D9F4FE125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B628-4D83-4344-A32A-DBB42873EF08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FC58D-A0E7-45D4-80A9-E568E3219E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BBBA-B37A-47A1-9272-328332F818BC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F9907-C140-42AA-8EEA-CD9B335F4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35D55-103E-4630-80FD-F7645143C6A8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5509F-E74E-4EBA-A9FC-14F77351D3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4CA40-9E2A-4867-A19B-BEF5418E0222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73EAB-7913-4005-9228-E917928A9D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12933-E314-4B58-8E3B-5C31660CDB04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9A2E-467E-4483-8E7E-68DCB587C3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F900D1-0F88-4472-8F59-10DAAEDF49CF}" type="datetimeFigureOut">
              <a:rPr lang="zh-CN" altLang="en-US"/>
              <a:pPr>
                <a:defRPr/>
              </a:pPr>
              <a:t>2016/9/2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EC63C9-BC0C-42E1-A58A-39F8D9A25C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082428" y="5081588"/>
            <a:ext cx="3932019" cy="7874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61013" y="2489200"/>
            <a:ext cx="1179512" cy="11795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99038" y="1989138"/>
            <a:ext cx="2271712" cy="2273300"/>
          </a:xfrm>
          <a:prstGeom prst="ellipse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4524375" y="1468438"/>
            <a:ext cx="3221038" cy="3221037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5400000">
            <a:off x="4524375" y="1468438"/>
            <a:ext cx="3221037" cy="3221038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3266164">
            <a:off x="4524375" y="1468438"/>
            <a:ext cx="3221038" cy="3221037"/>
          </a:xfrm>
          <a:prstGeom prst="arc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2116400">
            <a:off x="4567238" y="1455738"/>
            <a:ext cx="3221037" cy="3219450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0" name="文本框 13"/>
          <p:cNvSpPr txBox="1">
            <a:spLocks noChangeArrowheads="1"/>
          </p:cNvSpPr>
          <p:nvPr/>
        </p:nvSpPr>
        <p:spPr bwMode="auto">
          <a:xfrm>
            <a:off x="5583238" y="2776538"/>
            <a:ext cx="1536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Calibri" pitchFamily="34" charset="0"/>
              </a:rPr>
              <a:t>LOGO</a:t>
            </a:r>
            <a:endParaRPr lang="zh-CN" altLang="en-US" sz="32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弧形 18"/>
          <p:cNvSpPr/>
          <p:nvPr/>
        </p:nvSpPr>
        <p:spPr>
          <a:xfrm rot="1647749">
            <a:off x="4491038" y="1468438"/>
            <a:ext cx="3221037" cy="3221037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22" name="文本框 1"/>
          <p:cNvSpPr txBox="1">
            <a:spLocks noChangeArrowheads="1"/>
          </p:cNvSpPr>
          <p:nvPr/>
        </p:nvSpPr>
        <p:spPr bwMode="auto">
          <a:xfrm>
            <a:off x="4171824" y="5062538"/>
            <a:ext cx="45447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寺库</a:t>
            </a:r>
            <a:r>
              <a:rPr lang="zh-CN" altLang="en-US" sz="44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网 </a:t>
            </a:r>
            <a:r>
              <a:rPr lang="zh-CN" altLang="en-US" sz="32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项目简介</a:t>
            </a:r>
            <a:endParaRPr lang="zh-CN" altLang="en-US" sz="3200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022973" y="6084578"/>
            <a:ext cx="25683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答辩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人  程广亮</a:t>
            </a:r>
            <a:endParaRPr lang="zh-CN" altLang="en-US" sz="2400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81150" y="998538"/>
            <a:ext cx="3613150" cy="692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r>
              <a:rPr lang="en-US" altLang="zh-CN" sz="39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9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</a:t>
            </a:r>
          </a:p>
        </p:txBody>
      </p:sp>
      <p:sp>
        <p:nvSpPr>
          <p:cNvPr id="6" name="六边形 5"/>
          <p:cNvSpPr/>
          <p:nvPr/>
        </p:nvSpPr>
        <p:spPr>
          <a:xfrm>
            <a:off x="1500554" y="2565400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16200000">
            <a:off x="1489625" y="2551907"/>
            <a:ext cx="1670050" cy="1439862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3318366" y="2553677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16200000">
            <a:off x="3317573" y="2540183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5136178" y="2553677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 rot="16200000">
            <a:off x="5135385" y="2540183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6973651" y="2553677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16200000">
            <a:off x="6974445" y="2540183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883900" y="836613"/>
            <a:ext cx="2346325" cy="234632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607675" y="1433513"/>
            <a:ext cx="808038" cy="808037"/>
          </a:xfrm>
          <a:prstGeom prst="ellipse">
            <a:avLst/>
          </a:prstGeom>
          <a:solidFill>
            <a:srgbClr val="DAE3F3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777538" y="941388"/>
            <a:ext cx="808037" cy="808037"/>
          </a:xfrm>
          <a:prstGeom prst="ellipse">
            <a:avLst/>
          </a:prstGeom>
          <a:solidFill>
            <a:srgbClr val="DAE3F3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858375" y="638175"/>
            <a:ext cx="1304925" cy="1304925"/>
          </a:xfrm>
          <a:prstGeom prst="ellipse">
            <a:avLst/>
          </a:prstGeom>
          <a:solidFill>
            <a:srgbClr val="DAE3F3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50" name="文本框 19"/>
          <p:cNvSpPr txBox="1">
            <a:spLocks noChangeArrowheads="1"/>
          </p:cNvSpPr>
          <p:nvPr/>
        </p:nvSpPr>
        <p:spPr bwMode="auto">
          <a:xfrm>
            <a:off x="1500554" y="4457700"/>
            <a:ext cx="167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 首</a:t>
            </a:r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页</a:t>
            </a:r>
          </a:p>
        </p:txBody>
      </p:sp>
      <p:sp>
        <p:nvSpPr>
          <p:cNvPr id="14351" name="文本框 20"/>
          <p:cNvSpPr txBox="1">
            <a:spLocks noChangeArrowheads="1"/>
          </p:cNvSpPr>
          <p:nvPr/>
        </p:nvSpPr>
        <p:spPr bwMode="auto">
          <a:xfrm>
            <a:off x="3309208" y="4445977"/>
            <a:ext cx="18841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注册</a:t>
            </a:r>
            <a:r>
              <a:rPr lang="en-US" altLang="zh-CN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&amp;</a:t>
            </a:r>
            <a:r>
              <a:rPr lang="zh-CN" altLang="en-US" sz="28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登</a:t>
            </a:r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录</a:t>
            </a:r>
          </a:p>
        </p:txBody>
      </p:sp>
      <p:sp>
        <p:nvSpPr>
          <p:cNvPr id="14352" name="文本框 21"/>
          <p:cNvSpPr txBox="1">
            <a:spLocks noChangeArrowheads="1"/>
          </p:cNvSpPr>
          <p:nvPr/>
        </p:nvSpPr>
        <p:spPr bwMode="auto">
          <a:xfrm>
            <a:off x="5387490" y="4434254"/>
            <a:ext cx="167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列表页</a:t>
            </a:r>
          </a:p>
        </p:txBody>
      </p:sp>
      <p:sp>
        <p:nvSpPr>
          <p:cNvPr id="14353" name="文本框 22"/>
          <p:cNvSpPr txBox="1">
            <a:spLocks noChangeArrowheads="1"/>
          </p:cNvSpPr>
          <p:nvPr/>
        </p:nvSpPr>
        <p:spPr bwMode="auto">
          <a:xfrm>
            <a:off x="7194556" y="4434254"/>
            <a:ext cx="167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详情页</a:t>
            </a:r>
          </a:p>
        </p:txBody>
      </p:sp>
      <p:sp>
        <p:nvSpPr>
          <p:cNvPr id="14354" name="文本框 23"/>
          <p:cNvSpPr txBox="1">
            <a:spLocks noChangeArrowheads="1"/>
          </p:cNvSpPr>
          <p:nvPr/>
        </p:nvSpPr>
        <p:spPr bwMode="auto">
          <a:xfrm>
            <a:off x="1944563" y="2454766"/>
            <a:ext cx="15970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1</a:t>
            </a:r>
            <a:endParaRPr lang="zh-CN" altLang="en-US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4355" name="文本框 24"/>
          <p:cNvSpPr txBox="1">
            <a:spLocks noChangeArrowheads="1"/>
          </p:cNvSpPr>
          <p:nvPr/>
        </p:nvSpPr>
        <p:spPr bwMode="auto">
          <a:xfrm>
            <a:off x="3761523" y="2412146"/>
            <a:ext cx="15970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2</a:t>
            </a:r>
            <a:endParaRPr lang="zh-CN" altLang="en-US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4356" name="文本框 25"/>
          <p:cNvSpPr txBox="1">
            <a:spLocks noChangeArrowheads="1"/>
          </p:cNvSpPr>
          <p:nvPr/>
        </p:nvSpPr>
        <p:spPr bwMode="auto">
          <a:xfrm>
            <a:off x="5591058" y="2441697"/>
            <a:ext cx="15970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3</a:t>
            </a:r>
            <a:endParaRPr lang="zh-CN" altLang="en-US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4357" name="文本框 26"/>
          <p:cNvSpPr txBox="1">
            <a:spLocks noChangeArrowheads="1"/>
          </p:cNvSpPr>
          <p:nvPr/>
        </p:nvSpPr>
        <p:spPr bwMode="auto">
          <a:xfrm>
            <a:off x="7378707" y="2413367"/>
            <a:ext cx="15970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4</a:t>
            </a:r>
            <a:endParaRPr lang="zh-CN" altLang="en-US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23" name="六边形 22"/>
          <p:cNvSpPr/>
          <p:nvPr/>
        </p:nvSpPr>
        <p:spPr>
          <a:xfrm rot="16200000">
            <a:off x="8826680" y="2551907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9035068" y="4422532"/>
            <a:ext cx="1670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购物车</a:t>
            </a:r>
          </a:p>
        </p:txBody>
      </p:sp>
      <p:sp>
        <p:nvSpPr>
          <p:cNvPr id="25" name="文本框 26"/>
          <p:cNvSpPr txBox="1">
            <a:spLocks noChangeArrowheads="1"/>
          </p:cNvSpPr>
          <p:nvPr/>
        </p:nvSpPr>
        <p:spPr bwMode="auto">
          <a:xfrm>
            <a:off x="9266111" y="2413368"/>
            <a:ext cx="15970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5</a:t>
            </a:r>
            <a:endParaRPr lang="zh-CN" altLang="en-US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26" name="六边形 25"/>
          <p:cNvSpPr/>
          <p:nvPr/>
        </p:nvSpPr>
        <p:spPr>
          <a:xfrm>
            <a:off x="8814163" y="2553678"/>
            <a:ext cx="1670050" cy="143986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2259106" y="2023821"/>
            <a:ext cx="2643094" cy="2359920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16200000">
            <a:off x="2258941" y="2043973"/>
            <a:ext cx="2676113" cy="2299258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138738" y="1785696"/>
            <a:ext cx="0" cy="296111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文本框 10"/>
          <p:cNvSpPr txBox="1">
            <a:spLocks noChangeArrowheads="1"/>
          </p:cNvSpPr>
          <p:nvPr/>
        </p:nvSpPr>
        <p:spPr bwMode="auto">
          <a:xfrm>
            <a:off x="5387975" y="2485786"/>
            <a:ext cx="48345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主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轮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播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图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淡入淡出效果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菜    单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通过获取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数据动态生成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次轮播图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无缝滚动效果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图片划过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透明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度减淡、上移、左移</a:t>
            </a:r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          楼梯效果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&amp;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回到顶部</a:t>
            </a:r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8" name="文本框 15"/>
          <p:cNvSpPr txBox="1">
            <a:spLocks noChangeArrowheads="1"/>
          </p:cNvSpPr>
          <p:nvPr/>
        </p:nvSpPr>
        <p:spPr bwMode="auto">
          <a:xfrm>
            <a:off x="5293214" y="1289785"/>
            <a:ext cx="2428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微软雅黑 Light"/>
              </a:rPr>
              <a:t>首页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6600" dirty="0">
                <a:solidFill>
                  <a:schemeClr val="bg1"/>
                </a:solidFill>
                <a:latin typeface="Arial Unicode MS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3193724" y="2762596"/>
            <a:ext cx="862012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 descr="C:\Users\Administrator.QH-20160313LYPK\Desktop\火狐截图_2016-08-31T16-24-36.958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27" y="2408485"/>
            <a:ext cx="1727830" cy="15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2339788" y="2258281"/>
            <a:ext cx="2562412" cy="2343207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16200000">
            <a:off x="2295489" y="2268780"/>
            <a:ext cx="2629912" cy="2272364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138738" y="1828800"/>
            <a:ext cx="0" cy="2891118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图片 3"/>
          <p:cNvPicPr>
            <a:picLocks noChangeAspect="1"/>
          </p:cNvPicPr>
          <p:nvPr/>
        </p:nvPicPr>
        <p:blipFill>
          <a:blip r:embed="rId2">
            <a:grayscl/>
            <a:biLevel thresh="50000"/>
          </a:blip>
          <a:srcRect/>
          <a:stretch>
            <a:fillRect/>
          </a:stretch>
        </p:blipFill>
        <p:spPr bwMode="auto">
          <a:xfrm>
            <a:off x="3259138" y="2464656"/>
            <a:ext cx="127952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文本框 11"/>
          <p:cNvSpPr txBox="1">
            <a:spLocks noChangeArrowheads="1"/>
          </p:cNvSpPr>
          <p:nvPr/>
        </p:nvSpPr>
        <p:spPr bwMode="auto">
          <a:xfrm>
            <a:off x="5410443" y="1399811"/>
            <a:ext cx="3522541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Arial Unicode MS"/>
                <a:ea typeface="微软雅黑 Light"/>
                <a:cs typeface="Arial Unicode MS"/>
              </a:rPr>
              <a:t>注</a:t>
            </a:r>
            <a:r>
              <a:rPr lang="zh-CN" altLang="en-US" sz="4000" dirty="0" smtClean="0">
                <a:solidFill>
                  <a:schemeClr val="bg1"/>
                </a:solidFill>
                <a:latin typeface="Arial Unicode MS"/>
                <a:ea typeface="微软雅黑 Light"/>
                <a:cs typeface="Arial Unicode MS"/>
              </a:rPr>
              <a:t>册</a:t>
            </a:r>
            <a:r>
              <a:rPr lang="en-US" altLang="zh-CN" sz="4000" dirty="0" smtClean="0">
                <a:solidFill>
                  <a:schemeClr val="bg1"/>
                </a:solidFill>
                <a:latin typeface="Arial Unicode MS"/>
                <a:ea typeface="微软雅黑 Light"/>
                <a:cs typeface="Arial Unicode MS"/>
              </a:rPr>
              <a:t>&amp;</a:t>
            </a:r>
            <a:r>
              <a:rPr lang="zh-CN" altLang="en-US" sz="4000" dirty="0" smtClean="0">
                <a:solidFill>
                  <a:schemeClr val="bg1"/>
                </a:solidFill>
                <a:latin typeface="Arial Unicode MS"/>
                <a:ea typeface="微软雅黑 Light"/>
                <a:cs typeface="Arial Unicode MS"/>
              </a:rPr>
              <a:t>登录</a:t>
            </a:r>
            <a:r>
              <a:rPr lang="en-US" altLang="zh-CN" sz="6600" dirty="0" smtClean="0">
                <a:solidFill>
                  <a:schemeClr val="bg1"/>
                </a:solidFill>
                <a:latin typeface="Arial Unicode MS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  <a:p>
            <a:endParaRPr lang="zh-CN" altLang="en-US" sz="66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5505206" y="2570163"/>
            <a:ext cx="579584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验    证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验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证用户名、密码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zh-CN" altLang="en-US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注    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册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写入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cookie</a:t>
            </a:r>
          </a:p>
          <a:p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登    录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读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取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，字符串处理，判断是否相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等，输入框全部</a:t>
            </a:r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验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证成功实现跳转</a:t>
            </a:r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pic>
        <p:nvPicPr>
          <p:cNvPr id="5122" name="Picture 2" descr="C:\Users\Administrator.QH-20160313LYPK\Desktop\火狐截图_2016-08-31T16-22-40.571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55" y="2542322"/>
            <a:ext cx="1716067" cy="168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2218765" y="2363788"/>
            <a:ext cx="2683435" cy="2329236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16200000">
            <a:off x="2220495" y="2368597"/>
            <a:ext cx="2699216" cy="2353047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138738" y="1949824"/>
            <a:ext cx="0" cy="3052482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图片 3"/>
          <p:cNvPicPr>
            <a:picLocks noChangeAspect="1"/>
          </p:cNvPicPr>
          <p:nvPr/>
        </p:nvPicPr>
        <p:blipFill>
          <a:blip r:embed="rId4">
            <a:grayscl/>
            <a:biLevel thresh="50000"/>
          </a:blip>
          <a:srcRect/>
          <a:stretch>
            <a:fillRect/>
          </a:stretch>
        </p:blipFill>
        <p:spPr bwMode="auto">
          <a:xfrm>
            <a:off x="3405188" y="2692400"/>
            <a:ext cx="1030287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文本框 15"/>
          <p:cNvSpPr txBox="1">
            <a:spLocks noChangeArrowheads="1"/>
          </p:cNvSpPr>
          <p:nvPr/>
        </p:nvSpPr>
        <p:spPr bwMode="auto">
          <a:xfrm>
            <a:off x="5375275" y="1641475"/>
            <a:ext cx="24288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微软雅黑 Light"/>
              </a:rPr>
              <a:t>列表页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66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9465" name="文本框 18"/>
          <p:cNvSpPr txBox="1">
            <a:spLocks noChangeArrowheads="1"/>
          </p:cNvSpPr>
          <p:nvPr/>
        </p:nvSpPr>
        <p:spPr bwMode="auto">
          <a:xfrm>
            <a:off x="5387975" y="2745070"/>
            <a:ext cx="42243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列表页菜单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显示更多和收起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商品展示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获取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JSON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数据动态加载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加入购物车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---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弹窗提醒，商品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和数量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            存入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cookie</a:t>
            </a:r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pic>
        <p:nvPicPr>
          <p:cNvPr id="2050" name="Picture 2" descr="C:\Users\Administrator.QH-20160313LYPK\Desktop\火狐截图_2016-08-31T16-05-15.541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89" y="2629198"/>
            <a:ext cx="1717618" cy="18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六边形 11"/>
          <p:cNvSpPr/>
          <p:nvPr/>
        </p:nvSpPr>
        <p:spPr>
          <a:xfrm>
            <a:off x="4459288" y="1470025"/>
            <a:ext cx="2909887" cy="2508250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 rot="16200000">
            <a:off x="4438650" y="1447800"/>
            <a:ext cx="2909888" cy="2509838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3" name="文本框 13"/>
          <p:cNvSpPr txBox="1">
            <a:spLocks noChangeArrowheads="1"/>
          </p:cNvSpPr>
          <p:nvPr/>
        </p:nvSpPr>
        <p:spPr bwMode="auto">
          <a:xfrm>
            <a:off x="4982798" y="197706"/>
            <a:ext cx="24288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Calibri" pitchFamily="34" charset="0"/>
                <a:ea typeface="微软雅黑 Light"/>
              </a:rPr>
              <a:t>详情页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4</a:t>
            </a:r>
          </a:p>
        </p:txBody>
      </p:sp>
      <p:sp>
        <p:nvSpPr>
          <p:cNvPr id="20486" name="文本框 14"/>
          <p:cNvSpPr txBox="1">
            <a:spLocks noChangeArrowheads="1"/>
          </p:cNvSpPr>
          <p:nvPr/>
        </p:nvSpPr>
        <p:spPr bwMode="auto">
          <a:xfrm>
            <a:off x="4833938" y="2299800"/>
            <a:ext cx="21605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放大镜</a:t>
            </a:r>
            <a:endParaRPr lang="en-US" altLang="zh-CN" sz="2400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功能的实现</a:t>
            </a:r>
            <a:endParaRPr lang="zh-CN" altLang="en-US" sz="2400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6" name="六边形 15"/>
          <p:cNvSpPr/>
          <p:nvPr/>
        </p:nvSpPr>
        <p:spPr>
          <a:xfrm>
            <a:off x="1382713" y="3576638"/>
            <a:ext cx="1401762" cy="1209675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 rot="16200000">
            <a:off x="1375569" y="3582194"/>
            <a:ext cx="1401763" cy="1209675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连接符 17"/>
          <p:cNvCxnSpPr>
            <a:stCxn id="16" idx="3"/>
          </p:cNvCxnSpPr>
          <p:nvPr/>
        </p:nvCxnSpPr>
        <p:spPr>
          <a:xfrm>
            <a:off x="2784475" y="4181475"/>
            <a:ext cx="6372225" cy="3175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9216903" y="2948357"/>
            <a:ext cx="2562524" cy="2495973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六边形 21"/>
          <p:cNvSpPr/>
          <p:nvPr/>
        </p:nvSpPr>
        <p:spPr>
          <a:xfrm rot="16200000">
            <a:off x="9132761" y="3063880"/>
            <a:ext cx="2691910" cy="2270357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92" name="文本框 22"/>
          <p:cNvSpPr txBox="1">
            <a:spLocks noChangeArrowheads="1"/>
          </p:cNvSpPr>
          <p:nvPr/>
        </p:nvSpPr>
        <p:spPr bwMode="auto">
          <a:xfrm>
            <a:off x="1643063" y="3937000"/>
            <a:ext cx="1811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图片</a:t>
            </a:r>
          </a:p>
        </p:txBody>
      </p:sp>
      <p:sp>
        <p:nvSpPr>
          <p:cNvPr id="20494" name="文本框 18"/>
          <p:cNvSpPr txBox="1">
            <a:spLocks noChangeArrowheads="1"/>
          </p:cNvSpPr>
          <p:nvPr/>
        </p:nvSpPr>
        <p:spPr bwMode="auto">
          <a:xfrm>
            <a:off x="9494714" y="3725986"/>
            <a:ext cx="2284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图片</a:t>
            </a:r>
          </a:p>
        </p:txBody>
      </p:sp>
      <p:pic>
        <p:nvPicPr>
          <p:cNvPr id="1026" name="Picture 2" descr="C:\Users\Administrator.QH-20160313LYPK\Desktop\火狐截图_2016-08-31T15-35-58.941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69" y="3765110"/>
            <a:ext cx="781213" cy="84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.QH-20160313LYPK\Desktop\火狐截图_2016-08-31T15-37-06.546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06" y="3323887"/>
            <a:ext cx="1731419" cy="175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35"/>
          <p:cNvSpPr txBox="1">
            <a:spLocks noChangeArrowheads="1"/>
          </p:cNvSpPr>
          <p:nvPr/>
        </p:nvSpPr>
        <p:spPr bwMode="auto">
          <a:xfrm>
            <a:off x="4218389" y="4333769"/>
            <a:ext cx="6071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大图片的切换随小图片的切换而切换</a:t>
            </a:r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>
            <a:off x="2255256" y="3604935"/>
            <a:ext cx="1962150" cy="1692275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16200000">
            <a:off x="2236206" y="3571597"/>
            <a:ext cx="1962150" cy="1692275"/>
          </a:xfrm>
          <a:prstGeom prst="hexagon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217281" y="1281113"/>
            <a:ext cx="0" cy="213444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155368" y="1162050"/>
            <a:ext cx="128588" cy="128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7" name="文本框 10"/>
          <p:cNvSpPr txBox="1">
            <a:spLocks noChangeArrowheads="1"/>
          </p:cNvSpPr>
          <p:nvPr/>
        </p:nvSpPr>
        <p:spPr bwMode="auto">
          <a:xfrm>
            <a:off x="2727354" y="4132108"/>
            <a:ext cx="18113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图片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217406" y="3436660"/>
            <a:ext cx="914400" cy="1019175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17406" y="4451073"/>
            <a:ext cx="9144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193593" y="4462185"/>
            <a:ext cx="938213" cy="100330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106406" y="3065185"/>
            <a:ext cx="539750" cy="539750"/>
          </a:xfrm>
          <a:prstGeom prst="ellipse">
            <a:avLst/>
          </a:prstGeom>
          <a:solidFill>
            <a:srgbClr val="8AB0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106406" y="4166910"/>
            <a:ext cx="539750" cy="539750"/>
          </a:xfrm>
          <a:prstGeom prst="ellipse">
            <a:avLst/>
          </a:prstGeom>
          <a:solidFill>
            <a:srgbClr val="8AB0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106406" y="5176560"/>
            <a:ext cx="539750" cy="539750"/>
          </a:xfrm>
          <a:prstGeom prst="ellipse">
            <a:avLst/>
          </a:prstGeom>
          <a:solidFill>
            <a:srgbClr val="8AB0D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4" name="文本框 27"/>
          <p:cNvSpPr txBox="1">
            <a:spLocks noChangeArrowheads="1"/>
          </p:cNvSpPr>
          <p:nvPr/>
        </p:nvSpPr>
        <p:spPr bwMode="auto">
          <a:xfrm>
            <a:off x="5182606" y="3049310"/>
            <a:ext cx="2365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Dotum" pitchFamily="34" charset="-127"/>
                <a:ea typeface="Dotum" pitchFamily="34" charset="-127"/>
              </a:rPr>
              <a:t>1</a:t>
            </a:r>
            <a:endParaRPr lang="zh-CN" altLang="en-US" sz="280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18445" name="文本框 28"/>
          <p:cNvSpPr txBox="1">
            <a:spLocks noChangeArrowheads="1"/>
          </p:cNvSpPr>
          <p:nvPr/>
        </p:nvSpPr>
        <p:spPr bwMode="auto">
          <a:xfrm>
            <a:off x="5182606" y="4141510"/>
            <a:ext cx="236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Dotum" pitchFamily="34" charset="-127"/>
                <a:ea typeface="Dotum" pitchFamily="34" charset="-127"/>
              </a:rPr>
              <a:t>2</a:t>
            </a:r>
            <a:endParaRPr lang="zh-CN" altLang="en-US" sz="280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18446" name="文本框 29"/>
          <p:cNvSpPr txBox="1">
            <a:spLocks noChangeArrowheads="1"/>
          </p:cNvSpPr>
          <p:nvPr/>
        </p:nvSpPr>
        <p:spPr bwMode="auto">
          <a:xfrm>
            <a:off x="5182606" y="5176560"/>
            <a:ext cx="236537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  <a:latin typeface="Dotum" pitchFamily="34" charset="-127"/>
                <a:ea typeface="Dotum" pitchFamily="34" charset="-127"/>
              </a:rPr>
              <a:t>3</a:t>
            </a:r>
            <a:endParaRPr lang="zh-CN" altLang="en-US" sz="2800">
              <a:solidFill>
                <a:schemeClr val="bg1"/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18449" name="文本框 34"/>
          <p:cNvSpPr txBox="1">
            <a:spLocks noChangeArrowheads="1"/>
          </p:cNvSpPr>
          <p:nvPr/>
        </p:nvSpPr>
        <p:spPr bwMode="auto">
          <a:xfrm>
            <a:off x="1068785" y="815732"/>
            <a:ext cx="24288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Arial Unicode MS"/>
                <a:ea typeface="微软雅黑 Light"/>
                <a:cs typeface="Arial Unicode MS"/>
              </a:rPr>
              <a:t>购物</a:t>
            </a:r>
            <a:r>
              <a:rPr lang="zh-CN" altLang="en-US" sz="4000" dirty="0" smtClean="0">
                <a:solidFill>
                  <a:schemeClr val="bg1"/>
                </a:solidFill>
                <a:latin typeface="Arial Unicode MS"/>
                <a:ea typeface="微软雅黑 Light"/>
                <a:cs typeface="Arial Unicode MS"/>
              </a:rPr>
              <a:t>车</a:t>
            </a:r>
            <a:r>
              <a:rPr lang="en-US" altLang="zh-CN" sz="6600" dirty="0">
                <a:solidFill>
                  <a:schemeClr val="bg1"/>
                </a:solidFill>
                <a:latin typeface="Arial Unicode MS"/>
              </a:rPr>
              <a:t>5</a:t>
            </a:r>
            <a:endParaRPr lang="zh-CN" altLang="en-US" sz="6600" dirty="0">
              <a:solidFill>
                <a:schemeClr val="bg1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8450" name="文本框 35"/>
          <p:cNvSpPr txBox="1">
            <a:spLocks noChangeArrowheads="1"/>
          </p:cNvSpPr>
          <p:nvPr/>
        </p:nvSpPr>
        <p:spPr bwMode="auto">
          <a:xfrm>
            <a:off x="3341106" y="1997444"/>
            <a:ext cx="42243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主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要通过对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读取、写入及删除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来动态生成页面</a:t>
            </a:r>
            <a:endParaRPr lang="zh-CN" altLang="en-US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8451" name="文本框 36"/>
          <p:cNvSpPr txBox="1">
            <a:spLocks noChangeArrowheads="1"/>
          </p:cNvSpPr>
          <p:nvPr/>
        </p:nvSpPr>
        <p:spPr bwMode="auto">
          <a:xfrm>
            <a:off x="5883670" y="3011210"/>
            <a:ext cx="4222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读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取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进行字符串处理，获取商品的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，通过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id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JOSN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中查找对应的商品</a:t>
            </a:r>
            <a:endParaRPr lang="en-US" altLang="zh-CN" dirty="0" smtClean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信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息动态生成页面</a:t>
            </a:r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8452" name="文本框 37"/>
          <p:cNvSpPr txBox="1">
            <a:spLocks noChangeArrowheads="1"/>
          </p:cNvSpPr>
          <p:nvPr/>
        </p:nvSpPr>
        <p:spPr bwMode="auto">
          <a:xfrm>
            <a:off x="5883670" y="4114523"/>
            <a:ext cx="4222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复选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框的全选</a:t>
            </a:r>
            <a:r>
              <a:rPr lang="en-US" altLang="zh-CN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单选相互关联，选中商品对应总价、总数量的变化</a:t>
            </a:r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sp>
        <p:nvSpPr>
          <p:cNvPr id="18453" name="文本框 38"/>
          <p:cNvSpPr txBox="1">
            <a:spLocks noChangeArrowheads="1"/>
          </p:cNvSpPr>
          <p:nvPr/>
        </p:nvSpPr>
        <p:spPr bwMode="auto">
          <a:xfrm>
            <a:off x="5883670" y="5122585"/>
            <a:ext cx="42227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商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品数量的加减，对应行的价钱小计变化，</a:t>
            </a:r>
            <a:r>
              <a:rPr lang="en-US" altLang="zh-CN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  <a:latin typeface="微软雅黑 Light"/>
                <a:ea typeface="微软雅黑 Light"/>
                <a:cs typeface="微软雅黑 Light"/>
              </a:rPr>
              <a:t>中存储数量的变化以及总价、总数量的变化</a:t>
            </a:r>
            <a:endParaRPr lang="en-US" altLang="zh-CN" dirty="0">
              <a:solidFill>
                <a:schemeClr val="bg1"/>
              </a:solidFill>
              <a:latin typeface="微软雅黑 Light"/>
              <a:ea typeface="微软雅黑 Light"/>
              <a:cs typeface="微软雅黑 Light"/>
            </a:endParaRPr>
          </a:p>
        </p:txBody>
      </p:sp>
      <p:pic>
        <p:nvPicPr>
          <p:cNvPr id="3074" name="Picture 2" descr="C:\Users\Administrator.QH-20160313LYPK\Desktop\14-151003120I21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76" y="3791113"/>
            <a:ext cx="1284424" cy="12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505450" y="2935288"/>
            <a:ext cx="1179513" cy="117951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3475" y="2435225"/>
            <a:ext cx="2271713" cy="2273300"/>
          </a:xfrm>
          <a:prstGeom prst="ellipse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>
            <a:off x="4468813" y="1914525"/>
            <a:ext cx="3221037" cy="3221038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5400000">
            <a:off x="4468813" y="1914525"/>
            <a:ext cx="3221038" cy="3221037"/>
          </a:xfrm>
          <a:prstGeom prst="arc">
            <a:avLst/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3266164">
            <a:off x="4468813" y="1914525"/>
            <a:ext cx="3221037" cy="3221038"/>
          </a:xfrm>
          <a:prstGeom prst="arc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2116400">
            <a:off x="4511675" y="1901825"/>
            <a:ext cx="3219450" cy="3219450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07" name="文本框 13"/>
          <p:cNvSpPr txBox="1">
            <a:spLocks noChangeArrowheads="1"/>
          </p:cNvSpPr>
          <p:nvPr/>
        </p:nvSpPr>
        <p:spPr bwMode="auto">
          <a:xfrm>
            <a:off x="4849452" y="3015273"/>
            <a:ext cx="24773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</a:t>
            </a:r>
          </a:p>
        </p:txBody>
      </p:sp>
      <p:sp>
        <p:nvSpPr>
          <p:cNvPr id="19" name="弧形 18"/>
          <p:cNvSpPr/>
          <p:nvPr/>
        </p:nvSpPr>
        <p:spPr>
          <a:xfrm rot="1647749">
            <a:off x="4435475" y="1914525"/>
            <a:ext cx="3221038" cy="3221038"/>
          </a:xfrm>
          <a:prstGeom prst="arc">
            <a:avLst>
              <a:gd name="adj1" fmla="val 20031419"/>
              <a:gd name="adj2" fmla="val 21373488"/>
            </a:avLst>
          </a:prstGeom>
          <a:noFill/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385</Words>
  <Application>Microsoft Office PowerPoint</Application>
  <PresentationFormat>自定义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张安然</dc:creator>
  <cp:lastModifiedBy>风轻无痕</cp:lastModifiedBy>
  <cp:revision>58</cp:revision>
  <dcterms:created xsi:type="dcterms:W3CDTF">2014-10-22T06:49:21Z</dcterms:created>
  <dcterms:modified xsi:type="dcterms:W3CDTF">2016-09-02T01:21:04Z</dcterms:modified>
</cp:coreProperties>
</file>