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99" r:id="rId7"/>
    <p:sldId id="300" r:id="rId8"/>
    <p:sldId id="308" r:id="rId9"/>
    <p:sldId id="327" r:id="rId10"/>
    <p:sldId id="323" r:id="rId12"/>
    <p:sldId id="324" r:id="rId13"/>
    <p:sldId id="325" r:id="rId14"/>
    <p:sldId id="382" r:id="rId15"/>
    <p:sldId id="345" r:id="rId16"/>
    <p:sldId id="383" r:id="rId17"/>
    <p:sldId id="385" r:id="rId18"/>
    <p:sldId id="386" r:id="rId19"/>
    <p:sldId id="388" r:id="rId20"/>
    <p:sldId id="389" r:id="rId21"/>
    <p:sldId id="314" r:id="rId22"/>
    <p:sldId id="355" r:id="rId23"/>
    <p:sldId id="319" r:id="rId24"/>
  </p:sldIdLst>
  <p:sldSz cx="9144000" cy="5143500" type="screen16x9"/>
  <p:notesSz cx="6858000" cy="9144000"/>
  <p:custDataLst>
    <p:tags r:id="rId2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1E5E"/>
    <a:srgbClr val="9254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79"/>
    <p:restoredTop sz="94643"/>
  </p:normalViewPr>
  <p:slideViewPr>
    <p:cSldViewPr snapToGrid="0" snapToObjects="1">
      <p:cViewPr>
        <p:scale>
          <a:sx n="115" d="100"/>
          <a:sy n="115" d="100"/>
        </p:scale>
        <p:origin x="84" y="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gs" Target="tags/tag10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31334-F758-1D48-9CC6-40036D126BF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13A51-2635-B447-9D98-D646771442B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920"/>
            <a:ext cx="7772400" cy="179101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2896-AFD5-924E-A02E-F267D58380F2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C723-82FF-B849-BDA3-A26B5EC9732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3216-DB6B-DB4A-971E-AB050EF8B934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C723-82FF-B849-BDA3-A26B5EC9732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92"/>
            <a:ext cx="1971675" cy="435964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92"/>
            <a:ext cx="5800725" cy="435964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674B-78A4-2C45-AA1E-A63A8195ECF2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C723-82FF-B849-BDA3-A26B5EC9732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7383-EA42-FA49-A2A2-69102DB59652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C723-82FF-B849-BDA3-A26B5EC9732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530"/>
            <a:ext cx="7886700" cy="213992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702"/>
            <a:ext cx="7886700" cy="11253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2266-36A6-8A49-8982-5E096DEB0FA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C723-82FF-B849-BDA3-A26B5EC9732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EFEA-AC88-8047-8FB9-74F0CC038B81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C723-82FF-B849-BDA3-A26B5EC9732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94"/>
            <a:ext cx="7886700" cy="9943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1093"/>
            <a:ext cx="3868340" cy="61804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8035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9135"/>
            <a:ext cx="3868340" cy="27639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1093"/>
            <a:ext cx="3887391" cy="61804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8035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9135"/>
            <a:ext cx="3887391" cy="27639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B59D-F812-664C-AABB-564061D47070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C723-82FF-B849-BDA3-A26B5EC9732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2279-356C-6743-BC35-09DDF98952E4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C723-82FF-B849-BDA3-A26B5EC9732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32A76-8166-4E43-B8BB-964B97A0E5F8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C723-82FF-B849-BDA3-A26B5EC9732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701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ADBF-22C6-3C40-887A-0878AAE689B2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C723-82FF-B849-BDA3-A26B5EC9732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701"/>
            <a:ext cx="4629150" cy="3655858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D824-B694-6B4B-82D8-A154199F478C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C723-82FF-B849-BDA3-A26B5EC9732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94"/>
            <a:ext cx="7886700" cy="994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458"/>
            <a:ext cx="7886700" cy="3264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8099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C23DE-8833-DC42-9816-3811711EE138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8099"/>
            <a:ext cx="30861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8099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9C723-82FF-B849-BDA3-A26B5EC9732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905" indent="-128905" algn="l" defTabSz="514350" rtl="0" eaLnBrk="1" latinLnBrk="0" hangingPunct="1">
        <a:lnSpc>
          <a:spcPct val="90000"/>
        </a:lnSpc>
        <a:spcBef>
          <a:spcPct val="113000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608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325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43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15760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41478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67195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92913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18630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05803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jpeg"/><Relationship Id="rId2" Type="http://schemas.openxmlformats.org/officeDocument/2006/relationships/image" Target="../media/image9.png"/><Relationship Id="rId1" Type="http://schemas.openxmlformats.org/officeDocument/2006/relationships/tags" Target="../tags/tag6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jpeg"/><Relationship Id="rId2" Type="http://schemas.openxmlformats.org/officeDocument/2006/relationships/image" Target="../media/image9.png"/><Relationship Id="rId1" Type="http://schemas.openxmlformats.org/officeDocument/2006/relationships/tags" Target="../tags/tag7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jpeg"/><Relationship Id="rId2" Type="http://schemas.openxmlformats.org/officeDocument/2006/relationships/image" Target="../media/image9.png"/><Relationship Id="rId1" Type="http://schemas.openxmlformats.org/officeDocument/2006/relationships/tags" Target="../tags/tag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tags" Target="../tags/tag9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/>
        </p:nvSpPr>
        <p:spPr>
          <a:xfrm>
            <a:off x="1176695" y="1439683"/>
            <a:ext cx="6790609" cy="1669073"/>
          </a:xfrm>
          <a:prstGeom prst="rect">
            <a:avLst/>
          </a:prstGeom>
          <a:ln w="12700">
            <a:miter lim="400000"/>
          </a:ln>
        </p:spPr>
        <p:txBody>
          <a:bodyPr lIns="34295" rIns="34295">
            <a:normAutofit/>
          </a:bodyPr>
          <a:lstStyle>
            <a:lvl1pPr algn="ctr">
              <a:defRPr sz="6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endParaRPr sz="4500" dirty="0"/>
          </a:p>
        </p:txBody>
      </p:sp>
      <p:pic>
        <p:nvPicPr>
          <p:cNvPr id="5" name="图片 4" descr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193" y="166463"/>
            <a:ext cx="1082788" cy="51601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文本框 8"/>
          <p:cNvSpPr txBox="1"/>
          <p:nvPr/>
        </p:nvSpPr>
        <p:spPr>
          <a:xfrm>
            <a:off x="635" y="1439545"/>
            <a:ext cx="9102090" cy="1981200"/>
          </a:xfrm>
          <a:prstGeom prst="rect">
            <a:avLst/>
          </a:prstGeom>
          <a:solidFill>
            <a:schemeClr val="accent2"/>
          </a:solidFill>
          <a:ln w="12700">
            <a:noFill/>
            <a:miter lim="400000"/>
          </a:ln>
        </p:spPr>
        <p:txBody>
          <a:bodyPr lIns="34295" rIns="34295" anchor="ctr" anchorCtr="0">
            <a:normAutofit/>
          </a:bodyPr>
          <a:lstStyle/>
          <a:p>
            <a:pPr algn="ctr">
              <a:defRPr sz="60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 lang="zh-CN" sz="45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94" name="图片 9" descr="图片 9"/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832079" y="555282"/>
            <a:ext cx="3439202" cy="34392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" name="文本框 6"/>
          <p:cNvSpPr txBox="1"/>
          <p:nvPr/>
        </p:nvSpPr>
        <p:spPr>
          <a:xfrm>
            <a:off x="1721485" y="3865880"/>
            <a:ext cx="5659755" cy="851535"/>
          </a:xfrm>
          <a:prstGeom prst="rect">
            <a:avLst/>
          </a:prstGeom>
          <a:ln w="12700">
            <a:miter lim="400000"/>
          </a:ln>
        </p:spPr>
        <p:txBody>
          <a:bodyPr wrap="none" lIns="34295" rIns="34295">
            <a:normAutofit/>
          </a:bodyPr>
          <a:lstStyle>
            <a:lvl1pPr>
              <a:defRPr sz="6000">
                <a:solidFill>
                  <a:srgbClr val="3C3C77"/>
                </a:solidFill>
              </a:defRPr>
            </a:lvl1pPr>
          </a:lstStyle>
          <a:p>
            <a:pPr algn="ctr"/>
            <a:r>
              <a:rPr lang="zh-CN" sz="21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汇报人：</a:t>
            </a:r>
            <a:r>
              <a:rPr lang="zh-CN" sz="21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马羽潇</a:t>
            </a:r>
            <a:endParaRPr lang="zh-CN" sz="2100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ctr"/>
            <a:r>
              <a:rPr lang="zh-CN" sz="21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小组成员：程佳诺</a:t>
            </a:r>
            <a:r>
              <a:rPr lang="en-US" altLang="zh-CN" sz="21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 sz="21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汪晨</a:t>
            </a:r>
            <a:r>
              <a:rPr lang="en-US" altLang="zh-CN" sz="21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 sz="21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王乐颖</a:t>
            </a:r>
            <a:r>
              <a:rPr lang="en-US" altLang="zh-CN" sz="21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 sz="21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马羽潇</a:t>
            </a:r>
            <a:r>
              <a:rPr lang="en-US" altLang="zh-CN" sz="21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 sz="21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朱梓豪</a:t>
            </a:r>
            <a:r>
              <a:rPr lang="en-US" altLang="zh-CN" sz="21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endParaRPr lang="en-US" altLang="zh-CN" sz="2100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01290" y="3108960"/>
            <a:ext cx="3048000" cy="914400"/>
          </a:xfrm>
          <a:prstGeom prst="rect">
            <a:avLst/>
          </a:prstGeom>
          <a:noFill/>
        </p:spPr>
        <p:txBody>
          <a:bodyPr wrap="square" lIns="90000" rtlCol="0" anchor="ctr" anchorCtr="0">
            <a:normAutofit/>
          </a:bodyPr>
          <a:p>
            <a:pPr algn="just">
              <a:lnSpc>
                <a:spcPct val="150000"/>
              </a:lnSpc>
              <a:buSzPct val="100000"/>
            </a:pPr>
            <a:endParaRPr kumimoji="1"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45105" y="1866265"/>
            <a:ext cx="3654425" cy="914400"/>
          </a:xfrm>
          <a:prstGeom prst="rect">
            <a:avLst/>
          </a:prstGeom>
          <a:noFill/>
        </p:spPr>
        <p:txBody>
          <a:bodyPr wrap="square" lIns="90000" rtlCol="0" anchor="ctr" anchorCtr="0">
            <a:noAutofit/>
          </a:bodyPr>
          <a:p>
            <a:pPr algn="just">
              <a:lnSpc>
                <a:spcPct val="150000"/>
              </a:lnSpc>
              <a:buSzPct val="100000"/>
            </a:pPr>
            <a:r>
              <a:rPr lang="zh-CN" sz="4500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软件工程展示</a:t>
            </a:r>
            <a:endParaRPr kumimoji="1" lang="zh-CN" altLang="en-US" sz="4500" b="1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C723-82FF-B849-BDA3-A26B5EC97328}" type="slidenum">
              <a:rPr kumimoji="1" lang="zh-CN" altLang="en-US" sz="675" smtClean="0"/>
            </a:fld>
            <a:endParaRPr kumimoji="1" lang="zh-CN" altLang="en-US" sz="675"/>
          </a:p>
        </p:txBody>
      </p:sp>
      <p:sp>
        <p:nvSpPr>
          <p:cNvPr id="4" name="矩形"/>
          <p:cNvSpPr/>
          <p:nvPr/>
        </p:nvSpPr>
        <p:spPr>
          <a:xfrm>
            <a:off x="635" y="0"/>
            <a:ext cx="9142730" cy="74422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12700" cap="flat">
            <a:solidFill>
              <a:srgbClr val="4A2525"/>
            </a:solidFill>
            <a:prstDash val="solid"/>
            <a:miter lim="800000"/>
          </a:ln>
          <a:effectLst/>
        </p:spPr>
        <p:txBody>
          <a:bodyPr wrap="square" lIns="34295" tIns="34295" rIns="34295" bIns="34295" numCol="1" anchor="ctr">
            <a:noAutofit/>
          </a:bodyPr>
          <a:lstStyle/>
          <a:p>
            <a:pPr marL="252095">
              <a:defRPr>
                <a:solidFill>
                  <a:srgbClr val="FFFFFF"/>
                </a:solidFill>
              </a:defRPr>
            </a:pP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</a:rPr>
              <a:t>三、</a:t>
            </a:r>
            <a:r>
              <a:rPr lang="zh-CN" sz="2400" dirty="0">
                <a:latin typeface="楷体" panose="02010609060101010101" charset="-122"/>
                <a:ea typeface="楷体" panose="02010609060101010101" charset="-122"/>
              </a:rPr>
              <a:t>对分任务进行分析</a:t>
            </a:r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</a:rPr>
              <a:t>--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</a:rPr>
              <a:t>功能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590" y="853440"/>
            <a:ext cx="9122410" cy="996950"/>
          </a:xfrm>
          <a:prstGeom prst="rect">
            <a:avLst/>
          </a:prstGeom>
          <a:noFill/>
        </p:spPr>
        <p:txBody>
          <a:bodyPr wrap="square" lIns="67511" rtlCol="0" anchor="ctr" anchorCtr="0">
            <a:normAutofit lnSpcReduction="10000"/>
          </a:bodyPr>
          <a:lstStyle/>
          <a:p>
            <a:pPr indent="0">
              <a:lnSpc>
                <a:spcPct val="150000"/>
              </a:lnSpc>
              <a:buSzPct val="100000"/>
              <a:buFont typeface="Arial" panose="020B0604020202020204" pitchFamily="34" charset="0"/>
              <a:buNone/>
            </a:pPr>
            <a:r>
              <a:rPr kumimoji="1" 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注册：登录界面跳转进行注册</a:t>
            </a:r>
            <a:endParaRPr kumimoji="1" lang="zh-CN" sz="20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SzPct val="100000"/>
              <a:buFont typeface="Arial" panose="020B0604020202020204" pitchFamily="34" charset="0"/>
              <a:buNone/>
            </a:pPr>
            <a:r>
              <a:rPr kumimoji="1" 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登录：使用已</a:t>
            </a:r>
            <a:r>
              <a:rPr kumimoji="1" 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注册的管理员或普通用户账号密码</a:t>
            </a:r>
            <a:r>
              <a:rPr kumimoji="1" 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登录</a:t>
            </a:r>
            <a:endParaRPr kumimoji="1" lang="zh-CN" sz="20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SzPct val="100000"/>
              <a:buFont typeface="Arial" panose="020B0604020202020204" pitchFamily="34" charset="0"/>
              <a:buNone/>
            </a:pPr>
            <a:endParaRPr kumimoji="1" lang="zh-CN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00496" y="5566072"/>
            <a:ext cx="0" cy="0"/>
          </a:xfrm>
          <a:prstGeom prst="rect">
            <a:avLst/>
          </a:prstGeom>
          <a:noFill/>
        </p:spPr>
        <p:txBody>
          <a:bodyPr wrap="none" lIns="67511" rtlCol="0" anchor="ctr" anchorCtr="0">
            <a:normAutofit fontScale="25000" lnSpcReduction="20000"/>
          </a:bodyPr>
          <a:lstStyle/>
          <a:p>
            <a:pPr algn="just">
              <a:lnSpc>
                <a:spcPct val="150000"/>
              </a:lnSpc>
              <a:buSzPct val="100000"/>
            </a:pPr>
            <a:endParaRPr kumimoji="1" lang="zh-CN" altLang="en-US" sz="135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1714500"/>
            <a:ext cx="9147175" cy="30873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C723-82FF-B849-BDA3-A26B5EC97328}" type="slidenum">
              <a:rPr kumimoji="1" lang="zh-CN" altLang="en-US" sz="675" smtClean="0"/>
            </a:fld>
            <a:endParaRPr kumimoji="1" lang="zh-CN" altLang="en-US" sz="675"/>
          </a:p>
        </p:txBody>
      </p:sp>
      <p:sp>
        <p:nvSpPr>
          <p:cNvPr id="4" name="矩形"/>
          <p:cNvSpPr/>
          <p:nvPr/>
        </p:nvSpPr>
        <p:spPr>
          <a:xfrm>
            <a:off x="635" y="0"/>
            <a:ext cx="9142730" cy="74422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12700" cap="flat">
            <a:solidFill>
              <a:srgbClr val="4A2525"/>
            </a:solidFill>
            <a:prstDash val="solid"/>
            <a:miter lim="800000"/>
          </a:ln>
          <a:effectLst/>
        </p:spPr>
        <p:txBody>
          <a:bodyPr wrap="square" lIns="34295" tIns="34295" rIns="34295" bIns="34295" numCol="1" anchor="ctr">
            <a:noAutofit/>
          </a:bodyPr>
          <a:lstStyle/>
          <a:p>
            <a:pPr marL="252095">
              <a:defRPr>
                <a:solidFill>
                  <a:srgbClr val="FFFFFF"/>
                </a:solidFill>
              </a:defRPr>
            </a:pP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</a:rPr>
              <a:t>三、</a:t>
            </a:r>
            <a:r>
              <a:rPr lang="zh-CN" sz="2400" dirty="0">
                <a:latin typeface="楷体" panose="02010609060101010101" charset="-122"/>
                <a:ea typeface="楷体" panose="02010609060101010101" charset="-122"/>
              </a:rPr>
              <a:t>对分任务进行分析</a:t>
            </a:r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</a:rPr>
              <a:t>--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</a:rPr>
              <a:t>功能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955" y="1207770"/>
            <a:ext cx="9122410" cy="2867025"/>
          </a:xfrm>
          <a:prstGeom prst="rect">
            <a:avLst/>
          </a:prstGeom>
          <a:noFill/>
        </p:spPr>
        <p:txBody>
          <a:bodyPr wrap="square" lIns="67511" rtlCol="0" anchor="ctr" anchorCtr="0">
            <a:normAutofit/>
          </a:bodyPr>
          <a:lstStyle/>
          <a:p>
            <a:pPr indent="0">
              <a:lnSpc>
                <a:spcPct val="150000"/>
              </a:lnSpc>
              <a:buSzPct val="100000"/>
              <a:buFont typeface="Arial" panose="020B0604020202020204" pitchFamily="34" charset="0"/>
              <a:buNone/>
            </a:pPr>
            <a:r>
              <a:rPr kumimoji="1" 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在线考试：</a:t>
            </a:r>
            <a:r>
              <a:rPr kumimoji="1"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静态试题，采用在线答题的形式。一旦进入考试页面，试卷提交前无</a:t>
            </a:r>
            <a:r>
              <a:rPr kumimoji="1" lang="en-US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		   </a:t>
            </a:r>
            <a:r>
              <a:rPr kumimoji="1"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法返回原来的页面。阅卷时，</a:t>
            </a:r>
            <a:r>
              <a:rPr kumimoji="1" 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选择题部分后端比对答案的程序自动生</a:t>
            </a:r>
            <a:r>
              <a:rPr kumimoji="1" lang="en-US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		   </a:t>
            </a:r>
            <a:r>
              <a:rPr kumimoji="1" 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成分数。</a:t>
            </a:r>
            <a:endParaRPr kumimoji="1" lang="zh-CN" altLang="en-US" sz="20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SzPct val="100000"/>
              <a:buFont typeface="Arial" panose="020B0604020202020204" pitchFamily="34" charset="0"/>
              <a:buNone/>
            </a:pPr>
            <a:r>
              <a:rPr kumimoji="1" 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成绩查询：对于参加的每场考试，查询考试详细及错题的详细信息。</a:t>
            </a:r>
            <a:endParaRPr kumimoji="1" lang="zh-CN" sz="20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SzPct val="100000"/>
              <a:buFont typeface="Arial" panose="020B0604020202020204" pitchFamily="34" charset="0"/>
              <a:buNone/>
            </a:pPr>
            <a:r>
              <a:rPr kumimoji="1" 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 </a:t>
            </a:r>
            <a:r>
              <a:rPr kumimoji="1" lang="en-US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         </a:t>
            </a:r>
            <a:r>
              <a:rPr kumimoji="1" 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用户（考生） 只能查询自己的</a:t>
            </a:r>
            <a:r>
              <a:rPr kumimoji="1" 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考试信息。</a:t>
            </a:r>
            <a:endParaRPr kumimoji="1" lang="zh-CN" sz="20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SzPct val="100000"/>
              <a:buFont typeface="Arial" panose="020B0604020202020204" pitchFamily="34" charset="0"/>
              <a:buNone/>
            </a:pPr>
            <a:endParaRPr kumimoji="1" lang="zh-CN" sz="20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SzPct val="100000"/>
              <a:buFont typeface="Arial" panose="020B0604020202020204" pitchFamily="34" charset="0"/>
              <a:buNone/>
            </a:pPr>
            <a:endParaRPr kumimoji="1" lang="zh-CN" sz="20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00496" y="5566072"/>
            <a:ext cx="0" cy="0"/>
          </a:xfrm>
          <a:prstGeom prst="rect">
            <a:avLst/>
          </a:prstGeom>
          <a:noFill/>
        </p:spPr>
        <p:txBody>
          <a:bodyPr wrap="none" lIns="67511" rtlCol="0" anchor="ctr" anchorCtr="0">
            <a:normAutofit fontScale="25000" lnSpcReduction="20000"/>
          </a:bodyPr>
          <a:lstStyle/>
          <a:p>
            <a:pPr algn="just">
              <a:lnSpc>
                <a:spcPct val="150000"/>
              </a:lnSpc>
              <a:buSzPct val="100000"/>
            </a:pPr>
            <a:endParaRPr kumimoji="1" lang="zh-CN" altLang="en-US" sz="135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矩形 5"/>
          <p:cNvSpPr/>
          <p:nvPr>
            <p:custDataLst>
              <p:tags r:id="rId1"/>
            </p:custDataLst>
          </p:nvPr>
        </p:nvSpPr>
        <p:spPr>
          <a:xfrm>
            <a:off x="0" y="0"/>
            <a:ext cx="9144635" cy="788035"/>
          </a:xfrm>
          <a:prstGeom prst="rect">
            <a:avLst/>
          </a:prstGeom>
          <a:solidFill>
            <a:srgbClr val="915474"/>
          </a:solidFill>
          <a:ln w="12700">
            <a:miter lim="400000"/>
          </a:ln>
        </p:spPr>
        <p:txBody>
          <a:bodyPr lIns="45719" rIns="45719" anchor="ctr"/>
          <a:p>
            <a:pPr algn="ctr">
              <a:defRPr>
                <a:solidFill>
                  <a:srgbClr val="FFFFFF"/>
                </a:solidFill>
              </a:defRPr>
            </a:pPr>
            <a:r>
              <a:rPr lang="zh-CN" sz="2400">
                <a:latin typeface="楷体" panose="02010609060101010101" charset="-122"/>
                <a:ea typeface="楷体" panose="02010609060101010101" charset="-122"/>
              </a:rPr>
              <a:t>考试界面</a:t>
            </a:r>
            <a:r>
              <a:rPr lang="zh-CN" sz="2400">
                <a:latin typeface="楷体" panose="02010609060101010101" charset="-122"/>
                <a:ea typeface="楷体" panose="02010609060101010101" charset="-122"/>
              </a:rPr>
              <a:t>展示</a:t>
            </a:r>
            <a:endParaRPr lang="zh-CN" sz="24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127" name="图片 5" descr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36" y="135890"/>
            <a:ext cx="1082600" cy="51592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灯片编号占位符 1"/>
          <p:cNvSpPr txBox="1">
            <a:spLocks noGrp="1"/>
          </p:cNvSpPr>
          <p:nvPr>
            <p:ph type="sldNum" sz="quarter" idx="12"/>
          </p:nvPr>
        </p:nvSpPr>
        <p:spPr>
          <a:xfrm>
            <a:off x="8346758" y="4789250"/>
            <a:ext cx="125095" cy="229870"/>
          </a:xfrm>
          <a:prstGeom prst="rect">
            <a:avLst/>
          </a:prstGeom>
          <a:ln w="12700">
            <a:miter lim="400000"/>
          </a:ln>
        </p:spPr>
        <p:txBody>
          <a:bodyPr wrap="none" lIns="34289" rIns="3428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200" b="0" i="0" u="none" strike="noStrike" cap="none" spc="0" normalizeH="0" baseline="0">
                <a:ln>
                  <a:noFill/>
                </a:ln>
                <a:solidFill>
                  <a:srgbClr val="888888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fld id="{86CB4B4D-7CA3-9044-876B-883B54F8677D}" type="slidenum">
              <a:rPr lang="en-US" altLang="zh-CN" sz="900" smtClean="0"/>
            </a:fld>
            <a:endParaRPr lang="en-US" altLang="zh-CN" sz="900" smtClean="0"/>
          </a:p>
        </p:txBody>
      </p:sp>
      <p:pic>
        <p:nvPicPr>
          <p:cNvPr id="3" name="图片 2" descr="OnlineTest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88035"/>
            <a:ext cx="9144000" cy="46920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C723-82FF-B849-BDA3-A26B5EC97328}" type="slidenum">
              <a:rPr kumimoji="1" lang="zh-CN" altLang="en-US" sz="675" smtClean="0"/>
            </a:fld>
            <a:endParaRPr kumimoji="1" lang="zh-CN" altLang="en-US" sz="675"/>
          </a:p>
        </p:txBody>
      </p:sp>
      <p:sp>
        <p:nvSpPr>
          <p:cNvPr id="4" name="矩形"/>
          <p:cNvSpPr/>
          <p:nvPr/>
        </p:nvSpPr>
        <p:spPr>
          <a:xfrm>
            <a:off x="635" y="0"/>
            <a:ext cx="9142730" cy="74422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12700" cap="flat">
            <a:solidFill>
              <a:srgbClr val="4A2525"/>
            </a:solidFill>
            <a:prstDash val="solid"/>
            <a:miter lim="800000"/>
          </a:ln>
          <a:effectLst/>
        </p:spPr>
        <p:txBody>
          <a:bodyPr wrap="square" lIns="34295" tIns="34295" rIns="34295" bIns="34295" numCol="1" anchor="ctr">
            <a:noAutofit/>
          </a:bodyPr>
          <a:lstStyle/>
          <a:p>
            <a:pPr marL="252095">
              <a:defRPr>
                <a:solidFill>
                  <a:srgbClr val="FFFFFF"/>
                </a:solidFill>
              </a:defRPr>
            </a:pP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</a:rPr>
              <a:t>三、</a:t>
            </a:r>
            <a:r>
              <a:rPr lang="zh-CN" sz="2400" dirty="0">
                <a:latin typeface="楷体" panose="02010609060101010101" charset="-122"/>
                <a:ea typeface="楷体" panose="02010609060101010101" charset="-122"/>
              </a:rPr>
              <a:t>对分任务进行分析</a:t>
            </a:r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</a:rPr>
              <a:t>--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</a:rPr>
              <a:t>功能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94104" y="1221272"/>
            <a:ext cx="5579373" cy="1723165"/>
          </a:xfrm>
          <a:prstGeom prst="rect">
            <a:avLst/>
          </a:prstGeom>
          <a:ln w="12700">
            <a:miter lim="400000"/>
          </a:ln>
        </p:spPr>
        <p:txBody>
          <a:bodyPr wrap="square" lIns="34295" rIns="34295" rtlCol="0">
            <a:normAutofit/>
          </a:bodyPr>
          <a:lstStyle/>
          <a:p>
            <a:pPr marL="285750" indent="-285750">
              <a:lnSpc>
                <a:spcPct val="150000"/>
              </a:lnSpc>
              <a:buSzPct val="100000"/>
              <a:buFont typeface="Arial" panose="020B0604020202020204"/>
              <a:buChar char="•"/>
            </a:pPr>
            <a:endParaRPr kumimoji="1" lang="zh-CN" altLang="en-US" dirty="0" err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590" y="727075"/>
            <a:ext cx="9122410" cy="3859530"/>
          </a:xfrm>
          <a:prstGeom prst="rect">
            <a:avLst/>
          </a:prstGeom>
          <a:noFill/>
        </p:spPr>
        <p:txBody>
          <a:bodyPr wrap="square" lIns="67511" rtlCol="0" anchor="ctr" anchorCtr="0">
            <a:normAutofit lnSpcReduction="20000"/>
          </a:bodyPr>
          <a:lstStyle/>
          <a:p>
            <a:pPr indent="0">
              <a:lnSpc>
                <a:spcPct val="150000"/>
              </a:lnSpc>
              <a:buSzPct val="100000"/>
              <a:buFont typeface="Arial" panose="020B0604020202020204" pitchFamily="34" charset="0"/>
              <a:buNone/>
            </a:pPr>
            <a:r>
              <a:rPr kumimoji="1" 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题库管理：</a:t>
            </a:r>
            <a:r>
              <a:rPr kumimoji="1" lang="en-US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·</a:t>
            </a:r>
            <a:r>
              <a:rPr kumimoji="1"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可添加、删除以及修改题库</a:t>
            </a:r>
            <a:endParaRPr kumimoji="1" lang="zh-CN" altLang="en-US" sz="20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SzPct val="100000"/>
              <a:buFont typeface="Arial" panose="020B0604020202020204" pitchFamily="34" charset="0"/>
              <a:buNone/>
            </a:pPr>
            <a:r>
              <a:rPr kumimoji="1"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 </a:t>
            </a:r>
            <a:r>
              <a:rPr kumimoji="1" lang="en-US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         ·</a:t>
            </a:r>
            <a:r>
              <a:rPr kumimoji="1"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一个题库可以包含多道试题，一道试题可被多个题库包含</a:t>
            </a:r>
            <a:endParaRPr kumimoji="1" lang="zh-CN" sz="20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SzPct val="100000"/>
              <a:buFont typeface="Arial" panose="020B0604020202020204" pitchFamily="34" charset="0"/>
              <a:buNone/>
            </a:pPr>
            <a:r>
              <a:rPr kumimoji="1" 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试题管理：</a:t>
            </a:r>
            <a:r>
              <a:rPr kumimoji="1" lang="en-US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·</a:t>
            </a:r>
            <a:r>
              <a:rPr kumimoji="1"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可</a:t>
            </a:r>
            <a:r>
              <a:rPr kumimoji="1"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导出试题、添加试题、删除试题以及将试题加入特定题库</a:t>
            </a:r>
            <a:endParaRPr kumimoji="1" lang="zh-CN" altLang="en-US" sz="20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SzPct val="100000"/>
              <a:buFont typeface="Arial" panose="020B0604020202020204" pitchFamily="34" charset="0"/>
              <a:buNone/>
            </a:pPr>
            <a:r>
              <a:rPr kumimoji="1"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 </a:t>
            </a:r>
            <a:r>
              <a:rPr kumimoji="1" lang="en-US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         ·</a:t>
            </a:r>
            <a:r>
              <a:rPr kumimoji="1"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添加试题存在两种方式，第一种为手动添加，第二种为自动导入。</a:t>
            </a:r>
            <a:r>
              <a:rPr kumimoji="1" lang="en-US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           			 </a:t>
            </a:r>
            <a:r>
              <a:rPr kumimoji="1"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注意导入试题时需要提前下载试题模板。</a:t>
            </a:r>
            <a:r>
              <a:rPr kumimoji="1" 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      </a:t>
            </a:r>
            <a:endParaRPr kumimoji="1" lang="zh-CN" sz="20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SzPct val="100000"/>
              <a:buFont typeface="Arial" panose="020B0604020202020204" pitchFamily="34" charset="0"/>
              <a:buNone/>
            </a:pPr>
            <a:r>
              <a:rPr kumimoji="1"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 </a:t>
            </a:r>
            <a:r>
              <a:rPr kumimoji="1" lang="en-US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         ·</a:t>
            </a:r>
            <a:r>
              <a:rPr kumimoji="1"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试题类型分为单选、多选以及判断</a:t>
            </a:r>
            <a:r>
              <a:rPr kumimoji="1" 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  </a:t>
            </a:r>
            <a:endParaRPr kumimoji="1" lang="zh-CN" sz="20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SzPct val="100000"/>
              <a:buFont typeface="Arial" panose="020B0604020202020204" pitchFamily="34" charset="0"/>
              <a:buNone/>
            </a:pPr>
            <a:r>
              <a:rPr kumimoji="1" 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考试管理：</a:t>
            </a:r>
            <a:r>
              <a:rPr kumimoji="1" lang="en-US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·</a:t>
            </a:r>
            <a:r>
              <a:rPr kumimoji="1"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可添加考试、查询考试、删除考试</a:t>
            </a:r>
            <a:r>
              <a:rPr kumimoji="1"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以及修改考试信息。</a:t>
            </a:r>
            <a:endParaRPr kumimoji="1" lang="zh-CN" altLang="en-US" sz="20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SzPct val="100000"/>
              <a:buFont typeface="Arial" panose="020B0604020202020204" pitchFamily="34" charset="0"/>
              <a:buNone/>
            </a:pPr>
            <a:r>
              <a:rPr kumimoji="1"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 </a:t>
            </a:r>
            <a:r>
              <a:rPr kumimoji="1" lang="en-US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         ·</a:t>
            </a:r>
            <a:r>
              <a:rPr kumimoji="1"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可查看参加过考试的考生信息</a:t>
            </a:r>
            <a:r>
              <a:rPr kumimoji="1" 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	</a:t>
            </a:r>
            <a:endParaRPr kumimoji="1" lang="zh-CN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00496" y="5566072"/>
            <a:ext cx="0" cy="0"/>
          </a:xfrm>
          <a:prstGeom prst="rect">
            <a:avLst/>
          </a:prstGeom>
          <a:noFill/>
        </p:spPr>
        <p:txBody>
          <a:bodyPr wrap="none" lIns="67511" rtlCol="0" anchor="ctr" anchorCtr="0">
            <a:normAutofit fontScale="25000" lnSpcReduction="20000"/>
          </a:bodyPr>
          <a:lstStyle/>
          <a:p>
            <a:pPr algn="just">
              <a:lnSpc>
                <a:spcPct val="150000"/>
              </a:lnSpc>
              <a:buSzPct val="100000"/>
            </a:pPr>
            <a:endParaRPr kumimoji="1" lang="zh-CN" altLang="en-US" sz="135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矩形 5"/>
          <p:cNvSpPr/>
          <p:nvPr>
            <p:custDataLst>
              <p:tags r:id="rId1"/>
            </p:custDataLst>
          </p:nvPr>
        </p:nvSpPr>
        <p:spPr>
          <a:xfrm>
            <a:off x="0" y="0"/>
            <a:ext cx="9144635" cy="788035"/>
          </a:xfrm>
          <a:prstGeom prst="rect">
            <a:avLst/>
          </a:prstGeom>
          <a:solidFill>
            <a:srgbClr val="915474"/>
          </a:solidFill>
          <a:ln w="12700">
            <a:miter lim="400000"/>
          </a:ln>
        </p:spPr>
        <p:txBody>
          <a:bodyPr lIns="45719" rIns="45719" anchor="ctr"/>
          <a:p>
            <a:pPr algn="ctr">
              <a:defRPr>
                <a:solidFill>
                  <a:srgbClr val="FFFFFF"/>
                </a:solidFill>
              </a:defRPr>
            </a:pPr>
            <a:r>
              <a:rPr lang="zh-CN" sz="2400">
                <a:latin typeface="楷体" panose="02010609060101010101" charset="-122"/>
                <a:ea typeface="楷体" panose="02010609060101010101" charset="-122"/>
              </a:rPr>
              <a:t>题库管理界面</a:t>
            </a:r>
            <a:r>
              <a:rPr lang="zh-CN" sz="2400">
                <a:latin typeface="楷体" panose="02010609060101010101" charset="-122"/>
                <a:ea typeface="楷体" panose="02010609060101010101" charset="-122"/>
              </a:rPr>
              <a:t>展示</a:t>
            </a:r>
            <a:endParaRPr lang="zh-CN" sz="24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127" name="图片 5" descr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36" y="135890"/>
            <a:ext cx="1082600" cy="51592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灯片编号占位符 1"/>
          <p:cNvSpPr txBox="1">
            <a:spLocks noGrp="1"/>
          </p:cNvSpPr>
          <p:nvPr>
            <p:ph type="sldNum" sz="quarter" idx="12"/>
          </p:nvPr>
        </p:nvSpPr>
        <p:spPr>
          <a:xfrm>
            <a:off x="8346758" y="4789250"/>
            <a:ext cx="125095" cy="229870"/>
          </a:xfrm>
          <a:prstGeom prst="rect">
            <a:avLst/>
          </a:prstGeom>
          <a:ln w="12700">
            <a:miter lim="400000"/>
          </a:ln>
        </p:spPr>
        <p:txBody>
          <a:bodyPr wrap="none" lIns="34289" rIns="3428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200" b="0" i="0" u="none" strike="noStrike" cap="none" spc="0" normalizeH="0" baseline="0">
                <a:ln>
                  <a:noFill/>
                </a:ln>
                <a:solidFill>
                  <a:srgbClr val="888888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fld id="{86CB4B4D-7CA3-9044-876B-883B54F8677D}" type="slidenum">
              <a:rPr lang="en-US" altLang="zh-CN" sz="900" smtClean="0"/>
            </a:fld>
            <a:endParaRPr lang="en-US" altLang="zh-CN" sz="900" smtClean="0"/>
          </a:p>
        </p:txBody>
      </p:sp>
      <p:pic>
        <p:nvPicPr>
          <p:cNvPr id="6" name="图片 5" descr="TestManage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88035"/>
            <a:ext cx="9144000" cy="32670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矩形 5"/>
          <p:cNvSpPr/>
          <p:nvPr>
            <p:custDataLst>
              <p:tags r:id="rId1"/>
            </p:custDataLst>
          </p:nvPr>
        </p:nvSpPr>
        <p:spPr>
          <a:xfrm>
            <a:off x="0" y="0"/>
            <a:ext cx="9144635" cy="788035"/>
          </a:xfrm>
          <a:prstGeom prst="rect">
            <a:avLst/>
          </a:prstGeom>
          <a:solidFill>
            <a:srgbClr val="915474"/>
          </a:solidFill>
          <a:ln w="12700">
            <a:miter lim="400000"/>
          </a:ln>
        </p:spPr>
        <p:txBody>
          <a:bodyPr lIns="45719" rIns="45719" anchor="ctr"/>
          <a:p>
            <a:pPr algn="ctr">
              <a:defRPr>
                <a:solidFill>
                  <a:srgbClr val="FFFFFF"/>
                </a:solidFill>
              </a:defRPr>
            </a:pPr>
            <a:r>
              <a:rPr lang="zh-CN" sz="2400">
                <a:latin typeface="楷体" panose="02010609060101010101" charset="-122"/>
                <a:ea typeface="楷体" panose="02010609060101010101" charset="-122"/>
              </a:rPr>
              <a:t>试题</a:t>
            </a:r>
            <a:r>
              <a:rPr lang="zh-CN" sz="2400">
                <a:latin typeface="楷体" panose="02010609060101010101" charset="-122"/>
                <a:ea typeface="楷体" panose="02010609060101010101" charset="-122"/>
              </a:rPr>
              <a:t>管理界面</a:t>
            </a:r>
            <a:r>
              <a:rPr lang="zh-CN" sz="2400">
                <a:latin typeface="楷体" panose="02010609060101010101" charset="-122"/>
                <a:ea typeface="楷体" panose="02010609060101010101" charset="-122"/>
              </a:rPr>
              <a:t>展示</a:t>
            </a:r>
            <a:endParaRPr lang="zh-CN" sz="24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127" name="图片 5" descr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36" y="135890"/>
            <a:ext cx="1082600" cy="51592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灯片编号占位符 1"/>
          <p:cNvSpPr txBox="1">
            <a:spLocks noGrp="1"/>
          </p:cNvSpPr>
          <p:nvPr>
            <p:ph type="sldNum" sz="quarter" idx="12"/>
          </p:nvPr>
        </p:nvSpPr>
        <p:spPr>
          <a:xfrm>
            <a:off x="8346758" y="4789250"/>
            <a:ext cx="125095" cy="229870"/>
          </a:xfrm>
          <a:prstGeom prst="rect">
            <a:avLst/>
          </a:prstGeom>
          <a:ln w="12700">
            <a:miter lim="400000"/>
          </a:ln>
        </p:spPr>
        <p:txBody>
          <a:bodyPr wrap="none" lIns="34289" rIns="3428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200" b="0" i="0" u="none" strike="noStrike" cap="none" spc="0" normalizeH="0" baseline="0">
                <a:ln>
                  <a:noFill/>
                </a:ln>
                <a:solidFill>
                  <a:srgbClr val="888888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fld id="{86CB4B4D-7CA3-9044-876B-883B54F8677D}" type="slidenum">
              <a:rPr lang="en-US" altLang="zh-CN" sz="900" smtClean="0"/>
            </a:fld>
            <a:endParaRPr lang="en-US" altLang="zh-CN" sz="900" smtClean="0"/>
          </a:p>
        </p:txBody>
      </p:sp>
      <p:pic>
        <p:nvPicPr>
          <p:cNvPr id="4" name="图片 3" descr="TestManage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88035"/>
            <a:ext cx="9143365" cy="46742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矩形 5"/>
          <p:cNvSpPr/>
          <p:nvPr>
            <p:custDataLst>
              <p:tags r:id="rId1"/>
            </p:custDataLst>
          </p:nvPr>
        </p:nvSpPr>
        <p:spPr>
          <a:xfrm>
            <a:off x="0" y="0"/>
            <a:ext cx="9144635" cy="788035"/>
          </a:xfrm>
          <a:prstGeom prst="rect">
            <a:avLst/>
          </a:prstGeom>
          <a:solidFill>
            <a:srgbClr val="915474"/>
          </a:solidFill>
          <a:ln w="12700">
            <a:miter lim="400000"/>
          </a:ln>
        </p:spPr>
        <p:txBody>
          <a:bodyPr lIns="45719" rIns="45719" anchor="ctr"/>
          <a:p>
            <a:pPr algn="ctr">
              <a:defRPr>
                <a:solidFill>
                  <a:srgbClr val="FFFFFF"/>
                </a:solidFill>
              </a:defRPr>
            </a:pPr>
            <a:r>
              <a:rPr lang="zh-CN" sz="2400">
                <a:latin typeface="楷体" panose="02010609060101010101" charset="-122"/>
                <a:ea typeface="楷体" panose="02010609060101010101" charset="-122"/>
              </a:rPr>
              <a:t>考试管理界面</a:t>
            </a:r>
            <a:r>
              <a:rPr lang="zh-CN" sz="2400">
                <a:latin typeface="楷体" panose="02010609060101010101" charset="-122"/>
                <a:ea typeface="楷体" panose="02010609060101010101" charset="-122"/>
              </a:rPr>
              <a:t>展示</a:t>
            </a:r>
            <a:endParaRPr lang="zh-CN" sz="24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127" name="图片 5" descr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36" y="135890"/>
            <a:ext cx="1082600" cy="51592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灯片编号占位符 1"/>
          <p:cNvSpPr txBox="1">
            <a:spLocks noGrp="1"/>
          </p:cNvSpPr>
          <p:nvPr>
            <p:ph type="sldNum" sz="quarter" idx="12"/>
          </p:nvPr>
        </p:nvSpPr>
        <p:spPr>
          <a:xfrm>
            <a:off x="8346758" y="4789250"/>
            <a:ext cx="125095" cy="229870"/>
          </a:xfrm>
          <a:prstGeom prst="rect">
            <a:avLst/>
          </a:prstGeom>
          <a:ln w="12700">
            <a:miter lim="400000"/>
          </a:ln>
        </p:spPr>
        <p:txBody>
          <a:bodyPr wrap="none" lIns="34289" rIns="3428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200" b="0" i="0" u="none" strike="noStrike" cap="none" spc="0" normalizeH="0" baseline="0">
                <a:ln>
                  <a:noFill/>
                </a:ln>
                <a:solidFill>
                  <a:srgbClr val="888888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fld id="{86CB4B4D-7CA3-9044-876B-883B54F8677D}" type="slidenum">
              <a:rPr lang="en-US" altLang="zh-CN" sz="900" smtClean="0"/>
            </a:fld>
            <a:endParaRPr lang="en-US" altLang="zh-CN" sz="900" smtClean="0"/>
          </a:p>
        </p:txBody>
      </p:sp>
      <p:pic>
        <p:nvPicPr>
          <p:cNvPr id="2" name="图片 1" descr="TestManage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30605"/>
            <a:ext cx="9144000" cy="32575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C723-82FF-B849-BDA3-A26B5EC97328}" type="slidenum">
              <a:rPr kumimoji="1" lang="zh-CN" altLang="en-US" sz="675" smtClean="0"/>
            </a:fld>
            <a:endParaRPr kumimoji="1" lang="zh-CN" altLang="en-US" sz="675"/>
          </a:p>
        </p:txBody>
      </p:sp>
      <p:sp>
        <p:nvSpPr>
          <p:cNvPr id="4" name="矩形"/>
          <p:cNvSpPr/>
          <p:nvPr/>
        </p:nvSpPr>
        <p:spPr>
          <a:xfrm>
            <a:off x="635" y="0"/>
            <a:ext cx="9142730" cy="74422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12700" cap="flat">
            <a:solidFill>
              <a:srgbClr val="4A2525"/>
            </a:solidFill>
            <a:prstDash val="solid"/>
            <a:miter lim="800000"/>
          </a:ln>
          <a:effectLst/>
        </p:spPr>
        <p:txBody>
          <a:bodyPr wrap="square" lIns="34295" tIns="34295" rIns="34295" bIns="34295" numCol="1" anchor="ctr">
            <a:noAutofit/>
          </a:bodyPr>
          <a:lstStyle/>
          <a:p>
            <a:pPr marL="252095">
              <a:defRPr>
                <a:solidFill>
                  <a:srgbClr val="FFFFFF"/>
                </a:solidFill>
              </a:defRPr>
            </a:pP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</a:rPr>
              <a:t>三、</a:t>
            </a:r>
            <a:r>
              <a:rPr lang="zh-CN" sz="2400" dirty="0">
                <a:latin typeface="楷体" panose="02010609060101010101" charset="-122"/>
                <a:ea typeface="楷体" panose="02010609060101010101" charset="-122"/>
              </a:rPr>
              <a:t>对分任务进行分析</a:t>
            </a:r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</a:rPr>
              <a:t>--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</a:rPr>
              <a:t>功能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94104" y="1221272"/>
            <a:ext cx="5579373" cy="1723165"/>
          </a:xfrm>
          <a:prstGeom prst="rect">
            <a:avLst/>
          </a:prstGeom>
          <a:ln w="12700">
            <a:miter lim="400000"/>
          </a:ln>
        </p:spPr>
        <p:txBody>
          <a:bodyPr wrap="square" lIns="34295" rIns="34295" rtlCol="0">
            <a:normAutofit/>
          </a:bodyPr>
          <a:lstStyle/>
          <a:p>
            <a:pPr marL="285750" indent="-285750">
              <a:lnSpc>
                <a:spcPct val="150000"/>
              </a:lnSpc>
              <a:buSzPct val="100000"/>
              <a:buFont typeface="Arial" panose="020B0604020202020204"/>
              <a:buChar char="•"/>
            </a:pPr>
            <a:endParaRPr kumimoji="1" lang="zh-CN" altLang="en-US" dirty="0" err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590" y="727075"/>
            <a:ext cx="9122410" cy="2218055"/>
          </a:xfrm>
          <a:prstGeom prst="rect">
            <a:avLst/>
          </a:prstGeom>
          <a:noFill/>
        </p:spPr>
        <p:txBody>
          <a:bodyPr wrap="square" lIns="67511" rtlCol="0" anchor="ctr" anchorCtr="0">
            <a:normAutofit/>
          </a:bodyPr>
          <a:lstStyle/>
          <a:p>
            <a:pPr indent="0">
              <a:lnSpc>
                <a:spcPct val="150000"/>
              </a:lnSpc>
              <a:buSzPct val="100000"/>
              <a:buFont typeface="Arial" panose="020B0604020202020204" pitchFamily="34" charset="0"/>
              <a:buNone/>
            </a:pPr>
            <a:r>
              <a:rPr kumimoji="1" lang="zh-CN" sz="222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系统配置：</a:t>
            </a:r>
            <a:r>
              <a:rPr kumimoji="1" lang="en-US" altLang="zh-CN" sz="222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·</a:t>
            </a:r>
            <a:r>
              <a:rPr kumimoji="1" lang="zh-CN" altLang="en-US" sz="222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可修改系统名称、上传系统</a:t>
            </a:r>
            <a:r>
              <a:rPr kumimoji="1" lang="en-US" altLang="zh-CN" sz="222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LOGO</a:t>
            </a:r>
            <a:endParaRPr kumimoji="1" lang="zh-CN" sz="222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SzPct val="100000"/>
              <a:buFont typeface="Arial" panose="020B0604020202020204" pitchFamily="34" charset="0"/>
              <a:buNone/>
            </a:pPr>
            <a:r>
              <a:rPr kumimoji="1" lang="zh-CN" sz="222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用户管理：</a:t>
            </a:r>
            <a:r>
              <a:rPr kumimoji="1" lang="en-US" altLang="zh-CN" sz="222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·</a:t>
            </a:r>
            <a:r>
              <a:rPr kumimoji="1" lang="zh-CN" altLang="en-US" sz="222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可添加、删除以及查询用户</a:t>
            </a:r>
            <a:endParaRPr kumimoji="1" lang="zh-CN" altLang="en-US" sz="222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SzPct val="100000"/>
              <a:buFont typeface="Arial" panose="020B0604020202020204" pitchFamily="34" charset="0"/>
              <a:buNone/>
            </a:pPr>
            <a:r>
              <a:rPr kumimoji="1" lang="zh-CN" altLang="en-US" sz="222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 </a:t>
            </a:r>
            <a:r>
              <a:rPr kumimoji="1" lang="en-US" altLang="zh-CN" sz="222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         ·</a:t>
            </a:r>
            <a:r>
              <a:rPr kumimoji="1" lang="zh-CN" altLang="en-US" sz="222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新用户具有普通用户、管理员两种</a:t>
            </a:r>
            <a:r>
              <a:rPr kumimoji="1" lang="zh-CN" altLang="en-US" sz="222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角色类型</a:t>
            </a:r>
            <a:endParaRPr kumimoji="1" lang="zh-CN" sz="222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SzPct val="100000"/>
              <a:buFont typeface="Arial" panose="020B0604020202020204" pitchFamily="34" charset="0"/>
              <a:buNone/>
            </a:pPr>
            <a:r>
              <a:rPr kumimoji="1" 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	</a:t>
            </a:r>
            <a:endParaRPr kumimoji="1" lang="zh-CN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00496" y="5566072"/>
            <a:ext cx="0" cy="0"/>
          </a:xfrm>
          <a:prstGeom prst="rect">
            <a:avLst/>
          </a:prstGeom>
          <a:noFill/>
        </p:spPr>
        <p:txBody>
          <a:bodyPr wrap="none" lIns="67511" rtlCol="0" anchor="ctr" anchorCtr="0">
            <a:normAutofit fontScale="25000" lnSpcReduction="20000"/>
          </a:bodyPr>
          <a:lstStyle/>
          <a:p>
            <a:pPr algn="just">
              <a:lnSpc>
                <a:spcPct val="150000"/>
              </a:lnSpc>
              <a:buSzPct val="100000"/>
            </a:pPr>
            <a:endParaRPr kumimoji="1" lang="zh-CN" altLang="en-US" sz="135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矩形 5"/>
          <p:cNvSpPr/>
          <p:nvPr>
            <p:custDataLst>
              <p:tags r:id="rId1"/>
            </p:custDataLst>
          </p:nvPr>
        </p:nvSpPr>
        <p:spPr>
          <a:xfrm>
            <a:off x="0" y="0"/>
            <a:ext cx="9144635" cy="788035"/>
          </a:xfrm>
          <a:prstGeom prst="rect">
            <a:avLst/>
          </a:prstGeom>
          <a:solidFill>
            <a:srgbClr val="915474"/>
          </a:solidFill>
          <a:ln w="12700">
            <a:miter lim="400000"/>
          </a:ln>
        </p:spPr>
        <p:txBody>
          <a:bodyPr lIns="45719" rIns="45719" anchor="ctr"/>
          <a:p>
            <a:pPr algn="ctr">
              <a:defRPr>
                <a:solidFill>
                  <a:srgbClr val="FFFFFF"/>
                </a:solidFill>
              </a:defRPr>
            </a:pPr>
            <a:r>
              <a:rPr lang="zh-CN" sz="2400">
                <a:latin typeface="楷体" panose="02010609060101010101" charset="-122"/>
                <a:ea typeface="楷体" panose="02010609060101010101" charset="-122"/>
              </a:rPr>
              <a:t>用户</a:t>
            </a:r>
            <a:r>
              <a:rPr lang="zh-CN" sz="2400">
                <a:latin typeface="楷体" panose="02010609060101010101" charset="-122"/>
                <a:ea typeface="楷体" panose="02010609060101010101" charset="-122"/>
              </a:rPr>
              <a:t>管理界面</a:t>
            </a:r>
            <a:r>
              <a:rPr lang="zh-CN" sz="2400">
                <a:latin typeface="楷体" panose="02010609060101010101" charset="-122"/>
                <a:ea typeface="楷体" panose="02010609060101010101" charset="-122"/>
              </a:rPr>
              <a:t>展示</a:t>
            </a:r>
            <a:endParaRPr lang="zh-CN" sz="24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127" name="图片 5" descr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36" y="135890"/>
            <a:ext cx="1082600" cy="51592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灯片编号占位符 1"/>
          <p:cNvSpPr txBox="1">
            <a:spLocks noGrp="1"/>
          </p:cNvSpPr>
          <p:nvPr>
            <p:ph type="sldNum" sz="quarter" idx="12"/>
          </p:nvPr>
        </p:nvSpPr>
        <p:spPr>
          <a:xfrm>
            <a:off x="8346758" y="4789250"/>
            <a:ext cx="125095" cy="229870"/>
          </a:xfrm>
          <a:prstGeom prst="rect">
            <a:avLst/>
          </a:prstGeom>
          <a:ln w="12700">
            <a:miter lim="400000"/>
          </a:ln>
        </p:spPr>
        <p:txBody>
          <a:bodyPr wrap="none" lIns="34289" rIns="3428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200" b="0" i="0" u="none" strike="noStrike" cap="none" spc="0" normalizeH="0" baseline="0">
                <a:ln>
                  <a:noFill/>
                </a:ln>
                <a:solidFill>
                  <a:srgbClr val="888888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fld id="{86CB4B4D-7CA3-9044-876B-883B54F8677D}" type="slidenum">
              <a:rPr lang="en-US" altLang="zh-CN" sz="900" smtClean="0"/>
            </a:fld>
            <a:endParaRPr lang="en-US" altLang="zh-CN" sz="900" smtClean="0"/>
          </a:p>
        </p:txBody>
      </p:sp>
      <p:pic>
        <p:nvPicPr>
          <p:cNvPr id="3" name="图片 2" descr="System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1510"/>
            <a:ext cx="9144000" cy="461137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C723-82FF-B849-BDA3-A26B5EC97328}" type="slidenum">
              <a:rPr kumimoji="1" lang="zh-CN" altLang="en-US" sz="675" smtClean="0"/>
            </a:fld>
            <a:endParaRPr kumimoji="1" lang="zh-CN" altLang="en-US" sz="675"/>
          </a:p>
        </p:txBody>
      </p:sp>
      <p:pic>
        <p:nvPicPr>
          <p:cNvPr id="4" name="图片 13" descr="图片 13"/>
          <p:cNvPicPr>
            <a:picLocks noChangeAspect="1"/>
          </p:cNvPicPr>
          <p:nvPr/>
        </p:nvPicPr>
        <p:blipFill>
          <a:blip r:embed="rId1">
            <a:alphaModFix amt="50000"/>
          </a:blip>
          <a:stretch>
            <a:fillRect/>
          </a:stretch>
        </p:blipFill>
        <p:spPr>
          <a:xfrm>
            <a:off x="3367859" y="1329877"/>
            <a:ext cx="2396485" cy="23964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矩形 5"/>
          <p:cNvSpPr/>
          <p:nvPr/>
        </p:nvSpPr>
        <p:spPr>
          <a:xfrm>
            <a:off x="635" y="2571750"/>
            <a:ext cx="9144000" cy="2572385"/>
          </a:xfrm>
          <a:prstGeom prst="rect">
            <a:avLst/>
          </a:prstGeom>
          <a:solidFill>
            <a:srgbClr val="915474"/>
          </a:solidFill>
          <a:ln w="12700">
            <a:miter lim="400000"/>
          </a:ln>
        </p:spPr>
        <p:txBody>
          <a:bodyPr lIns="34295" rIns="34295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350"/>
          </a:p>
        </p:txBody>
      </p:sp>
      <p:pic>
        <p:nvPicPr>
          <p:cNvPr id="6" name="图片 4" descr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843" y="0"/>
            <a:ext cx="1082314" cy="51579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" name="文本框 1"/>
          <p:cNvSpPr txBox="1"/>
          <p:nvPr/>
        </p:nvSpPr>
        <p:spPr>
          <a:xfrm>
            <a:off x="3455196" y="682621"/>
            <a:ext cx="2222178" cy="725933"/>
          </a:xfrm>
          <a:prstGeom prst="rect">
            <a:avLst/>
          </a:prstGeom>
          <a:ln w="12700">
            <a:miter lim="400000"/>
          </a:ln>
        </p:spPr>
        <p:txBody>
          <a:bodyPr wrap="none" lIns="34295" rIns="34295">
            <a:normAutofit fontScale="97500" lnSpcReduction="10000"/>
          </a:bodyPr>
          <a:lstStyle/>
          <a:p>
            <a:pPr algn="ctr">
              <a:defRPr sz="6000">
                <a:solidFill>
                  <a:schemeClr val="accent1"/>
                </a:solidFill>
              </a:defRPr>
            </a:pPr>
            <a:r>
              <a:rPr lang="zh-CN" altLang="en-US" sz="45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Part </a:t>
            </a:r>
            <a:r>
              <a:rPr lang="en-US" altLang="zh-CN" sz="45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Four</a:t>
            </a:r>
            <a:endParaRPr lang="en-US" altLang="zh-CN" sz="45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68855" y="1575435"/>
            <a:ext cx="4608195" cy="1310005"/>
          </a:xfrm>
          <a:prstGeom prst="rect">
            <a:avLst/>
          </a:prstGeom>
          <a:ln w="12700">
            <a:miter lim="400000"/>
          </a:ln>
        </p:spPr>
        <p:txBody>
          <a:bodyPr wrap="none" lIns="34295" rIns="34295">
            <a:normAutofit/>
          </a:bodyPr>
          <a:lstStyle>
            <a:lvl1pPr>
              <a:defRPr sz="6000">
                <a:solidFill>
                  <a:srgbClr val="3C3C77"/>
                </a:solidFill>
              </a:defRPr>
            </a:lvl1pPr>
          </a:lstStyle>
          <a:p>
            <a:pPr algn="ctr"/>
            <a:r>
              <a:rPr lang="zh-CN" altLang="en-US" sz="4800" b="1" dirty="0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/>
                <a:sym typeface="+mn-ea"/>
              </a:rPr>
              <a:t>未来计划实现的功能</a:t>
            </a:r>
            <a:endParaRPr lang="zh-CN" altLang="en-US" sz="4800" b="1" dirty="0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  <a:cs typeface="Times New Roman" panose="02020603050405020304"/>
            </a:endParaRPr>
          </a:p>
          <a:p>
            <a:pPr algn="ctr"/>
            <a:endParaRPr lang="zh-CN" altLang="en-US" sz="4800" b="1" dirty="0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  <a:cs typeface="Times New Roman" panose="02020603050405020304"/>
            </a:endParaRPr>
          </a:p>
        </p:txBody>
      </p:sp>
      <p:pic>
        <p:nvPicPr>
          <p:cNvPr id="9" name="图片 11" descr="图片 11"/>
          <p:cNvPicPr>
            <a:picLocks noChangeAspect="1"/>
          </p:cNvPicPr>
          <p:nvPr/>
        </p:nvPicPr>
        <p:blipFill>
          <a:blip r:embed="rId3"/>
          <a:srcRect t="51839"/>
          <a:stretch>
            <a:fillRect/>
          </a:stretch>
        </p:blipFill>
        <p:spPr>
          <a:xfrm>
            <a:off x="3373758" y="2572200"/>
            <a:ext cx="2396485" cy="115416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C723-82FF-B849-BDA3-A26B5EC97328}" type="slidenum">
              <a:rPr kumimoji="1" lang="zh-CN" altLang="en-US" sz="675" smtClean="0"/>
            </a:fld>
            <a:endParaRPr kumimoji="1" lang="zh-CN" altLang="en-US" sz="675"/>
          </a:p>
        </p:txBody>
      </p:sp>
      <p:sp>
        <p:nvSpPr>
          <p:cNvPr id="7" name="文本框 2"/>
          <p:cNvSpPr txBox="1"/>
          <p:nvPr/>
        </p:nvSpPr>
        <p:spPr>
          <a:xfrm>
            <a:off x="1534795" y="579120"/>
            <a:ext cx="6325235" cy="3930015"/>
          </a:xfrm>
          <a:prstGeom prst="rect">
            <a:avLst/>
          </a:prstGeom>
          <a:ln w="12700">
            <a:miter lim="400000"/>
          </a:ln>
        </p:spPr>
        <p:txBody>
          <a:bodyPr lIns="35106" rIns="34295" anchor="ctr" anchorCtr="0">
            <a:normAutofit lnSpcReduction="10000"/>
          </a:bodyPr>
          <a:lstStyle/>
          <a:p>
            <a:pPr>
              <a:lnSpc>
                <a:spcPct val="150000"/>
              </a:lnSpc>
              <a:defRPr sz="7200">
                <a:solidFill>
                  <a:schemeClr val="accen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lang="zh-CN" altLang="en-US" sz="5400" b="1" dirty="0">
                <a:latin typeface="楷体" panose="02010609060101010101" charset="-122"/>
                <a:ea typeface="楷体" panose="02010609060101010101" charset="-122"/>
              </a:rPr>
              <a:t>目录</a:t>
            </a:r>
            <a:endParaRPr lang="zh-CN" altLang="en-US" sz="5400" b="1" dirty="0">
              <a:latin typeface="楷体" panose="02010609060101010101" charset="-122"/>
              <a:ea typeface="楷体" panose="02010609060101010101" charset="-122"/>
            </a:endParaRPr>
          </a:p>
          <a:p>
            <a:pPr marL="742950" indent="-742950">
              <a:lnSpc>
                <a:spcPct val="150000"/>
              </a:lnSpc>
              <a:buSzPct val="100000"/>
              <a:buFont typeface="+mj-lt"/>
              <a:buAutoNum type="arabicPeriod"/>
              <a:defRPr sz="4000">
                <a:solidFill>
                  <a:schemeClr val="accen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lang="zh-CN" altLang="en-US" sz="3000" b="1" dirty="0">
                <a:latin typeface="楷体" panose="02010609060101010101" charset="-122"/>
                <a:ea typeface="楷体" panose="02010609060101010101" charset="-122"/>
              </a:rPr>
              <a:t>框架和初期环境配置情况</a:t>
            </a:r>
            <a:endParaRPr lang="zh-CN" altLang="en-US" sz="3000" b="1" dirty="0">
              <a:latin typeface="楷体" panose="02010609060101010101" charset="-122"/>
              <a:ea typeface="楷体" panose="02010609060101010101" charset="-122"/>
            </a:endParaRPr>
          </a:p>
          <a:p>
            <a:pPr marL="742950" indent="-742950">
              <a:lnSpc>
                <a:spcPct val="150000"/>
              </a:lnSpc>
              <a:buSzPct val="100000"/>
              <a:buFont typeface="+mj-lt"/>
              <a:buAutoNum type="arabicPeriod"/>
              <a:defRPr sz="4000">
                <a:solidFill>
                  <a:schemeClr val="accen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lang="zh-CN" sz="3000" b="1" dirty="0">
                <a:latin typeface="楷体" panose="02010609060101010101" charset="-122"/>
                <a:ea typeface="楷体" panose="02010609060101010101" charset="-122"/>
              </a:rPr>
              <a:t>小组成员及分工</a:t>
            </a:r>
            <a:endParaRPr lang="zh-CN" sz="3000" b="1" dirty="0">
              <a:latin typeface="楷体" panose="02010609060101010101" charset="-122"/>
              <a:ea typeface="楷体" panose="02010609060101010101" charset="-122"/>
            </a:endParaRPr>
          </a:p>
          <a:p>
            <a:pPr marL="742950" indent="-742950">
              <a:lnSpc>
                <a:spcPct val="150000"/>
              </a:lnSpc>
              <a:buSzPct val="100000"/>
              <a:buFont typeface="+mj-lt"/>
              <a:buAutoNum type="arabicPeriod"/>
              <a:defRPr sz="4000">
                <a:solidFill>
                  <a:schemeClr val="accen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lang="zh-CN" sz="3000" b="1" dirty="0">
                <a:latin typeface="楷体" panose="02010609060101010101" charset="-122"/>
                <a:ea typeface="楷体" panose="02010609060101010101" charset="-122"/>
              </a:rPr>
              <a:t>对分任务进行分析</a:t>
            </a:r>
            <a:endParaRPr lang="zh-CN" sz="3000" b="1" dirty="0">
              <a:latin typeface="楷体" panose="02010609060101010101" charset="-122"/>
              <a:ea typeface="楷体" panose="02010609060101010101" charset="-122"/>
            </a:endParaRPr>
          </a:p>
          <a:p>
            <a:pPr marL="742950" indent="-742950">
              <a:lnSpc>
                <a:spcPct val="150000"/>
              </a:lnSpc>
              <a:buSzPct val="100000"/>
              <a:buFont typeface="+mj-lt"/>
              <a:buAutoNum type="arabicPeriod"/>
              <a:defRPr sz="4000">
                <a:solidFill>
                  <a:schemeClr val="accen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lang="zh-CN" altLang="en-US" sz="3000" b="1" dirty="0">
                <a:latin typeface="楷体" panose="02010609060101010101" charset="-122"/>
                <a:ea typeface="楷体" panose="02010609060101010101" charset="-122"/>
              </a:rPr>
              <a:t>未来计划实现的功能</a:t>
            </a:r>
            <a:endParaRPr lang="zh-CN" altLang="en-US" sz="3000" b="1" dirty="0">
              <a:latin typeface="楷体" panose="02010609060101010101" charset="-122"/>
              <a:ea typeface="楷体" panose="02010609060101010101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81915" y="0"/>
            <a:ext cx="1389380" cy="5143500"/>
            <a:chOff x="1670" y="0"/>
            <a:chExt cx="2188" cy="8100"/>
          </a:xfrm>
        </p:grpSpPr>
        <p:sp>
          <p:nvSpPr>
            <p:cNvPr id="6" name="矩形 5"/>
            <p:cNvSpPr/>
            <p:nvPr/>
          </p:nvSpPr>
          <p:spPr>
            <a:xfrm>
              <a:off x="1799" y="0"/>
              <a:ext cx="1976" cy="8101"/>
            </a:xfrm>
            <a:prstGeom prst="rect">
              <a:avLst/>
            </a:prstGeom>
            <a:solidFill>
              <a:srgbClr val="915474"/>
            </a:solidFill>
            <a:ln w="12700">
              <a:miter lim="400000"/>
            </a:ln>
          </p:spPr>
          <p:txBody>
            <a:bodyPr lIns="34295" rIns="34295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350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5400000">
              <a:off x="467" y="2911"/>
              <a:ext cx="4594" cy="218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C723-82FF-B849-BDA3-A26B5EC97328}" type="slidenum">
              <a:rPr kumimoji="1" lang="zh-CN" altLang="en-US" sz="675" smtClean="0"/>
            </a:fld>
            <a:endParaRPr kumimoji="1" lang="zh-CN" altLang="en-US" sz="675"/>
          </a:p>
        </p:txBody>
      </p:sp>
      <p:sp>
        <p:nvSpPr>
          <p:cNvPr id="4" name="矩形"/>
          <p:cNvSpPr/>
          <p:nvPr/>
        </p:nvSpPr>
        <p:spPr>
          <a:xfrm>
            <a:off x="635" y="0"/>
            <a:ext cx="9142730" cy="74422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12700" cap="flat">
            <a:solidFill>
              <a:srgbClr val="4A2525"/>
            </a:solidFill>
            <a:prstDash val="solid"/>
            <a:miter lim="800000"/>
          </a:ln>
          <a:effectLst/>
        </p:spPr>
        <p:txBody>
          <a:bodyPr wrap="square" lIns="34295" tIns="34295" rIns="34295" bIns="34295" numCol="1" anchor="ctr">
            <a:noAutofit/>
          </a:bodyPr>
          <a:lstStyle/>
          <a:p>
            <a:pPr marL="252095">
              <a:defRPr>
                <a:solidFill>
                  <a:srgbClr val="FFFFFF"/>
                </a:solidFill>
              </a:defRPr>
            </a:pP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</a:rPr>
              <a:t>四、未来计划实现的功能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94104" y="1221272"/>
            <a:ext cx="5579373" cy="1723165"/>
          </a:xfrm>
          <a:prstGeom prst="rect">
            <a:avLst/>
          </a:prstGeom>
          <a:ln w="12700">
            <a:miter lim="400000"/>
          </a:ln>
        </p:spPr>
        <p:txBody>
          <a:bodyPr wrap="square" lIns="34295" rIns="34295" rtlCol="0">
            <a:normAutofit/>
          </a:bodyPr>
          <a:lstStyle/>
          <a:p>
            <a:pPr marL="285750" indent="-285750">
              <a:lnSpc>
                <a:spcPct val="150000"/>
              </a:lnSpc>
              <a:buSzPct val="100000"/>
              <a:buFont typeface="Arial" panose="020B0604020202020204"/>
              <a:buChar char="•"/>
            </a:pPr>
            <a:endParaRPr kumimoji="1" lang="zh-CN" altLang="en-US" dirty="0" err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590" y="727075"/>
            <a:ext cx="9122410" cy="3166745"/>
          </a:xfrm>
          <a:prstGeom prst="rect">
            <a:avLst/>
          </a:prstGeom>
          <a:noFill/>
        </p:spPr>
        <p:txBody>
          <a:bodyPr wrap="square" lIns="67511" rtlCol="0" anchor="ctr" anchorCtr="0">
            <a:normAutofit/>
          </a:bodyPr>
          <a:lstStyle/>
          <a:p>
            <a:pPr marL="0" lvl="4" indent="-285750">
              <a:lnSpc>
                <a:spcPct val="150000"/>
              </a:lnSpc>
              <a:buSzPct val="100000"/>
              <a:buFont typeface="Wingdings" panose="05000000000000000000" charset="0"/>
              <a:buChar char="Ø"/>
            </a:pPr>
            <a:r>
              <a:rPr kumimoji="1" 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关于线上答题：</a:t>
            </a:r>
            <a:r>
              <a:rPr kumimoji="1"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答题</a:t>
            </a:r>
            <a:r>
              <a:rPr kumimoji="1"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卡界面支持题号的跳转</a:t>
            </a:r>
            <a:endParaRPr kumimoji="1" lang="zh-CN" altLang="en-US" sz="20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宋体" panose="02010600030101010101" pitchFamily="2" charset="-122"/>
            </a:endParaRPr>
          </a:p>
          <a:p>
            <a:pPr marL="1543050" lvl="8" indent="0">
              <a:lnSpc>
                <a:spcPct val="150000"/>
              </a:lnSpc>
              <a:buSzPct val="100000"/>
              <a:buFont typeface="Wingdings" panose="05000000000000000000" charset="0"/>
              <a:buNone/>
            </a:pPr>
            <a:r>
              <a:rPr kumimoji="1" lang="en-US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    </a:t>
            </a:r>
            <a:r>
              <a:rPr kumimoji="1"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正式开始考试前显示考场的注意事项以及考试</a:t>
            </a:r>
            <a:r>
              <a:rPr kumimoji="1"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须知</a:t>
            </a:r>
            <a:endParaRPr kumimoji="1" lang="zh-CN" altLang="en-US" sz="20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宋体" panose="02010600030101010101" pitchFamily="2" charset="-122"/>
            </a:endParaRPr>
          </a:p>
          <a:p>
            <a:pPr marL="0" lvl="4" indent="0">
              <a:lnSpc>
                <a:spcPct val="150000"/>
              </a:lnSpc>
              <a:buSzPct val="100000"/>
              <a:buFont typeface="Wingdings" panose="05000000000000000000" charset="0"/>
              <a:buNone/>
            </a:pPr>
            <a:r>
              <a:rPr kumimoji="1" lang="en-US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                </a:t>
            </a:r>
            <a:r>
              <a:rPr kumimoji="1"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考试结束时自动展示考试结果相关</a:t>
            </a:r>
            <a:r>
              <a:rPr kumimoji="1"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信息</a:t>
            </a:r>
            <a:endParaRPr kumimoji="1" lang="zh-CN" altLang="en-US" sz="20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SzPct val="100000"/>
              <a:buFont typeface="Wingdings" panose="05000000000000000000" charset="0"/>
              <a:buChar char="Ø"/>
            </a:pPr>
            <a:r>
              <a:rPr kumimoji="1"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关于成绩查询：对于每场考试的错题提供错题训练</a:t>
            </a:r>
            <a:r>
              <a:rPr kumimoji="1"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功能</a:t>
            </a:r>
            <a:endParaRPr kumimoji="1" lang="zh-CN" altLang="en-US" sz="20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SzPct val="100000"/>
              <a:buFont typeface="Wingdings" panose="05000000000000000000" charset="0"/>
              <a:buChar char="Ø"/>
            </a:pPr>
            <a:r>
              <a:rPr kumimoji="1"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待实现的界面：考试缴费，</a:t>
            </a:r>
            <a:r>
              <a:rPr kumimoji="1"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用户主页</a:t>
            </a:r>
            <a:r>
              <a:rPr kumimoji="1" lang="en-US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……</a:t>
            </a:r>
            <a:endParaRPr kumimoji="1" lang="zh-CN" altLang="en-US" sz="20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SzPct val="100000"/>
              <a:buFont typeface="Arial" panose="020B0604020202020204" pitchFamily="34" charset="0"/>
              <a:buNone/>
            </a:pPr>
            <a:r>
              <a:rPr kumimoji="1" 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    	</a:t>
            </a:r>
            <a:endParaRPr kumimoji="1" lang="zh-CN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00496" y="5566072"/>
            <a:ext cx="0" cy="0"/>
          </a:xfrm>
          <a:prstGeom prst="rect">
            <a:avLst/>
          </a:prstGeom>
          <a:noFill/>
        </p:spPr>
        <p:txBody>
          <a:bodyPr wrap="none" lIns="67511" rtlCol="0" anchor="ctr" anchorCtr="0">
            <a:normAutofit fontScale="25000" lnSpcReduction="20000"/>
          </a:bodyPr>
          <a:lstStyle/>
          <a:p>
            <a:pPr algn="just">
              <a:lnSpc>
                <a:spcPct val="150000"/>
              </a:lnSpc>
              <a:buSzPct val="100000"/>
            </a:pPr>
            <a:endParaRPr kumimoji="1" lang="zh-CN" altLang="en-US" sz="135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/>
        </p:nvSpPr>
        <p:spPr>
          <a:xfrm>
            <a:off x="1176695" y="1439683"/>
            <a:ext cx="6790609" cy="1669073"/>
          </a:xfrm>
          <a:prstGeom prst="rect">
            <a:avLst/>
          </a:prstGeom>
          <a:ln w="12700">
            <a:miter lim="400000"/>
          </a:ln>
        </p:spPr>
        <p:txBody>
          <a:bodyPr lIns="34295" rIns="34295">
            <a:normAutofit/>
          </a:bodyPr>
          <a:lstStyle>
            <a:lvl1pPr algn="ctr">
              <a:defRPr sz="6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endParaRPr sz="4500" dirty="0"/>
          </a:p>
        </p:txBody>
      </p:sp>
      <p:pic>
        <p:nvPicPr>
          <p:cNvPr id="5" name="图片 4" descr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193" y="166463"/>
            <a:ext cx="1082788" cy="51601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文本框 8"/>
          <p:cNvSpPr txBox="1"/>
          <p:nvPr/>
        </p:nvSpPr>
        <p:spPr>
          <a:xfrm>
            <a:off x="635" y="1439545"/>
            <a:ext cx="9102090" cy="1981200"/>
          </a:xfrm>
          <a:prstGeom prst="rect">
            <a:avLst/>
          </a:prstGeom>
          <a:solidFill>
            <a:schemeClr val="accent2"/>
          </a:solidFill>
          <a:ln w="12700">
            <a:noFill/>
            <a:miter lim="400000"/>
          </a:ln>
        </p:spPr>
        <p:txBody>
          <a:bodyPr lIns="34295" rIns="34295" anchor="ctr" anchorCtr="0">
            <a:normAutofit/>
          </a:bodyPr>
          <a:lstStyle/>
          <a:p>
            <a:pPr algn="ctr">
              <a:defRPr sz="60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sz="45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欢迎批评指正！</a:t>
            </a:r>
            <a:endParaRPr lang="zh-CN" sz="45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24530" y="3865880"/>
            <a:ext cx="2695575" cy="935355"/>
          </a:xfrm>
          <a:prstGeom prst="rect">
            <a:avLst/>
          </a:prstGeom>
          <a:ln w="12700">
            <a:miter lim="400000"/>
          </a:ln>
        </p:spPr>
        <p:txBody>
          <a:bodyPr wrap="none" lIns="34295" rIns="34295">
            <a:normAutofit/>
          </a:bodyPr>
          <a:lstStyle>
            <a:lvl1pPr>
              <a:defRPr sz="6000">
                <a:solidFill>
                  <a:srgbClr val="3C3C77"/>
                </a:solidFill>
              </a:defRPr>
            </a:lvl1pPr>
          </a:lstStyle>
          <a:p>
            <a:pPr algn="ctr"/>
            <a:r>
              <a:rPr lang="zh-CN" sz="2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汇报人：马羽潇</a:t>
            </a:r>
            <a:endParaRPr lang="zh-CN" sz="2000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ctr"/>
            <a:r>
              <a:rPr lang="zh-CN" sz="2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小组成员：程佳诺</a:t>
            </a:r>
            <a:r>
              <a:rPr lang="en-US" altLang="zh-CN" sz="2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汪晨</a:t>
            </a:r>
            <a:r>
              <a:rPr lang="en-US" altLang="zh-CN" sz="2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王乐颖</a:t>
            </a:r>
            <a:r>
              <a:rPr lang="en-US" altLang="zh-CN" sz="2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马羽潇</a:t>
            </a:r>
            <a:r>
              <a:rPr lang="en-US" altLang="zh-CN" sz="2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朱梓豪</a:t>
            </a:r>
            <a:endParaRPr lang="zh-CN" altLang="en-US" sz="2000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94" name="图片 9" descr="图片 9"/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832079" y="555282"/>
            <a:ext cx="3439202" cy="34392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C723-82FF-B849-BDA3-A26B5EC97328}" type="slidenum">
              <a:rPr kumimoji="1" lang="zh-CN" altLang="en-US" sz="675" smtClean="0"/>
            </a:fld>
            <a:endParaRPr kumimoji="1" lang="zh-CN" altLang="en-US" sz="675"/>
          </a:p>
        </p:txBody>
      </p:sp>
      <p:pic>
        <p:nvPicPr>
          <p:cNvPr id="4" name="图片 13" descr="图片 13"/>
          <p:cNvPicPr>
            <a:picLocks noChangeAspect="1"/>
          </p:cNvPicPr>
          <p:nvPr/>
        </p:nvPicPr>
        <p:blipFill>
          <a:blip r:embed="rId1">
            <a:alphaModFix amt="50000"/>
          </a:blip>
          <a:stretch>
            <a:fillRect/>
          </a:stretch>
        </p:blipFill>
        <p:spPr>
          <a:xfrm>
            <a:off x="3367859" y="1329877"/>
            <a:ext cx="2396485" cy="23964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矩形 5"/>
          <p:cNvSpPr/>
          <p:nvPr/>
        </p:nvSpPr>
        <p:spPr>
          <a:xfrm>
            <a:off x="635" y="2572385"/>
            <a:ext cx="9144000" cy="2572385"/>
          </a:xfrm>
          <a:prstGeom prst="rect">
            <a:avLst/>
          </a:prstGeom>
          <a:solidFill>
            <a:srgbClr val="915474"/>
          </a:solidFill>
          <a:ln w="12700">
            <a:miter lim="400000"/>
          </a:ln>
        </p:spPr>
        <p:txBody>
          <a:bodyPr lIns="34295" rIns="34295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350"/>
          </a:p>
        </p:txBody>
      </p:sp>
      <p:pic>
        <p:nvPicPr>
          <p:cNvPr id="6" name="图片 4" descr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843" y="0"/>
            <a:ext cx="1082314" cy="51579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" name="文本框 1"/>
          <p:cNvSpPr txBox="1"/>
          <p:nvPr/>
        </p:nvSpPr>
        <p:spPr>
          <a:xfrm>
            <a:off x="3455196" y="682621"/>
            <a:ext cx="2222178" cy="725933"/>
          </a:xfrm>
          <a:prstGeom prst="rect">
            <a:avLst/>
          </a:prstGeom>
          <a:ln w="12700">
            <a:miter lim="400000"/>
          </a:ln>
        </p:spPr>
        <p:txBody>
          <a:bodyPr wrap="none" lIns="34295" rIns="34295">
            <a:normAutofit fontScale="97500" lnSpcReduction="10000"/>
          </a:bodyPr>
          <a:lstStyle/>
          <a:p>
            <a:pPr algn="ctr">
              <a:defRPr sz="6000">
                <a:solidFill>
                  <a:schemeClr val="accent1"/>
                </a:solidFill>
              </a:defRPr>
            </a:pPr>
            <a:r>
              <a:rPr lang="zh-CN" altLang="en-US" sz="45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Part One</a:t>
            </a:r>
            <a:endParaRPr lang="zh-CN" altLang="en-US" sz="45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68855" y="1575435"/>
            <a:ext cx="4608195" cy="1310005"/>
          </a:xfrm>
          <a:prstGeom prst="rect">
            <a:avLst/>
          </a:prstGeom>
          <a:ln w="12700">
            <a:miter lim="400000"/>
          </a:ln>
        </p:spPr>
        <p:txBody>
          <a:bodyPr wrap="none" lIns="34295" rIns="34295">
            <a:normAutofit/>
          </a:bodyPr>
          <a:lstStyle>
            <a:lvl1pPr>
              <a:defRPr sz="6000">
                <a:solidFill>
                  <a:srgbClr val="3C3C77"/>
                </a:solidFill>
              </a:defRPr>
            </a:lvl1pPr>
          </a:lstStyle>
          <a:p>
            <a:pPr algn="ctr"/>
            <a:r>
              <a:rPr lang="zh-CN" altLang="en-US" sz="4800" b="1" dirty="0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/>
                <a:sym typeface="+mn-ea"/>
              </a:rPr>
              <a:t>框架和初期环境配置情况</a:t>
            </a:r>
            <a:endParaRPr lang="zh-CN" altLang="en-US" sz="4800" b="1" dirty="0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  <a:cs typeface="Times New Roman" panose="02020603050405020304"/>
            </a:endParaRPr>
          </a:p>
        </p:txBody>
      </p:sp>
      <p:pic>
        <p:nvPicPr>
          <p:cNvPr id="9" name="图片 11" descr="图片 11"/>
          <p:cNvPicPr>
            <a:picLocks noChangeAspect="1"/>
          </p:cNvPicPr>
          <p:nvPr/>
        </p:nvPicPr>
        <p:blipFill>
          <a:blip r:embed="rId3"/>
          <a:srcRect t="51839"/>
          <a:stretch>
            <a:fillRect/>
          </a:stretch>
        </p:blipFill>
        <p:spPr>
          <a:xfrm>
            <a:off x="3373758" y="2572200"/>
            <a:ext cx="2396485" cy="115416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C723-82FF-B849-BDA3-A26B5EC97328}" type="slidenum">
              <a:rPr kumimoji="1" lang="zh-CN" altLang="en-US" sz="675" smtClean="0"/>
            </a:fld>
            <a:endParaRPr kumimoji="1" lang="zh-CN" altLang="en-US" sz="675"/>
          </a:p>
        </p:txBody>
      </p:sp>
      <p:sp>
        <p:nvSpPr>
          <p:cNvPr id="4" name="矩形"/>
          <p:cNvSpPr/>
          <p:nvPr/>
        </p:nvSpPr>
        <p:spPr>
          <a:xfrm>
            <a:off x="635" y="0"/>
            <a:ext cx="9142730" cy="74422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12700" cap="flat">
            <a:solidFill>
              <a:srgbClr val="4A2525"/>
            </a:solidFill>
            <a:prstDash val="solid"/>
            <a:miter lim="800000"/>
          </a:ln>
          <a:effectLst/>
        </p:spPr>
        <p:txBody>
          <a:bodyPr wrap="square" lIns="34295" tIns="34295" rIns="34295" bIns="34295" numCol="1" anchor="ctr">
            <a:noAutofit/>
          </a:bodyPr>
          <a:lstStyle/>
          <a:p>
            <a:pPr marL="252095">
              <a:defRPr>
                <a:solidFill>
                  <a:srgbClr val="FFFFFF"/>
                </a:solidFill>
              </a:defRPr>
            </a:pP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</a:rPr>
              <a:t>一、</a:t>
            </a:r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框架和初期环境配置情况</a:t>
            </a:r>
            <a:endParaRPr sz="2400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94104" y="1221272"/>
            <a:ext cx="5579373" cy="1723165"/>
          </a:xfrm>
          <a:prstGeom prst="rect">
            <a:avLst/>
          </a:prstGeom>
          <a:ln w="12700">
            <a:miter lim="400000"/>
          </a:ln>
        </p:spPr>
        <p:txBody>
          <a:bodyPr wrap="square" lIns="34295" rIns="34295" rtlCol="0">
            <a:normAutofit/>
          </a:bodyPr>
          <a:lstStyle/>
          <a:p>
            <a:pPr marL="285750" indent="-285750" algn="l">
              <a:lnSpc>
                <a:spcPct val="150000"/>
              </a:lnSpc>
              <a:buSzPct val="100000"/>
              <a:buFont typeface="Arial" panose="020B0604020202020204"/>
              <a:buChar char="•"/>
            </a:pPr>
            <a:endParaRPr kumimoji="1" lang="zh-CN" altLang="en-US" dirty="0" err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795" y="983615"/>
            <a:ext cx="9122410" cy="1946275"/>
          </a:xfrm>
          <a:prstGeom prst="rect">
            <a:avLst/>
          </a:prstGeom>
          <a:noFill/>
        </p:spPr>
        <p:txBody>
          <a:bodyPr wrap="square" lIns="67511" rtlCol="0" anchor="ctr" anchorCtr="0">
            <a:normAutofit/>
          </a:bodyPr>
          <a:lstStyle/>
          <a:p>
            <a:pPr indent="0" algn="l">
              <a:lnSpc>
                <a:spcPct val="150000"/>
              </a:lnSpc>
              <a:buSzPct val="100000"/>
              <a:buFont typeface="Arial" panose="020B0604020202020204" pitchFamily="34" charset="0"/>
              <a:buNone/>
            </a:pPr>
            <a:r>
              <a:rPr kumimoji="1" 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在程序框架方面，拟选择前端使用</a:t>
            </a:r>
            <a:r>
              <a:rPr kumimoji="1" lang="en-US" alt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vue</a:t>
            </a:r>
            <a:r>
              <a:rPr kumimoji="1"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框架，后端使用</a:t>
            </a:r>
            <a:r>
              <a:rPr kumimoji="1" lang="en-US" alt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j2ee</a:t>
            </a:r>
            <a:r>
              <a:rPr kumimoji="1"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框架来设计六级报考系统。</a:t>
            </a:r>
            <a:endParaRPr kumimoji="1" lang="zh-CN" altLang="en-US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宋体" panose="02010600030101010101" pitchFamily="2" charset="-122"/>
            </a:endParaRPr>
          </a:p>
          <a:p>
            <a:pPr indent="0" algn="l">
              <a:lnSpc>
                <a:spcPct val="150000"/>
              </a:lnSpc>
              <a:buSzPct val="100000"/>
              <a:buFont typeface="Arial" panose="020B0604020202020204" pitchFamily="34" charset="0"/>
              <a:buNone/>
            </a:pPr>
            <a:r>
              <a:rPr kumimoji="1"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环境配置方面，目前小组成员均完成了对JDK，maven，nodejs，redis等工具的环境配置，已经能够运行</a:t>
            </a:r>
            <a:r>
              <a:rPr kumimoji="1" lang="en-US" alt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vue</a:t>
            </a:r>
            <a:r>
              <a:rPr kumimoji="1"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样例框架，为后续界面设计与代码生成做好了准备。</a:t>
            </a:r>
            <a:endParaRPr kumimoji="1" lang="zh-CN" altLang="en-US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宋体" panose="02010600030101010101" pitchFamily="2" charset="-122"/>
            </a:endParaRPr>
          </a:p>
          <a:p>
            <a:pPr indent="0" algn="l">
              <a:lnSpc>
                <a:spcPct val="150000"/>
              </a:lnSpc>
              <a:buSzPct val="100000"/>
              <a:buFont typeface="Arial" panose="020B0604020202020204" pitchFamily="34" charset="0"/>
              <a:buNone/>
            </a:pPr>
            <a:endParaRPr kumimoji="1" lang="zh-CN" altLang="en-US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00496" y="5566072"/>
            <a:ext cx="0" cy="0"/>
          </a:xfrm>
          <a:prstGeom prst="rect">
            <a:avLst/>
          </a:prstGeom>
          <a:noFill/>
        </p:spPr>
        <p:txBody>
          <a:bodyPr wrap="none" lIns="67511" rtlCol="0" anchor="ctr" anchorCtr="0">
            <a:normAutofit fontScale="25000" lnSpcReduction="20000"/>
          </a:bodyPr>
          <a:lstStyle/>
          <a:p>
            <a:pPr algn="just">
              <a:lnSpc>
                <a:spcPct val="150000"/>
              </a:lnSpc>
              <a:buSzPct val="100000"/>
            </a:pPr>
            <a:endParaRPr kumimoji="1" lang="zh-CN" altLang="en-US" sz="135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75050" y="4531360"/>
            <a:ext cx="1616710" cy="367030"/>
          </a:xfrm>
          <a:prstGeom prst="rect">
            <a:avLst/>
          </a:prstGeom>
          <a:noFill/>
        </p:spPr>
        <p:txBody>
          <a:bodyPr wrap="square" lIns="90000" rtlCol="0" anchor="ctr" anchorCtr="0">
            <a:normAutofit fontScale="60000" lnSpcReduction="20000"/>
          </a:bodyPr>
          <a:lstStyle/>
          <a:p>
            <a:pPr algn="just">
              <a:lnSpc>
                <a:spcPct val="150000"/>
              </a:lnSpc>
              <a:buSzPct val="100000"/>
            </a:pP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图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1  vue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框架运行图片</a:t>
            </a:r>
            <a:endParaRPr kumimoji="1"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58035" y="2420620"/>
            <a:ext cx="4652010" cy="20720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C723-82FF-B849-BDA3-A26B5EC97328}" type="slidenum">
              <a:rPr kumimoji="1" lang="zh-CN" altLang="en-US" sz="675" smtClean="0"/>
            </a:fld>
            <a:endParaRPr kumimoji="1" lang="zh-CN" altLang="en-US" sz="675"/>
          </a:p>
        </p:txBody>
      </p:sp>
      <p:pic>
        <p:nvPicPr>
          <p:cNvPr id="4" name="图片 13" descr="图片 13"/>
          <p:cNvPicPr>
            <a:picLocks noChangeAspect="1"/>
          </p:cNvPicPr>
          <p:nvPr/>
        </p:nvPicPr>
        <p:blipFill>
          <a:blip r:embed="rId1">
            <a:alphaModFix amt="50000"/>
          </a:blip>
          <a:stretch>
            <a:fillRect/>
          </a:stretch>
        </p:blipFill>
        <p:spPr>
          <a:xfrm>
            <a:off x="3367859" y="1329877"/>
            <a:ext cx="2396485" cy="23964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矩形 5"/>
          <p:cNvSpPr/>
          <p:nvPr/>
        </p:nvSpPr>
        <p:spPr>
          <a:xfrm>
            <a:off x="635" y="2572385"/>
            <a:ext cx="9144000" cy="2572385"/>
          </a:xfrm>
          <a:prstGeom prst="rect">
            <a:avLst/>
          </a:prstGeom>
          <a:solidFill>
            <a:srgbClr val="915474"/>
          </a:solidFill>
          <a:ln w="12700">
            <a:miter lim="400000"/>
          </a:ln>
        </p:spPr>
        <p:txBody>
          <a:bodyPr lIns="34295" rIns="34295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350"/>
          </a:p>
        </p:txBody>
      </p:sp>
      <p:pic>
        <p:nvPicPr>
          <p:cNvPr id="6" name="图片 4" descr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843" y="0"/>
            <a:ext cx="1082314" cy="51579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" name="文本框 1"/>
          <p:cNvSpPr txBox="1"/>
          <p:nvPr/>
        </p:nvSpPr>
        <p:spPr>
          <a:xfrm>
            <a:off x="3455196" y="682621"/>
            <a:ext cx="2222178" cy="725933"/>
          </a:xfrm>
          <a:prstGeom prst="rect">
            <a:avLst/>
          </a:prstGeom>
          <a:ln w="12700">
            <a:miter lim="400000"/>
          </a:ln>
        </p:spPr>
        <p:txBody>
          <a:bodyPr wrap="none" lIns="34295" rIns="34295">
            <a:normAutofit fontScale="97500" lnSpcReduction="10000"/>
          </a:bodyPr>
          <a:lstStyle/>
          <a:p>
            <a:pPr algn="ctr">
              <a:defRPr sz="6000">
                <a:solidFill>
                  <a:schemeClr val="accent1"/>
                </a:solidFill>
              </a:defRPr>
            </a:pPr>
            <a:r>
              <a:rPr lang="zh-CN" altLang="en-US" sz="45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Part </a:t>
            </a:r>
            <a:r>
              <a:rPr lang="en-US" altLang="zh-CN" sz="45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Two</a:t>
            </a:r>
            <a:endParaRPr lang="en-US" altLang="zh-CN" sz="45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68855" y="1575435"/>
            <a:ext cx="4608195" cy="1310005"/>
          </a:xfrm>
          <a:prstGeom prst="rect">
            <a:avLst/>
          </a:prstGeom>
          <a:ln w="12700">
            <a:miter lim="400000"/>
          </a:ln>
        </p:spPr>
        <p:txBody>
          <a:bodyPr wrap="none" lIns="34295" rIns="34295">
            <a:normAutofit/>
          </a:bodyPr>
          <a:lstStyle>
            <a:lvl1pPr>
              <a:defRPr sz="6000">
                <a:solidFill>
                  <a:srgbClr val="3C3C77"/>
                </a:solidFill>
              </a:defRPr>
            </a:lvl1pPr>
          </a:lstStyle>
          <a:p>
            <a:pPr algn="ctr"/>
            <a:r>
              <a:rPr lang="zh-CN" altLang="en-US" sz="4800" b="1" dirty="0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/>
              </a:rPr>
              <a:t>小组成员及分工</a:t>
            </a:r>
            <a:endParaRPr lang="zh-CN" altLang="en-US" sz="4800" b="1" dirty="0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  <a:cs typeface="Times New Roman" panose="02020603050405020304"/>
            </a:endParaRPr>
          </a:p>
        </p:txBody>
      </p:sp>
      <p:pic>
        <p:nvPicPr>
          <p:cNvPr id="9" name="图片 11" descr="图片 11"/>
          <p:cNvPicPr>
            <a:picLocks noChangeAspect="1"/>
          </p:cNvPicPr>
          <p:nvPr/>
        </p:nvPicPr>
        <p:blipFill>
          <a:blip r:embed="rId3"/>
          <a:srcRect t="51839"/>
          <a:stretch>
            <a:fillRect/>
          </a:stretch>
        </p:blipFill>
        <p:spPr>
          <a:xfrm>
            <a:off x="3373758" y="2572200"/>
            <a:ext cx="2396485" cy="115416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C723-82FF-B849-BDA3-A26B5EC97328}" type="slidenum">
              <a:rPr kumimoji="1" lang="zh-CN" altLang="en-US" sz="675" smtClean="0"/>
            </a:fld>
            <a:endParaRPr kumimoji="1" lang="zh-CN" altLang="en-US" sz="675"/>
          </a:p>
        </p:txBody>
      </p:sp>
      <p:sp>
        <p:nvSpPr>
          <p:cNvPr id="4" name="矩形"/>
          <p:cNvSpPr/>
          <p:nvPr/>
        </p:nvSpPr>
        <p:spPr>
          <a:xfrm>
            <a:off x="635" y="0"/>
            <a:ext cx="9142730" cy="74422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12700" cap="flat">
            <a:solidFill>
              <a:srgbClr val="4A2525"/>
            </a:solidFill>
            <a:prstDash val="solid"/>
            <a:miter lim="800000"/>
          </a:ln>
          <a:effectLst/>
        </p:spPr>
        <p:txBody>
          <a:bodyPr wrap="square" lIns="34295" tIns="34295" rIns="34295" bIns="34295" numCol="1" anchor="ctr">
            <a:noAutofit/>
          </a:bodyPr>
          <a:lstStyle/>
          <a:p>
            <a:pPr marL="252095">
              <a:defRPr>
                <a:solidFill>
                  <a:srgbClr val="FFFFFF"/>
                </a:solidFill>
              </a:defRPr>
            </a:pP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</a:rPr>
              <a:t>二、</a:t>
            </a:r>
            <a:r>
              <a:rPr sz="2400" dirty="0">
                <a:latin typeface="楷体" panose="02010609060101010101" charset="-122"/>
                <a:ea typeface="楷体" panose="02010609060101010101" charset="-122"/>
              </a:rPr>
              <a:t>小组成员及分工</a:t>
            </a:r>
            <a:endParaRPr sz="2400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94104" y="1221272"/>
            <a:ext cx="5579373" cy="1723165"/>
          </a:xfrm>
          <a:prstGeom prst="rect">
            <a:avLst/>
          </a:prstGeom>
          <a:ln w="12700">
            <a:miter lim="400000"/>
          </a:ln>
        </p:spPr>
        <p:txBody>
          <a:bodyPr wrap="square" lIns="34295" rIns="34295" rtlCol="0">
            <a:normAutofit/>
          </a:bodyPr>
          <a:lstStyle/>
          <a:p>
            <a:pPr marL="285750" indent="-285750">
              <a:lnSpc>
                <a:spcPct val="150000"/>
              </a:lnSpc>
              <a:buSzPct val="100000"/>
              <a:buFont typeface="Arial" panose="020B0604020202020204"/>
              <a:buChar char="•"/>
            </a:pPr>
            <a:endParaRPr kumimoji="1" lang="zh-CN" altLang="en-US" dirty="0" err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795" y="789305"/>
            <a:ext cx="9122410" cy="3654425"/>
          </a:xfrm>
          <a:prstGeom prst="rect">
            <a:avLst/>
          </a:prstGeom>
          <a:noFill/>
        </p:spPr>
        <p:txBody>
          <a:bodyPr wrap="square" lIns="67511" rtlCol="0" anchor="ctr" anchorCtr="0">
            <a:normAutofit/>
          </a:bodyPr>
          <a:lstStyle/>
          <a:p>
            <a:pPr indent="0">
              <a:lnSpc>
                <a:spcPct val="150000"/>
              </a:lnSpc>
              <a:buSzPct val="100000"/>
              <a:buFont typeface="Arial" panose="020B0604020202020204" pitchFamily="34" charset="0"/>
              <a:buNone/>
            </a:pPr>
            <a:r>
              <a:rPr kumimoji="1" 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小组成员：组长</a:t>
            </a:r>
            <a:r>
              <a:rPr kumimoji="1" lang="en-US" alt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 </a:t>
            </a:r>
            <a:r>
              <a:rPr kumimoji="1"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程佳诺</a:t>
            </a:r>
            <a:endParaRPr kumimoji="1" lang="zh-CN" altLang="en-US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SzPct val="100000"/>
              <a:buFont typeface="Arial" panose="020B0604020202020204" pitchFamily="34" charset="0"/>
              <a:buNone/>
            </a:pPr>
            <a:r>
              <a:rPr kumimoji="1" lang="en-US" alt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          </a:t>
            </a:r>
            <a:r>
              <a:rPr kumimoji="1"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组员</a:t>
            </a:r>
            <a:r>
              <a:rPr kumimoji="1" lang="en-US" alt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 </a:t>
            </a:r>
            <a:r>
              <a:rPr kumimoji="1"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马羽潇，王乐颖，汪晨，朱梓豪</a:t>
            </a:r>
            <a:endParaRPr kumimoji="1" lang="zh-CN" altLang="en-US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SzPct val="100000"/>
              <a:buFont typeface="Arial" panose="020B0604020202020204" pitchFamily="34" charset="0"/>
              <a:buNone/>
            </a:pPr>
            <a:r>
              <a:rPr kumimoji="1"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分工情况：前端界面：马羽潇</a:t>
            </a:r>
            <a:endParaRPr kumimoji="1" lang="zh-CN" altLang="en-US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SzPct val="100000"/>
              <a:buFont typeface="Arial" panose="020B0604020202020204" pitchFamily="34" charset="0"/>
              <a:buNone/>
            </a:pPr>
            <a:r>
              <a:rPr kumimoji="1" lang="en-US" alt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          </a:t>
            </a:r>
            <a:r>
              <a:rPr kumimoji="1"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数据库：王乐颖</a:t>
            </a:r>
            <a:endParaRPr kumimoji="1" lang="zh-CN" altLang="en-US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SzPct val="100000"/>
              <a:buFont typeface="Arial" panose="020B0604020202020204" pitchFamily="34" charset="0"/>
              <a:buNone/>
            </a:pPr>
            <a:r>
              <a:rPr kumimoji="1" lang="en-US" alt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          </a:t>
            </a:r>
            <a:r>
              <a:rPr kumimoji="1"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后端代码：程佳诺（组长）</a:t>
            </a:r>
            <a:r>
              <a:rPr kumimoji="1" lang="en-US" alt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 </a:t>
            </a:r>
            <a:r>
              <a:rPr kumimoji="1"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汪晨</a:t>
            </a:r>
            <a:r>
              <a:rPr kumimoji="1" lang="en-US" alt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  </a:t>
            </a:r>
            <a:r>
              <a:rPr kumimoji="1"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朱梓豪</a:t>
            </a:r>
            <a:endParaRPr kumimoji="1" lang="zh-CN" altLang="en-US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SzPct val="100000"/>
              <a:buFont typeface="Arial" panose="020B0604020202020204" pitchFamily="34" charset="0"/>
              <a:buNone/>
            </a:pPr>
            <a:r>
              <a:rPr kumimoji="1"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程序报告部分使用在线文档，每个人完成自己工作部分的程序报告。</a:t>
            </a:r>
            <a:endParaRPr kumimoji="1" lang="zh-CN" altLang="en-US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00496" y="5566072"/>
            <a:ext cx="0" cy="0"/>
          </a:xfrm>
          <a:prstGeom prst="rect">
            <a:avLst/>
          </a:prstGeom>
          <a:noFill/>
        </p:spPr>
        <p:txBody>
          <a:bodyPr wrap="none" lIns="67511" rtlCol="0" anchor="ctr" anchorCtr="0">
            <a:normAutofit fontScale="25000" lnSpcReduction="20000"/>
          </a:bodyPr>
          <a:lstStyle/>
          <a:p>
            <a:pPr algn="just">
              <a:lnSpc>
                <a:spcPct val="150000"/>
              </a:lnSpc>
              <a:buSzPct val="100000"/>
            </a:pPr>
            <a:endParaRPr kumimoji="1" lang="zh-CN" altLang="en-US" sz="135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C723-82FF-B849-BDA3-A26B5EC97328}" type="slidenum">
              <a:rPr kumimoji="1" lang="zh-CN" altLang="en-US" sz="675" smtClean="0"/>
            </a:fld>
            <a:endParaRPr kumimoji="1" lang="zh-CN" altLang="en-US" sz="675"/>
          </a:p>
        </p:txBody>
      </p:sp>
      <p:pic>
        <p:nvPicPr>
          <p:cNvPr id="4" name="图片 13" descr="图片 13"/>
          <p:cNvPicPr>
            <a:picLocks noChangeAspect="1"/>
          </p:cNvPicPr>
          <p:nvPr/>
        </p:nvPicPr>
        <p:blipFill>
          <a:blip r:embed="rId1">
            <a:alphaModFix amt="50000"/>
          </a:blip>
          <a:stretch>
            <a:fillRect/>
          </a:stretch>
        </p:blipFill>
        <p:spPr>
          <a:xfrm>
            <a:off x="3367859" y="1329877"/>
            <a:ext cx="2396485" cy="23964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矩形 5"/>
          <p:cNvSpPr/>
          <p:nvPr/>
        </p:nvSpPr>
        <p:spPr>
          <a:xfrm>
            <a:off x="635" y="2572385"/>
            <a:ext cx="9144000" cy="2572385"/>
          </a:xfrm>
          <a:prstGeom prst="rect">
            <a:avLst/>
          </a:prstGeom>
          <a:solidFill>
            <a:srgbClr val="915474"/>
          </a:solidFill>
          <a:ln w="12700">
            <a:miter lim="400000"/>
          </a:ln>
        </p:spPr>
        <p:txBody>
          <a:bodyPr lIns="34295" rIns="34295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350"/>
          </a:p>
        </p:txBody>
      </p:sp>
      <p:pic>
        <p:nvPicPr>
          <p:cNvPr id="6" name="图片 4" descr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843" y="0"/>
            <a:ext cx="1082314" cy="51579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" name="文本框 1"/>
          <p:cNvSpPr txBox="1"/>
          <p:nvPr/>
        </p:nvSpPr>
        <p:spPr>
          <a:xfrm>
            <a:off x="3455196" y="682621"/>
            <a:ext cx="2222178" cy="725933"/>
          </a:xfrm>
          <a:prstGeom prst="rect">
            <a:avLst/>
          </a:prstGeom>
          <a:ln w="12700">
            <a:miter lim="400000"/>
          </a:ln>
        </p:spPr>
        <p:txBody>
          <a:bodyPr wrap="none" lIns="34295" rIns="34295">
            <a:normAutofit fontScale="97500" lnSpcReduction="10000"/>
          </a:bodyPr>
          <a:lstStyle/>
          <a:p>
            <a:pPr algn="ctr">
              <a:defRPr sz="6000">
                <a:solidFill>
                  <a:schemeClr val="accent1"/>
                </a:solidFill>
              </a:defRPr>
            </a:pPr>
            <a:r>
              <a:rPr lang="zh-CN" altLang="en-US" sz="45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Part </a:t>
            </a:r>
            <a:r>
              <a:rPr lang="en-US" altLang="zh-CN" sz="45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Three</a:t>
            </a:r>
            <a:endParaRPr lang="en-US" altLang="zh-CN" sz="45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68855" y="1575435"/>
            <a:ext cx="4608195" cy="1310005"/>
          </a:xfrm>
          <a:prstGeom prst="rect">
            <a:avLst/>
          </a:prstGeom>
          <a:ln w="12700">
            <a:miter lim="400000"/>
          </a:ln>
        </p:spPr>
        <p:txBody>
          <a:bodyPr wrap="none" lIns="34295" rIns="34295">
            <a:normAutofit/>
          </a:bodyPr>
          <a:lstStyle>
            <a:lvl1pPr>
              <a:defRPr sz="6000">
                <a:solidFill>
                  <a:srgbClr val="3C3C77"/>
                </a:solidFill>
              </a:defRPr>
            </a:lvl1pPr>
          </a:lstStyle>
          <a:p>
            <a:pPr algn="ctr"/>
            <a:r>
              <a:rPr lang="zh-CN" altLang="en-US" sz="4800" b="1" dirty="0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/>
              </a:rPr>
              <a:t>对分任务进行分析</a:t>
            </a:r>
            <a:endParaRPr lang="zh-CN" altLang="en-US" sz="4800" b="1" dirty="0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  <a:cs typeface="Times New Roman" panose="02020603050405020304"/>
            </a:endParaRPr>
          </a:p>
        </p:txBody>
      </p:sp>
      <p:pic>
        <p:nvPicPr>
          <p:cNvPr id="9" name="图片 11" descr="图片 11"/>
          <p:cNvPicPr>
            <a:picLocks noChangeAspect="1"/>
          </p:cNvPicPr>
          <p:nvPr/>
        </p:nvPicPr>
        <p:blipFill>
          <a:blip r:embed="rId3"/>
          <a:srcRect t="51839"/>
          <a:stretch>
            <a:fillRect/>
          </a:stretch>
        </p:blipFill>
        <p:spPr>
          <a:xfrm>
            <a:off x="3373758" y="2572200"/>
            <a:ext cx="2396485" cy="115416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C723-82FF-B849-BDA3-A26B5EC97328}" type="slidenum">
              <a:rPr kumimoji="1" lang="zh-CN" altLang="en-US" sz="675" smtClean="0"/>
            </a:fld>
            <a:endParaRPr kumimoji="1" lang="zh-CN" altLang="en-US" sz="675"/>
          </a:p>
        </p:txBody>
      </p:sp>
      <p:sp>
        <p:nvSpPr>
          <p:cNvPr id="4" name="矩形"/>
          <p:cNvSpPr/>
          <p:nvPr/>
        </p:nvSpPr>
        <p:spPr>
          <a:xfrm>
            <a:off x="635" y="0"/>
            <a:ext cx="9142730" cy="74422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12700" cap="flat">
            <a:solidFill>
              <a:srgbClr val="4A2525"/>
            </a:solidFill>
            <a:prstDash val="solid"/>
            <a:miter lim="800000"/>
          </a:ln>
          <a:effectLst/>
        </p:spPr>
        <p:txBody>
          <a:bodyPr wrap="square" lIns="34295" tIns="34295" rIns="34295" bIns="34295" numCol="1" anchor="ctr">
            <a:noAutofit/>
          </a:bodyPr>
          <a:lstStyle/>
          <a:p>
            <a:pPr marL="252095">
              <a:defRPr>
                <a:solidFill>
                  <a:srgbClr val="FFFFFF"/>
                </a:solidFill>
              </a:defRPr>
            </a:pP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</a:rPr>
              <a:t>三、</a:t>
            </a:r>
            <a:r>
              <a:rPr lang="zh-CN" sz="2400" dirty="0">
                <a:latin typeface="楷体" panose="02010609060101010101" charset="-122"/>
                <a:ea typeface="楷体" panose="02010609060101010101" charset="-122"/>
              </a:rPr>
              <a:t>对分任务进行分析</a:t>
            </a:r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</a:rPr>
              <a:t>—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</a:rPr>
              <a:t>数据库表设计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94104" y="1221272"/>
            <a:ext cx="5579373" cy="1723165"/>
          </a:xfrm>
          <a:prstGeom prst="rect">
            <a:avLst/>
          </a:prstGeom>
          <a:ln w="12700">
            <a:miter lim="400000"/>
          </a:ln>
        </p:spPr>
        <p:txBody>
          <a:bodyPr wrap="square" lIns="34295" rIns="34295" rtlCol="0">
            <a:normAutofit/>
          </a:bodyPr>
          <a:lstStyle/>
          <a:p>
            <a:pPr marL="285750" indent="-285750">
              <a:lnSpc>
                <a:spcPct val="150000"/>
              </a:lnSpc>
              <a:buSzPct val="100000"/>
              <a:buFont typeface="Arial" panose="020B0604020202020204"/>
              <a:buChar char="•"/>
            </a:pPr>
            <a:endParaRPr kumimoji="1" lang="zh-CN" altLang="en-US" dirty="0" err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2905" y="878840"/>
            <a:ext cx="3979545" cy="4264660"/>
          </a:xfrm>
          <a:prstGeom prst="rect">
            <a:avLst/>
          </a:prstGeom>
          <a:noFill/>
        </p:spPr>
        <p:txBody>
          <a:bodyPr wrap="square" lIns="67511" rtlCol="0" anchor="ctr" anchorCtr="0">
            <a:normAutofit fontScale="25000" lnSpcReduction="20000"/>
          </a:bodyPr>
          <a:lstStyle/>
          <a:p>
            <a:pPr indent="0">
              <a:lnSpc>
                <a:spcPct val="150000"/>
              </a:lnSpc>
              <a:buSzPct val="100000"/>
              <a:buFont typeface="Arial" panose="020B0604020202020204" pitchFamily="34" charset="0"/>
              <a:buNone/>
            </a:pPr>
            <a:r>
              <a:rPr kumimoji="1" lang="en-US" altLang="zh-CN" sz="7275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·</a:t>
            </a:r>
            <a:r>
              <a:rPr kumimoji="1" lang="zh-CN" altLang="en-US" sz="7275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用户</a:t>
            </a:r>
            <a:r>
              <a:rPr kumimoji="1" lang="zh-CN" altLang="en-US" sz="7275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角色表 </a:t>
            </a:r>
            <a:r>
              <a:rPr kumimoji="1" lang="en-US" altLang="zh-CN" sz="7275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宋体" panose="02010600030101010101" pitchFamily="2" charset="-122"/>
              </a:rPr>
              <a:t>role</a:t>
            </a:r>
            <a:endParaRPr kumimoji="1" lang="zh-CN" sz="7275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  <a:sym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SzPct val="100000"/>
              <a:buFont typeface="Arial" panose="020B0604020202020204" pitchFamily="34" charset="0"/>
              <a:buNone/>
            </a:pPr>
            <a:r>
              <a:rPr kumimoji="1" lang="en-US" altLang="zh-CN" sz="7275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·</a:t>
            </a:r>
            <a:r>
              <a:rPr kumimoji="1" lang="zh-CN" altLang="en-US" sz="7275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高校信息表 </a:t>
            </a:r>
            <a:r>
              <a:rPr kumimoji="1" lang="en-US" altLang="zh-CN" sz="7275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宋体" panose="02010600030101010101" pitchFamily="2" charset="-122"/>
              </a:rPr>
              <a:t>university</a:t>
            </a:r>
            <a:endParaRPr kumimoji="1" lang="zh-CN" sz="7275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  <a:sym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SzPct val="100000"/>
              <a:buFont typeface="Arial" panose="020B0604020202020204" pitchFamily="34" charset="0"/>
              <a:buNone/>
            </a:pPr>
            <a:r>
              <a:rPr kumimoji="1" lang="en-US" altLang="zh-CN" sz="7275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·</a:t>
            </a:r>
            <a:r>
              <a:rPr kumimoji="1" lang="zh-CN" altLang="en-US" sz="7275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用户信息</a:t>
            </a:r>
            <a:r>
              <a:rPr kumimoji="1" lang="zh-CN" altLang="en-US" sz="7275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表 </a:t>
            </a:r>
            <a:r>
              <a:rPr kumimoji="1" lang="en-US" altLang="zh-CN" sz="7275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宋体" panose="02010600030101010101" pitchFamily="2" charset="-122"/>
              </a:rPr>
              <a:t>user</a:t>
            </a:r>
            <a:endParaRPr kumimoji="1" lang="zh-CN" sz="7275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  <a:sym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SzPct val="100000"/>
              <a:buFont typeface="Arial" panose="020B0604020202020204" pitchFamily="34" charset="0"/>
              <a:buNone/>
            </a:pPr>
            <a:r>
              <a:rPr kumimoji="1" lang="en-US" altLang="zh-CN" sz="7275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·</a:t>
            </a:r>
            <a:r>
              <a:rPr kumimoji="1" lang="zh-CN" altLang="en-US" sz="7275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考试安排表 </a:t>
            </a:r>
            <a:r>
              <a:rPr kumimoji="1" lang="en-US" altLang="zh-CN" sz="7275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宋体" panose="02010600030101010101" pitchFamily="2" charset="-122"/>
              </a:rPr>
              <a:t>exam</a:t>
            </a:r>
            <a:endParaRPr kumimoji="1" lang="en-US" altLang="zh-CN" sz="7275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  <a:sym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SzPct val="100000"/>
              <a:buFont typeface="Arial" panose="020B0604020202020204" pitchFamily="34" charset="0"/>
              <a:buNone/>
            </a:pPr>
            <a:r>
              <a:rPr kumimoji="1" lang="en-US" altLang="zh-CN" sz="7275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·</a:t>
            </a:r>
            <a:r>
              <a:rPr kumimoji="1" lang="zh-CN" altLang="en-US" sz="7275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题库表 </a:t>
            </a:r>
            <a:r>
              <a:rPr kumimoji="1" lang="en-US" altLang="zh-CN" sz="7275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宋体" panose="02010600030101010101" pitchFamily="2" charset="-122"/>
              </a:rPr>
              <a:t>exam_repo</a:t>
            </a:r>
            <a:endParaRPr kumimoji="1" lang="en-US" altLang="zh-CN" sz="7275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  <a:buSzPct val="100000"/>
            </a:pPr>
            <a:r>
              <a:rPr kumimoji="1" lang="en-US" altLang="zh-CN" sz="7275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·</a:t>
            </a:r>
            <a:r>
              <a:rPr kumimoji="1" lang="zh-CN" altLang="en-US" sz="7275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试题表 </a:t>
            </a:r>
            <a:r>
              <a:rPr kumimoji="1" lang="en-US" altLang="zh-CN" sz="7275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宋体" panose="02010600030101010101" pitchFamily="2" charset="-122"/>
              </a:rPr>
              <a:t>qu</a:t>
            </a:r>
            <a:endParaRPr kumimoji="1" lang="en-US" altLang="zh-CN" sz="7275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  <a:sym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SzPct val="100000"/>
              <a:buFont typeface="Arial" panose="020B0604020202020204" pitchFamily="34" charset="0"/>
              <a:buNone/>
            </a:pPr>
            <a:r>
              <a:rPr kumimoji="1" lang="en-US" altLang="zh-CN" sz="7275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·</a:t>
            </a:r>
            <a:r>
              <a:rPr kumimoji="1" lang="zh-CN" altLang="en-US" sz="7275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试题答案选项</a:t>
            </a:r>
            <a:r>
              <a:rPr kumimoji="1" lang="zh-CN" altLang="en-US" sz="7275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表 </a:t>
            </a:r>
            <a:r>
              <a:rPr kumimoji="1" lang="en-US" altLang="zh-CN" sz="7275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宋体" panose="02010600030101010101" pitchFamily="2" charset="-122"/>
              </a:rPr>
              <a:t>answer</a:t>
            </a:r>
            <a:endParaRPr kumimoji="1" lang="en-US" altLang="zh-CN" sz="7275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  <a:buSzPct val="100000"/>
            </a:pPr>
            <a:r>
              <a:rPr kumimoji="1" lang="en-US" altLang="zh-CN" sz="7275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·</a:t>
            </a:r>
            <a:r>
              <a:rPr kumimoji="1" lang="zh-CN" altLang="en-US" sz="7275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试题题库</a:t>
            </a:r>
            <a:r>
              <a:rPr kumimoji="1" lang="zh-CN" altLang="en-US" sz="7275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关联表 </a:t>
            </a:r>
            <a:r>
              <a:rPr kumimoji="1" lang="en-US" altLang="zh-CN" sz="7275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宋体" panose="02010600030101010101" pitchFamily="2" charset="-122"/>
              </a:rPr>
              <a:t>qu_repo</a:t>
            </a:r>
            <a:endParaRPr kumimoji="1" lang="en-US" altLang="zh-CN" sz="7275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  <a:buSzPct val="100000"/>
            </a:pPr>
            <a:r>
              <a:rPr kumimoji="1" lang="en-US" altLang="zh-CN" sz="7275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·</a:t>
            </a:r>
            <a:r>
              <a:rPr kumimoji="1" lang="zh-CN" altLang="en-US" sz="7275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用户考试记录表 </a:t>
            </a:r>
            <a:r>
              <a:rPr kumimoji="1" lang="en-US" altLang="zh-CN" sz="7275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宋体" panose="02010600030101010101" pitchFamily="2" charset="-122"/>
              </a:rPr>
              <a:t>paper</a:t>
            </a:r>
            <a:endParaRPr kumimoji="1" lang="en-US" altLang="zh-CN" sz="7275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  <a:sym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SzPct val="100000"/>
              <a:buFont typeface="Wingdings" panose="05000000000000000000" charset="0"/>
              <a:buNone/>
            </a:pPr>
            <a:r>
              <a:rPr kumimoji="1" lang="en-US" altLang="zh-CN" sz="7275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·</a:t>
            </a:r>
            <a:r>
              <a:rPr kumimoji="1" lang="zh-CN" altLang="en-US" sz="7275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宋体" panose="02010600030101010101" pitchFamily="2" charset="-122"/>
              </a:rPr>
              <a:t>用户单题得分记录表</a:t>
            </a:r>
            <a:r>
              <a:rPr kumimoji="1" lang="en-US" altLang="zh-CN" sz="7275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宋体" panose="02010600030101010101" pitchFamily="2" charset="-122"/>
              </a:rPr>
              <a:t> </a:t>
            </a:r>
            <a:r>
              <a:rPr kumimoji="1" lang="en-US" altLang="zh-CN" sz="7275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宋体" panose="02010600030101010101" pitchFamily="2" charset="-122"/>
              </a:rPr>
              <a:t>paper_qu</a:t>
            </a:r>
            <a:endParaRPr kumimoji="1" lang="en-US" altLang="zh-CN" sz="7275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  <a:sym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SzPct val="100000"/>
              <a:buFont typeface="Wingdings" panose="05000000000000000000" charset="0"/>
              <a:buNone/>
            </a:pPr>
            <a:r>
              <a:rPr kumimoji="1" lang="en-US" altLang="zh-CN" sz="7275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·</a:t>
            </a:r>
            <a:r>
              <a:rPr kumimoji="1" lang="zh-CN" altLang="en-US" sz="7275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宋体" panose="02010600030101010101" pitchFamily="2" charset="-122"/>
              </a:rPr>
              <a:t>用户选择题答题记录</a:t>
            </a:r>
            <a:r>
              <a:rPr kumimoji="1" lang="en-US" altLang="zh-CN" sz="7275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宋体" panose="02010600030101010101" pitchFamily="2" charset="-122"/>
              </a:rPr>
              <a:t> </a:t>
            </a:r>
            <a:r>
              <a:rPr kumimoji="1" lang="en-US" altLang="zh-CN" sz="7275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宋体" panose="02010600030101010101" pitchFamily="2" charset="-122"/>
              </a:rPr>
              <a:t>choose_record</a:t>
            </a:r>
            <a:endParaRPr kumimoji="1" lang="en-US" altLang="zh-CN" sz="7275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  <a:sym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SzPct val="100000"/>
              <a:buFont typeface="Wingdings" panose="05000000000000000000" charset="0"/>
              <a:buNone/>
            </a:pPr>
            <a:r>
              <a:rPr kumimoji="1" lang="en-US" altLang="zh-CN" sz="7275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·</a:t>
            </a:r>
            <a:r>
              <a:rPr kumimoji="1" lang="zh-CN" altLang="en-US" sz="7275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错题记录表</a:t>
            </a:r>
            <a:r>
              <a:rPr kumimoji="1" lang="en-US" altLang="zh-CN" sz="7275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宋体" panose="02010600030101010101" pitchFamily="2" charset="-122"/>
              </a:rPr>
              <a:t> wrong_record</a:t>
            </a:r>
            <a:endParaRPr kumimoji="1" lang="en-US" altLang="zh-CN" sz="7275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  <a:buSzPct val="100000"/>
            </a:pPr>
            <a:endParaRPr kumimoji="1" lang="en-US" altLang="zh-CN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SzPct val="100000"/>
              <a:buFont typeface="Arial" panose="020B0604020202020204" pitchFamily="34" charset="0"/>
              <a:buNone/>
            </a:pPr>
            <a:endParaRPr kumimoji="1" lang="zh-CN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00496" y="5566072"/>
            <a:ext cx="0" cy="0"/>
          </a:xfrm>
          <a:prstGeom prst="rect">
            <a:avLst/>
          </a:prstGeom>
          <a:noFill/>
        </p:spPr>
        <p:txBody>
          <a:bodyPr wrap="none" lIns="67511" rtlCol="0" anchor="ctr" anchorCtr="0">
            <a:normAutofit fontScale="25000" lnSpcReduction="20000"/>
          </a:bodyPr>
          <a:lstStyle/>
          <a:p>
            <a:pPr algn="just">
              <a:lnSpc>
                <a:spcPct val="150000"/>
              </a:lnSpc>
              <a:buSzPct val="100000"/>
            </a:pPr>
            <a:endParaRPr kumimoji="1" lang="zh-CN" altLang="en-US" sz="135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6900" y="805992"/>
            <a:ext cx="3816466" cy="403047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762019" y="4768384"/>
            <a:ext cx="1698226" cy="273892"/>
          </a:xfrm>
          <a:prstGeom prst="rect">
            <a:avLst/>
          </a:prstGeom>
          <a:noFill/>
        </p:spPr>
        <p:txBody>
          <a:bodyPr wrap="none" lIns="90000" rtlCol="0" anchor="ctr" anchorCtr="0">
            <a:normAutofit fontScale="55000" lnSpcReduction="20000"/>
          </a:bodyPr>
          <a:lstStyle/>
          <a:p>
            <a:pPr algn="just">
              <a:lnSpc>
                <a:spcPct val="150000"/>
              </a:lnSpc>
              <a:buSzPct val="100000"/>
            </a:pP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数据库关系图</a:t>
            </a:r>
            <a:endParaRPr kumimoji="1"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C723-82FF-B849-BDA3-A26B5EC97328}" type="slidenum">
              <a:rPr kumimoji="1" lang="zh-CN" altLang="en-US" sz="675" smtClean="0"/>
            </a:fld>
            <a:endParaRPr kumimoji="1" lang="zh-CN" altLang="en-US" sz="675"/>
          </a:p>
        </p:txBody>
      </p:sp>
      <p:sp>
        <p:nvSpPr>
          <p:cNvPr id="4" name="矩形"/>
          <p:cNvSpPr/>
          <p:nvPr/>
        </p:nvSpPr>
        <p:spPr>
          <a:xfrm>
            <a:off x="635" y="0"/>
            <a:ext cx="9142730" cy="74422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12700" cap="flat">
            <a:solidFill>
              <a:srgbClr val="4A2525"/>
            </a:solidFill>
            <a:prstDash val="solid"/>
            <a:miter lim="800000"/>
          </a:ln>
          <a:effectLst/>
        </p:spPr>
        <p:txBody>
          <a:bodyPr wrap="square" lIns="34295" tIns="34295" rIns="34295" bIns="34295" numCol="1" anchor="ctr">
            <a:noAutofit/>
          </a:bodyPr>
          <a:lstStyle/>
          <a:p>
            <a:pPr marL="252095">
              <a:defRPr>
                <a:solidFill>
                  <a:srgbClr val="FFFFFF"/>
                </a:solidFill>
              </a:defRPr>
            </a:pP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</a:rPr>
              <a:t>三、</a:t>
            </a:r>
            <a:r>
              <a:rPr lang="zh-CN" sz="2400" dirty="0">
                <a:latin typeface="楷体" panose="02010609060101010101" charset="-122"/>
                <a:ea typeface="楷体" panose="02010609060101010101" charset="-122"/>
              </a:rPr>
              <a:t>对分任务进行分析</a:t>
            </a:r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</a:rPr>
              <a:t>--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sym typeface="+mn-ea"/>
              </a:rPr>
              <a:t>用户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94104" y="1221272"/>
            <a:ext cx="5579373" cy="1723165"/>
          </a:xfrm>
          <a:prstGeom prst="rect">
            <a:avLst/>
          </a:prstGeom>
          <a:ln w="12700">
            <a:miter lim="400000"/>
          </a:ln>
        </p:spPr>
        <p:txBody>
          <a:bodyPr wrap="square" lIns="34295" rIns="34295" rtlCol="0">
            <a:normAutofit/>
          </a:bodyPr>
          <a:lstStyle/>
          <a:p>
            <a:pPr marL="285750" indent="-285750">
              <a:lnSpc>
                <a:spcPct val="150000"/>
              </a:lnSpc>
              <a:buSzPct val="100000"/>
              <a:buFont typeface="Arial" panose="020B0604020202020204"/>
              <a:buChar char="•"/>
            </a:pPr>
            <a:endParaRPr kumimoji="1" lang="zh-CN" altLang="en-US" dirty="0" err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590" y="744220"/>
            <a:ext cx="9122410" cy="1291590"/>
          </a:xfrm>
          <a:prstGeom prst="rect">
            <a:avLst/>
          </a:prstGeom>
          <a:noFill/>
        </p:spPr>
        <p:txBody>
          <a:bodyPr wrap="square" lIns="67511" rtlCol="0" anchor="ctr" anchorCtr="0">
            <a:normAutofit lnSpcReduction="20000"/>
          </a:bodyPr>
          <a:lstStyle/>
          <a:p>
            <a:pPr marL="285750" indent="-285750">
              <a:lnSpc>
                <a:spcPct val="150000"/>
              </a:lnSpc>
              <a:buSzPct val="100000"/>
              <a:buFont typeface="Wingdings" panose="05000000000000000000" charset="0"/>
              <a:buChar char="Ø"/>
            </a:pPr>
            <a:r>
              <a:rPr kumimoji="1" 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使用用户信息表存储用户的所有信息，通过设置用户角色</a:t>
            </a:r>
            <a:r>
              <a:rPr kumimoji="1" 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键值区分普通用户和</a:t>
            </a:r>
            <a:r>
              <a:rPr kumimoji="1" 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管理员。</a:t>
            </a:r>
            <a:endParaRPr kumimoji="1" lang="zh-CN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SzPct val="100000"/>
              <a:buFont typeface="Wingdings" panose="05000000000000000000" charset="0"/>
              <a:buChar char="Ø"/>
            </a:pPr>
            <a:r>
              <a:rPr kumimoji="1" 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设计对不同用户的不同界面，通过登录界面输入账号密码识别身份。</a:t>
            </a:r>
            <a:endParaRPr kumimoji="1" lang="zh-CN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SzPct val="100000"/>
              <a:buFont typeface="Wingdings" panose="05000000000000000000" charset="0"/>
              <a:buChar char="Ø"/>
            </a:pPr>
            <a:r>
              <a:rPr kumimoji="1" 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通过权限思想体现用户身份区别。		</a:t>
            </a:r>
            <a:endParaRPr kumimoji="1" lang="zh-CN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00496" y="5566072"/>
            <a:ext cx="0" cy="0"/>
          </a:xfrm>
          <a:prstGeom prst="rect">
            <a:avLst/>
          </a:prstGeom>
          <a:noFill/>
        </p:spPr>
        <p:txBody>
          <a:bodyPr wrap="none" lIns="67511" rtlCol="0" anchor="ctr" anchorCtr="0">
            <a:normAutofit fontScale="25000" lnSpcReduction="20000"/>
          </a:bodyPr>
          <a:lstStyle/>
          <a:p>
            <a:pPr algn="just">
              <a:lnSpc>
                <a:spcPct val="150000"/>
              </a:lnSpc>
              <a:buSzPct val="100000"/>
            </a:pPr>
            <a:endParaRPr kumimoji="1" lang="zh-CN" altLang="en-US" sz="135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1127125" y="4674870"/>
            <a:ext cx="1616710" cy="367030"/>
          </a:xfrm>
          <a:prstGeom prst="rect">
            <a:avLst/>
          </a:prstGeom>
          <a:noFill/>
        </p:spPr>
        <p:txBody>
          <a:bodyPr wrap="square" lIns="90000" rtlCol="0" anchor="ctr" anchorCtr="0">
            <a:normAutofit fontScale="90000" lnSpcReduction="20000"/>
          </a:bodyPr>
          <a:lstStyle/>
          <a:p>
            <a:pPr algn="just">
              <a:lnSpc>
                <a:spcPct val="150000"/>
              </a:lnSpc>
              <a:buSzPct val="100000"/>
            </a:pPr>
            <a:endParaRPr kumimoji="1" 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143125" y="2035810"/>
            <a:ext cx="4181475" cy="273367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PP_MARK_KEY" val="10e7cea8-9d56-4414-86f3-1403085732ef"/>
  <p:tag name="COMMONDATA" val="eyJoZGlkIjoiYzc3ODk2NGVlY2ZkZDdlNGJiNmU5NzI1ZGIyOTU5ZTU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  <p:tag name="KSO_WM_UNIT_PLACING_PICTURE_USER_VIEWPORT" val="{&quot;height&quot;:4305,&quot;width&quot;:6585}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南开紫">
  <a:themeElements>
    <a:clrScheme name="自定义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63333"/>
      </a:accent1>
      <a:accent2>
        <a:srgbClr val="701E5E"/>
      </a:accent2>
      <a:accent3>
        <a:srgbClr val="915474"/>
      </a:accent3>
      <a:accent4>
        <a:srgbClr val="CCCCFF"/>
      </a:accent4>
      <a:accent5>
        <a:srgbClr val="FF9933"/>
      </a:accent5>
      <a:accent6>
        <a:srgbClr val="9999CC"/>
      </a:accent6>
      <a:hlink>
        <a:srgbClr val="996699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90000" rtlCol="0" anchor="ctr" anchorCtr="0">
        <a:normAutofit/>
      </a:bodyPr>
      <a:lstStyle>
        <a:defPPr algn="just">
          <a:lnSpc>
            <a:spcPct val="150000"/>
          </a:lnSpc>
          <a:buSzPct val="100000"/>
          <a:defRPr kumimoji="1" dirty="0">
            <a:latin typeface="宋体" panose="02010600030101010101" pitchFamily="2" charset="-122"/>
            <a:ea typeface="宋体" panose="02010600030101010101" pitchFamily="2" charset="-122"/>
            <a:cs typeface="宋体" panose="02010600030101010101" pitchFamily="2" charset="-122"/>
            <a:sym typeface="宋体" panose="02010600030101010101" pitchFamily="2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1508</Words>
  <Application>WPS 演示</Application>
  <PresentationFormat>全屏显示(16:9)</PresentationFormat>
  <Paragraphs>163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Arial</vt:lpstr>
      <vt:lpstr>宋体</vt:lpstr>
      <vt:lpstr>Wingdings</vt:lpstr>
      <vt:lpstr>楷体</vt:lpstr>
      <vt:lpstr>Times New Roman</vt:lpstr>
      <vt:lpstr>Arial</vt:lpstr>
      <vt:lpstr>Times New Roman</vt:lpstr>
      <vt:lpstr>Calibri</vt:lpstr>
      <vt:lpstr>微软雅黑</vt:lpstr>
      <vt:lpstr>Arial Unicode MS</vt:lpstr>
      <vt:lpstr>Century Gothic</vt:lpstr>
      <vt:lpstr>等线</vt:lpstr>
      <vt:lpstr>Wingdings</vt:lpstr>
      <vt:lpstr>南开紫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林染潇水</cp:lastModifiedBy>
  <cp:revision>88</cp:revision>
  <dcterms:created xsi:type="dcterms:W3CDTF">2020-04-23T14:33:00Z</dcterms:created>
  <dcterms:modified xsi:type="dcterms:W3CDTF">2023-07-02T07:52:25Z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7154395E81C4455DBF71E79BB32606EA</vt:lpwstr>
  </property>
  <property fmtid="{D5CDD505-2E9C-101B-9397-08002B2CF9AE}" pid="3" name="KSOProductBuildVer">
    <vt:lpwstr>2052-11.1.0.14309</vt:lpwstr>
  </property>
</Properties>
</file>