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0"/>
  </p:notesMasterIdLst>
  <p:sldIdLst>
    <p:sldId id="256" r:id="rId3"/>
    <p:sldId id="257" r:id="rId4"/>
    <p:sldId id="258" r:id="rId5"/>
    <p:sldId id="259" r:id="rId6"/>
    <p:sldId id="298" r:id="rId7"/>
    <p:sldId id="299" r:id="rId8"/>
    <p:sldId id="300" r:id="rId9"/>
    <p:sldId id="301" r:id="rId10"/>
    <p:sldId id="302" r:id="rId11"/>
    <p:sldId id="303" r:id="rId12"/>
    <p:sldId id="305" r:id="rId13"/>
    <p:sldId id="304"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269" r:id="rId28"/>
    <p:sldId id="319" r:id="rId29"/>
  </p:sldIdLst>
  <p:sldSz cx="9144000" cy="5144135"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5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79"/>
    <p:restoredTop sz="94643"/>
  </p:normalViewPr>
  <p:slideViewPr>
    <p:cSldViewPr snapToGrid="0" snapToObjects="1">
      <p:cViewPr varScale="1">
        <p:scale>
          <a:sx n="115" d="100"/>
          <a:sy n="115" d="100"/>
        </p:scale>
        <p:origin x="12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131334-F758-1D48-9CC6-40036D126BF1}"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A13A51-2635-B447-9D98-D646771442B2}"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920"/>
            <a:ext cx="7772400" cy="1791013"/>
          </a:xfrm>
        </p:spPr>
        <p:txBody>
          <a:bodyPr anchor="b"/>
          <a:lstStyle>
            <a:lvl1pPr algn="ctr">
              <a:defRPr sz="3375"/>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1382896-AFD5-924E-A02E-F267D58380F2}" type="datetime1">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BC9C723-82FF-B849-BDA3-A26B5EC97328}"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3EA93216-DB6B-DB4A-971E-AB050EF8B934}" type="datetime1">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BC9C723-82FF-B849-BDA3-A26B5EC97328}"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92"/>
            <a:ext cx="1971675" cy="435964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273892"/>
            <a:ext cx="5800725" cy="4359641"/>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983674B-78A4-2C45-AA1E-A63A8195ECF2}" type="datetime1">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BC9C723-82FF-B849-BDA3-A26B5EC97328}"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D3B87383-EA42-FA49-A2A2-69102DB59652}" type="datetime1">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BC9C723-82FF-B849-BDA3-A26B5EC97328}"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530"/>
            <a:ext cx="7886700" cy="2139927"/>
          </a:xfrm>
        </p:spPr>
        <p:txBody>
          <a:bodyPr anchor="b"/>
          <a:lstStyle>
            <a:lvl1pPr>
              <a:defRPr sz="3375"/>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702"/>
            <a:ext cx="7886700" cy="1125337"/>
          </a:xfrm>
        </p:spPr>
        <p:txBody>
          <a:bodyPr/>
          <a:lstStyle>
            <a:lvl1pPr marL="0" indent="0">
              <a:buNone/>
              <a:defRPr sz="1350">
                <a:solidFill>
                  <a:schemeClr val="tx1"/>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94CE2266-36A6-8A49-8982-5E096DEB0FA9}" type="datetime1">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BC9C723-82FF-B849-BDA3-A26B5EC97328}"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458"/>
            <a:ext cx="3886200" cy="326407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629150" y="1369458"/>
            <a:ext cx="3886200" cy="326407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138AEFEA-AC88-8047-8FB9-74F0CC038B81}" type="datetime1">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BC9C723-82FF-B849-BDA3-A26B5EC97328}"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94"/>
            <a:ext cx="7886700" cy="99434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1093"/>
            <a:ext cx="3868340" cy="61804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9135"/>
            <a:ext cx="3868340" cy="276392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1" y="1261093"/>
            <a:ext cx="3887391" cy="61804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1" y="1879135"/>
            <a:ext cx="3887391" cy="276392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5D68B59D-F812-664C-AABB-564061D47070}" type="datetime1">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8BC9C723-82FF-B849-BDA3-A26B5EC97328}"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8772279-356C-6743-BC35-09DDF98952E4}" type="datetime1">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8BC9C723-82FF-B849-BDA3-A26B5EC97328}"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332A76-8166-4E43-B8BB-964B97A0E5F8}" type="datetime1">
              <a:rPr kumimoji="1" lang="zh-CN" altLang="en-US" smtClean="0"/>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8BC9C723-82FF-B849-BDA3-A26B5EC97328}"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60"/>
            <a:ext cx="2949178" cy="1200360"/>
          </a:xfrm>
        </p:spPr>
        <p:txBody>
          <a:bodyPr anchor="b"/>
          <a:lstStyle>
            <a:lvl1pPr>
              <a:defRPr sz="18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701"/>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B16ADBF-22C6-3C40-887A-0878AAE689B2}" type="datetime1">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BC9C723-82FF-B849-BDA3-A26B5EC97328}"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60"/>
            <a:ext cx="2949178" cy="1200360"/>
          </a:xfrm>
        </p:spPr>
        <p:txBody>
          <a:bodyPr anchor="b"/>
          <a:lstStyle>
            <a:lvl1pPr>
              <a:defRPr sz="1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701"/>
            <a:ext cx="4629150" cy="3655858"/>
          </a:xfrm>
        </p:spPr>
        <p:txBody>
          <a:bodyPr anchor="t"/>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287D824-B694-6B4B-82D8-A154199F478C}" type="datetime1">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BC9C723-82FF-B849-BDA3-A26B5EC97328}"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94"/>
            <a:ext cx="7886700" cy="99434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458"/>
            <a:ext cx="7886700" cy="326407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4768099"/>
            <a:ext cx="2057400" cy="273892"/>
          </a:xfrm>
          <a:prstGeom prst="rect">
            <a:avLst/>
          </a:prstGeom>
        </p:spPr>
        <p:txBody>
          <a:bodyPr vert="horz" lIns="91440" tIns="45720" rIns="91440" bIns="45720" rtlCol="0" anchor="ctr"/>
          <a:lstStyle>
            <a:lvl1pPr algn="l">
              <a:defRPr sz="675">
                <a:solidFill>
                  <a:schemeClr val="tx1">
                    <a:tint val="75000"/>
                  </a:schemeClr>
                </a:solidFill>
              </a:defRPr>
            </a:lvl1pPr>
          </a:lstStyle>
          <a:p>
            <a:fld id="{A2EC23DE-8833-DC42-9816-3811711EE138}" type="datetime1">
              <a:rPr kumimoji="1" lang="zh-CN" altLang="en-US" smtClean="0"/>
            </a:fld>
            <a:endParaRPr kumimoji="1" lang="zh-CN" altLang="en-US"/>
          </a:p>
        </p:txBody>
      </p:sp>
      <p:sp>
        <p:nvSpPr>
          <p:cNvPr id="5" name="Footer Placeholder 4"/>
          <p:cNvSpPr>
            <a:spLocks noGrp="1"/>
          </p:cNvSpPr>
          <p:nvPr>
            <p:ph type="ftr" sz="quarter" idx="3"/>
          </p:nvPr>
        </p:nvSpPr>
        <p:spPr>
          <a:xfrm>
            <a:off x="3028950" y="4768099"/>
            <a:ext cx="3086100" cy="273892"/>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8099"/>
            <a:ext cx="2057400" cy="273892"/>
          </a:xfrm>
          <a:prstGeom prst="rect">
            <a:avLst/>
          </a:prstGeom>
        </p:spPr>
        <p:txBody>
          <a:bodyPr vert="horz" lIns="91440" tIns="45720" rIns="91440" bIns="45720" rtlCol="0" anchor="ctr"/>
          <a:lstStyle>
            <a:lvl1pPr algn="r">
              <a:defRPr sz="675">
                <a:solidFill>
                  <a:schemeClr val="tx1">
                    <a:tint val="75000"/>
                  </a:schemeClr>
                </a:solidFill>
              </a:defRPr>
            </a:lvl1pPr>
          </a:lstStyle>
          <a:p>
            <a:fld id="{8BC9C723-82FF-B849-BDA3-A26B5EC97328}"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905" indent="-128905" algn="l" defTabSz="514350" rtl="0" eaLnBrk="1" latinLnBrk="0" hangingPunct="1">
        <a:lnSpc>
          <a:spcPct val="90000"/>
        </a:lnSpc>
        <a:spcBef>
          <a:spcPct val="113000"/>
        </a:spcBef>
        <a:buFont typeface="Arial" panose="020B0604020202020204" pitchFamily="34" charset="0"/>
        <a:buChar char="•"/>
        <a:defRPr sz="1575" kern="1200">
          <a:solidFill>
            <a:schemeClr val="tx1"/>
          </a:solidFill>
          <a:latin typeface="+mn-lt"/>
          <a:ea typeface="+mn-ea"/>
          <a:cs typeface="+mn-cs"/>
        </a:defRPr>
      </a:lvl1pPr>
      <a:lvl2pPr marL="386080" indent="-128905" algn="l" defTabSz="514350" rtl="0" eaLnBrk="1" latinLnBrk="0" hangingPunct="1">
        <a:lnSpc>
          <a:spcPct val="90000"/>
        </a:lnSpc>
        <a:spcBef>
          <a:spcPts val="280"/>
        </a:spcBef>
        <a:buFont typeface="Arial" panose="020B0604020202020204" pitchFamily="34" charset="0"/>
        <a:buChar char="•"/>
        <a:defRPr sz="1350" kern="1200">
          <a:solidFill>
            <a:schemeClr val="tx1"/>
          </a:solidFill>
          <a:latin typeface="+mn-lt"/>
          <a:ea typeface="+mn-ea"/>
          <a:cs typeface="+mn-cs"/>
        </a:defRPr>
      </a:lvl2pPr>
      <a:lvl3pPr marL="643255" indent="-128905" algn="l" defTabSz="514350"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9004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76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en-US"/>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8035"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8.png"/><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nvSpPr>
        <p:spPr>
          <a:xfrm>
            <a:off x="1176695" y="1439683"/>
            <a:ext cx="6790609" cy="1669073"/>
          </a:xfrm>
          <a:prstGeom prst="rect">
            <a:avLst/>
          </a:prstGeom>
          <a:ln w="12700">
            <a:miter lim="400000"/>
          </a:ln>
        </p:spPr>
        <p:txBody>
          <a:bodyPr lIns="34295" rIns="34295">
            <a:normAutofit/>
          </a:bodyPr>
          <a:lstStyle>
            <a:lvl1pPr algn="ctr">
              <a:defRPr sz="6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endParaRPr sz="4500" dirty="0"/>
          </a:p>
        </p:txBody>
      </p:sp>
      <p:pic>
        <p:nvPicPr>
          <p:cNvPr id="5" name="图片 4" descr="图片 4"/>
          <p:cNvPicPr>
            <a:picLocks noChangeAspect="1"/>
          </p:cNvPicPr>
          <p:nvPr/>
        </p:nvPicPr>
        <p:blipFill>
          <a:blip r:embed="rId1"/>
          <a:stretch>
            <a:fillRect/>
          </a:stretch>
        </p:blipFill>
        <p:spPr>
          <a:xfrm>
            <a:off x="269193" y="166463"/>
            <a:ext cx="1082788" cy="516017"/>
          </a:xfrm>
          <a:prstGeom prst="rect">
            <a:avLst/>
          </a:prstGeom>
          <a:ln w="12700">
            <a:miter lim="400000"/>
            <a:headEnd/>
            <a:tailEnd/>
          </a:ln>
        </p:spPr>
      </p:pic>
      <p:sp>
        <p:nvSpPr>
          <p:cNvPr id="6" name="文本框 8"/>
          <p:cNvSpPr txBox="1"/>
          <p:nvPr/>
        </p:nvSpPr>
        <p:spPr>
          <a:xfrm>
            <a:off x="635" y="1439545"/>
            <a:ext cx="9102090" cy="1981200"/>
          </a:xfrm>
          <a:prstGeom prst="rect">
            <a:avLst/>
          </a:prstGeom>
          <a:solidFill>
            <a:schemeClr val="accent2"/>
          </a:solidFill>
          <a:ln w="12700">
            <a:noFill/>
            <a:miter lim="400000"/>
          </a:ln>
        </p:spPr>
        <p:txBody>
          <a:bodyPr lIns="34295" rIns="34295" anchor="ctr" anchorCtr="0">
            <a:normAutofit/>
          </a:bodyPr>
          <a:lstStyle/>
          <a:p>
            <a:pPr algn="ctr">
              <a:defRPr sz="6000">
                <a:solidFill>
                  <a:srgbClr val="FFFFFF"/>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lang="en-US" altLang="zh-CN" sz="4500" b="1" dirty="0">
                <a:latin typeface="楷体" panose="02010609060101010101" charset="-122"/>
                <a:ea typeface="楷体" panose="02010609060101010101" charset="-122"/>
                <a:cs typeface="楷体" panose="02010609060101010101" charset="-122"/>
              </a:rPr>
              <a:t>python</a:t>
            </a:r>
            <a:r>
              <a:rPr lang="zh-CN" altLang="en-US" sz="4500" b="1" dirty="0">
                <a:latin typeface="楷体" panose="02010609060101010101" charset="-122"/>
                <a:ea typeface="楷体" panose="02010609060101010101" charset="-122"/>
                <a:cs typeface="楷体" panose="02010609060101010101" charset="-122"/>
              </a:rPr>
              <a:t>课程大作业答辩</a:t>
            </a:r>
            <a:endParaRPr lang="zh-CN" altLang="en-US" sz="4500" b="1" dirty="0">
              <a:latin typeface="楷体" panose="02010609060101010101" charset="-122"/>
              <a:ea typeface="楷体" panose="02010609060101010101" charset="-122"/>
              <a:cs typeface="楷体" panose="02010609060101010101" charset="-122"/>
            </a:endParaRPr>
          </a:p>
        </p:txBody>
      </p:sp>
      <p:sp>
        <p:nvSpPr>
          <p:cNvPr id="7" name="文本框 6"/>
          <p:cNvSpPr txBox="1"/>
          <p:nvPr/>
        </p:nvSpPr>
        <p:spPr>
          <a:xfrm>
            <a:off x="3224244" y="3866064"/>
            <a:ext cx="2695513" cy="483674"/>
          </a:xfrm>
          <a:prstGeom prst="rect">
            <a:avLst/>
          </a:prstGeom>
          <a:ln w="12700">
            <a:miter lim="400000"/>
          </a:ln>
        </p:spPr>
        <p:txBody>
          <a:bodyPr wrap="none" lIns="34295" rIns="34295">
            <a:normAutofit/>
          </a:bodyPr>
          <a:lstStyle>
            <a:lvl1pPr>
              <a:defRPr sz="6000">
                <a:solidFill>
                  <a:srgbClr val="3C3C77"/>
                </a:solidFill>
              </a:defRPr>
            </a:lvl1pPr>
          </a:lstStyle>
          <a:p>
            <a:pPr algn="ctr"/>
            <a:r>
              <a:rPr lang="en-US" sz="2100" dirty="0">
                <a:solidFill>
                  <a:schemeClr val="tx1"/>
                </a:solidFill>
                <a:latin typeface="楷体" panose="02010609060101010101" charset="-122"/>
                <a:ea typeface="楷体" panose="02010609060101010101" charset="-122"/>
                <a:cs typeface="楷体" panose="02010609060101010101" charset="-122"/>
              </a:rPr>
              <a:t>2012628 </a:t>
            </a:r>
            <a:r>
              <a:rPr lang="zh-CN" altLang="en-US" sz="2100" dirty="0">
                <a:solidFill>
                  <a:schemeClr val="tx1"/>
                </a:solidFill>
                <a:latin typeface="楷体" panose="02010609060101010101" charset="-122"/>
                <a:ea typeface="楷体" panose="02010609060101010101" charset="-122"/>
                <a:cs typeface="楷体" panose="02010609060101010101" charset="-122"/>
              </a:rPr>
              <a:t>程佳诺</a:t>
            </a:r>
            <a:endParaRPr lang="zh-CN" altLang="en-US" sz="2100" dirty="0">
              <a:solidFill>
                <a:schemeClr val="tx1"/>
              </a:solidFill>
              <a:latin typeface="楷体" panose="02010609060101010101" charset="-122"/>
              <a:ea typeface="楷体" panose="02010609060101010101" charset="-122"/>
              <a:cs typeface="楷体" panose="02010609060101010101" charset="-122"/>
            </a:endParaRPr>
          </a:p>
        </p:txBody>
      </p:sp>
      <p:pic>
        <p:nvPicPr>
          <p:cNvPr id="94" name="图片 9" descr="图片 9"/>
          <p:cNvPicPr>
            <a:picLocks noChangeAspect="1"/>
          </p:cNvPicPr>
          <p:nvPr/>
        </p:nvPicPr>
        <p:blipFill>
          <a:blip r:embed="rId2">
            <a:alphaModFix amt="50000"/>
          </a:blip>
          <a:stretch>
            <a:fillRect/>
          </a:stretch>
        </p:blipFill>
        <p:spPr>
          <a:xfrm>
            <a:off x="2832079" y="555282"/>
            <a:ext cx="3439202" cy="3439201"/>
          </a:xfrm>
          <a:prstGeom prst="rect">
            <a:avLst/>
          </a:prstGeom>
          <a:ln w="12700">
            <a:miter lim="4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BC9C723-82FF-B849-BDA3-A26B5EC97328}" type="slidenum">
              <a:rPr kumimoji="1" lang="zh-CN" altLang="en-US" sz="675" smtClean="0"/>
            </a:fld>
            <a:endParaRPr kumimoji="1" lang="zh-CN" altLang="en-US" sz="675"/>
          </a:p>
        </p:txBody>
      </p:sp>
      <p:sp>
        <p:nvSpPr>
          <p:cNvPr id="4" name="矩形"/>
          <p:cNvSpPr/>
          <p:nvPr/>
        </p:nvSpPr>
        <p:spPr>
          <a:xfrm>
            <a:off x="635" y="0"/>
            <a:ext cx="9142730" cy="744220"/>
          </a:xfrm>
          <a:prstGeom prst="roundRect">
            <a:avLst>
              <a:gd name="adj" fmla="val 0"/>
            </a:avLst>
          </a:prstGeom>
          <a:solidFill>
            <a:schemeClr val="accent2"/>
          </a:solidFill>
          <a:ln w="12700" cap="flat">
            <a:solidFill>
              <a:srgbClr val="4A2525"/>
            </a:solidFill>
            <a:prstDash val="solid"/>
            <a:miter lim="800000"/>
          </a:ln>
          <a:effectLst/>
        </p:spPr>
        <p:txBody>
          <a:bodyPr wrap="square" lIns="34295" tIns="34295" rIns="34295" bIns="34295" numCol="1" anchor="ctr">
            <a:noAutofit/>
          </a:bodyPr>
          <a:lstStyle/>
          <a:p>
            <a:pPr marL="252095">
              <a:defRPr>
                <a:solidFill>
                  <a:srgbClr val="FFFFFF"/>
                </a:solidFill>
              </a:defRPr>
            </a:pPr>
            <a:r>
              <a:rPr lang="zh-CN" altLang="en-US" sz="2400" dirty="0">
                <a:latin typeface="楷体" panose="02010609060101010101" charset="-122"/>
                <a:ea typeface="楷体" panose="02010609060101010101" charset="-122"/>
              </a:rPr>
              <a:t>二、实现原理</a:t>
            </a:r>
            <a:r>
              <a:rPr lang="en-US" altLang="zh-CN" sz="2400" dirty="0">
                <a:latin typeface="楷体" panose="02010609060101010101" charset="-122"/>
                <a:ea typeface="楷体" panose="02010609060101010101" charset="-122"/>
              </a:rPr>
              <a:t>--</a:t>
            </a:r>
            <a:r>
              <a:rPr lang="zh-CN" altLang="en-US" sz="2400" dirty="0">
                <a:latin typeface="楷体" panose="02010609060101010101" charset="-122"/>
                <a:ea typeface="楷体" panose="02010609060101010101" charset="-122"/>
              </a:rPr>
              <a:t>语料预处理</a:t>
            </a:r>
            <a:endParaRPr lang="zh-CN" altLang="en-US" sz="2400" dirty="0">
              <a:latin typeface="楷体" panose="02010609060101010101" charset="-122"/>
              <a:ea typeface="楷体" panose="02010609060101010101" charset="-122"/>
            </a:endParaRPr>
          </a:p>
        </p:txBody>
      </p:sp>
      <p:sp>
        <p:nvSpPr>
          <p:cNvPr id="7" name="文本框 6"/>
          <p:cNvSpPr txBox="1"/>
          <p:nvPr/>
        </p:nvSpPr>
        <p:spPr>
          <a:xfrm>
            <a:off x="1594104" y="1221272"/>
            <a:ext cx="5579373" cy="1723165"/>
          </a:xfrm>
          <a:prstGeom prst="rect">
            <a:avLst/>
          </a:prstGeom>
          <a:ln w="12700">
            <a:miter lim="400000"/>
          </a:ln>
        </p:spPr>
        <p:txBody>
          <a:bodyPr wrap="square" lIns="34295" rIns="34295" rtlCol="0">
            <a:normAutofit/>
          </a:bodyPr>
          <a:lstStyle/>
          <a:p>
            <a:pPr marL="285750" indent="-285750">
              <a:lnSpc>
                <a:spcPct val="150000"/>
              </a:lnSpc>
              <a:buSzPct val="100000"/>
              <a:buFont typeface="Arial" panose="020B0604020202020204"/>
              <a:buChar char="•"/>
            </a:pPr>
            <a:endParaRPr kumimoji="1" lang="zh-CN" altLang="en-US" dirty="0" err="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10" name="文本框 9"/>
          <p:cNvSpPr txBox="1"/>
          <p:nvPr/>
        </p:nvSpPr>
        <p:spPr>
          <a:xfrm>
            <a:off x="10795" y="789305"/>
            <a:ext cx="9122410" cy="4251960"/>
          </a:xfrm>
          <a:prstGeom prst="rect">
            <a:avLst/>
          </a:prstGeom>
          <a:noFill/>
        </p:spPr>
        <p:txBody>
          <a:bodyPr wrap="square" lIns="67511" rtlCol="0" anchor="ctr" anchorCtr="0">
            <a:normAutofit fontScale="90000" lnSpcReduction="20000"/>
          </a:bodyPr>
          <a:lstStyle/>
          <a:p>
            <a:pPr indent="0">
              <a:lnSpc>
                <a:spcPct val="150000"/>
              </a:lnSpc>
              <a:buSzPct val="100000"/>
              <a:buFont typeface="Arial" panose="020B0604020202020204" pitchFamily="34" charset="0"/>
              <a:buNone/>
            </a:pP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第二部分：语料预处理</a:t>
            </a: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a:p>
            <a:pPr indent="0">
              <a:lnSpc>
                <a:spcPct val="150000"/>
              </a:lnSpc>
              <a:buSzPct val="100000"/>
              <a:buFont typeface="Arial" panose="020B0604020202020204" pitchFamily="34" charset="0"/>
              <a:buNone/>
            </a:pP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	</a:t>
            </a:r>
            <a:r>
              <a:rPr kumimoji="1" lang="zh-CN" dirty="0">
                <a:latin typeface="楷体" panose="02010609060101010101" charset="-122"/>
                <a:ea typeface="楷体" panose="02010609060101010101" charset="-122"/>
                <a:cs typeface="楷体" panose="02010609060101010101" charset="-122"/>
                <a:sym typeface="宋体" panose="02010600030101010101" pitchFamily="2" charset="-122"/>
              </a:rPr>
              <a:t>获取完需要处理的语料后接下来的问题是如何对语料进行预处理。查询资料可知（参考资料</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1</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a:t>
            </a:r>
            <a:r>
              <a:rPr kumimoji="1" lang="zh-CN" dirty="0">
                <a:latin typeface="楷体" panose="02010609060101010101" charset="-122"/>
                <a:ea typeface="楷体" panose="02010609060101010101" charset="-122"/>
                <a:cs typeface="楷体" panose="02010609060101010101" charset="-122"/>
                <a:sym typeface="宋体" panose="02010600030101010101" pitchFamily="2" charset="-122"/>
              </a:rPr>
              <a:t>语料预处理过程可分为分句、去标点、分词、去停用词几步完成。</a:t>
            </a:r>
            <a:endParaRPr kumimoji="1" lang="zh-CN" dirty="0">
              <a:latin typeface="楷体" panose="02010609060101010101" charset="-122"/>
              <a:ea typeface="楷体" panose="02010609060101010101" charset="-122"/>
              <a:cs typeface="楷体" panose="02010609060101010101" charset="-122"/>
              <a:sym typeface="宋体" panose="02010600030101010101" pitchFamily="2" charset="-122"/>
            </a:endParaRPr>
          </a:p>
          <a:p>
            <a:pPr indent="0">
              <a:lnSpc>
                <a:spcPct val="150000"/>
              </a:lnSpc>
              <a:buSzPct val="100000"/>
              <a:buFont typeface="Arial" panose="020B0604020202020204" pitchFamily="34" charset="0"/>
              <a:buNone/>
            </a:pP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	</a:t>
            </a:r>
            <a:r>
              <a:rPr kumimoji="1" lang="zh-CN" dirty="0">
                <a:latin typeface="楷体" panose="02010609060101010101" charset="-122"/>
                <a:ea typeface="楷体" panose="02010609060101010101" charset="-122"/>
                <a:cs typeface="楷体" panose="02010609060101010101" charset="-122"/>
                <a:sym typeface="宋体" panose="02010600030101010101" pitchFamily="2" charset="-122"/>
              </a:rPr>
              <a:t>我们将所有成功爬取的文本文档以字符串相加形式合并为一个总字符串，之后用</a:t>
            </a:r>
            <a:r>
              <a:rPr kumimoji="1" lang="zh-CN"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正则表达式</a:t>
            </a:r>
            <a:r>
              <a:rPr kumimoji="1" lang="en-US" altLang="zh-CN"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re</a:t>
            </a:r>
            <a:r>
              <a:rPr kumimoji="1" lang="zh-CN" altLang="en-US"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库中的</a:t>
            </a:r>
            <a:r>
              <a:rPr kumimoji="1" lang="en-US" altLang="zh-CN"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re.findall</a:t>
            </a:r>
            <a:r>
              <a:rPr kumimoji="1" lang="zh-CN" altLang="en-US"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命令</a:t>
            </a:r>
            <a:r>
              <a:rPr kumimoji="1" lang="zh-CN"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和</a:t>
            </a:r>
            <a:r>
              <a:rPr kumimoji="1" lang="en-US" altLang="zh-CN"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zhon</a:t>
            </a:r>
            <a:r>
              <a:rPr kumimoji="1" lang="zh-CN" altLang="en-US"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库中的</a:t>
            </a:r>
            <a:r>
              <a:rPr kumimoji="1" lang="en-US" altLang="zh-CN"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zhon.hanzi.sentence</a:t>
            </a:r>
            <a:r>
              <a:rPr kumimoji="1" lang="zh-CN" altLang="en-US"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参数</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完成</a:t>
            </a:r>
            <a:r>
              <a:rPr kumimoji="1" lang="zh-CN" altLang="en-US"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分句</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；用</a:t>
            </a:r>
            <a:r>
              <a:rPr kumimoji="1" lang="zh-CN" altLang="en-US"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正则表达式re库中的re.sub命令和zhon.hanzi库中的punctuation参数</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完成</a:t>
            </a:r>
            <a:r>
              <a:rPr kumimoji="1" lang="zh-CN" altLang="en-US"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去标点</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；用</a:t>
            </a:r>
            <a:r>
              <a:rPr kumimoji="1" lang="zh-CN" altLang="en-US"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jieba.posseg库中的cut命令</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进行</a:t>
            </a:r>
            <a:r>
              <a:rPr kumimoji="1" lang="zh-CN" altLang="en-US"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分词</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，用</a:t>
            </a:r>
            <a:r>
              <a:rPr kumimoji="1" lang="zh-CN" altLang="en-US"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和附件“中文停用词.txt”中的停用词比对</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的方式</a:t>
            </a:r>
            <a:r>
              <a:rPr kumimoji="1" lang="zh-CN" altLang="en-US"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去停用词</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，最后得到处理好的</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rst_total</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列表储存预处理后的结果（是一个二维列表，每一个元素是一个一维列表，代表一句话，一维列表中的每个元素是一个词）</a:t>
            </a: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a:p>
            <a:pPr indent="0">
              <a:lnSpc>
                <a:spcPct val="150000"/>
              </a:lnSpc>
              <a:buSzPct val="100000"/>
              <a:buFont typeface="Arial" panose="020B0604020202020204" pitchFamily="34" charset="0"/>
              <a:buNone/>
            </a:pP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	</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需要注意的是，在预处理过程中我们需要处理两次。一次是对所有文本的总处理，并且不去停用词，为</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word2vec</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向量化做准备；另一次是分别对训练集、测试集的文本做处理，去停用词，为模型训练做准备。是否去停用词是值得注意的，因为</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word2vec</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更侧重上下文关系，所以不去停用词；而训练过程中停用词毫无意义，只会增加噪声，因此我们将其删去。</a:t>
            </a: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p:txBody>
      </p:sp>
      <p:sp>
        <p:nvSpPr>
          <p:cNvPr id="3" name="文本框 2"/>
          <p:cNvSpPr txBox="1"/>
          <p:nvPr/>
        </p:nvSpPr>
        <p:spPr>
          <a:xfrm>
            <a:off x="5100496" y="5566072"/>
            <a:ext cx="0" cy="0"/>
          </a:xfrm>
          <a:prstGeom prst="rect">
            <a:avLst/>
          </a:prstGeom>
          <a:noFill/>
        </p:spPr>
        <p:txBody>
          <a:bodyPr wrap="none" lIns="67511" rtlCol="0" anchor="ctr" anchorCtr="0">
            <a:normAutofit fontScale="25000" lnSpcReduction="20000"/>
          </a:bodyPr>
          <a:lstStyle/>
          <a:p>
            <a:pPr algn="just">
              <a:lnSpc>
                <a:spcPct val="150000"/>
              </a:lnSpc>
              <a:buSzPct val="100000"/>
            </a:pPr>
            <a:endParaRPr kumimoji="1" lang="zh-CN" altLang="en-US" sz="135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任意形状 10"/>
          <p:cNvSpPr/>
          <p:nvPr/>
        </p:nvSpPr>
        <p:spPr>
          <a:xfrm>
            <a:off x="635" y="0"/>
            <a:ext cx="9142730" cy="5144135"/>
          </a:xfrm>
          <a:custGeom>
            <a:avLst/>
            <a:gdLst/>
            <a:ahLst/>
            <a:cxnLst>
              <a:cxn ang="0">
                <a:pos x="wd2" y="hd2"/>
              </a:cxn>
              <a:cxn ang="5400000">
                <a:pos x="wd2" y="hd2"/>
              </a:cxn>
              <a:cxn ang="10800000">
                <a:pos x="wd2" y="hd2"/>
              </a:cxn>
              <a:cxn ang="16200000">
                <a:pos x="wd2" y="hd2"/>
              </a:cxn>
            </a:cxnLst>
            <a:rect l="0" t="0" r="r" b="b"/>
            <a:pathLst>
              <a:path w="21600" h="21600" extrusionOk="0">
                <a:moveTo>
                  <a:pt x="1587" y="2072"/>
                </a:moveTo>
                <a:cubicBezTo>
                  <a:pt x="958" y="2072"/>
                  <a:pt x="448" y="2752"/>
                  <a:pt x="448" y="3591"/>
                </a:cubicBezTo>
                <a:lnTo>
                  <a:pt x="448" y="19589"/>
                </a:lnTo>
                <a:cubicBezTo>
                  <a:pt x="448" y="20428"/>
                  <a:pt x="958" y="21108"/>
                  <a:pt x="1587" y="21108"/>
                </a:cubicBezTo>
                <a:lnTo>
                  <a:pt x="20013" y="21108"/>
                </a:lnTo>
                <a:cubicBezTo>
                  <a:pt x="20642" y="21108"/>
                  <a:pt x="21152" y="20428"/>
                  <a:pt x="21152" y="19589"/>
                </a:cubicBezTo>
                <a:lnTo>
                  <a:pt x="21152" y="3591"/>
                </a:lnTo>
                <a:cubicBezTo>
                  <a:pt x="21152" y="2752"/>
                  <a:pt x="20642" y="2072"/>
                  <a:pt x="20013" y="2072"/>
                </a:cubicBezTo>
                <a:close/>
                <a:moveTo>
                  <a:pt x="0" y="0"/>
                </a:moveTo>
                <a:lnTo>
                  <a:pt x="21600" y="0"/>
                </a:lnTo>
                <a:lnTo>
                  <a:pt x="21600" y="21600"/>
                </a:lnTo>
                <a:lnTo>
                  <a:pt x="0" y="21600"/>
                </a:lnTo>
                <a:close/>
              </a:path>
            </a:pathLst>
          </a:custGeom>
          <a:solidFill>
            <a:srgbClr val="915474"/>
          </a:solidFill>
          <a:ln w="12700">
            <a:miter lim="400000"/>
          </a:ln>
        </p:spPr>
        <p:txBody>
          <a:bodyPr lIns="34295" rIns="34295" anchor="ctr"/>
          <a:lstStyle/>
          <a:p>
            <a:pPr algn="ctr">
              <a:defRPr>
                <a:solidFill>
                  <a:srgbClr val="FFFFFF"/>
                </a:solidFill>
              </a:defRPr>
            </a:pPr>
            <a:endParaRPr sz="1350"/>
          </a:p>
        </p:txBody>
      </p:sp>
      <p:pic>
        <p:nvPicPr>
          <p:cNvPr id="127" name="图片 5" descr="图片 5"/>
          <p:cNvPicPr>
            <a:picLocks noChangeAspect="1"/>
          </p:cNvPicPr>
          <p:nvPr/>
        </p:nvPicPr>
        <p:blipFill>
          <a:blip r:embed="rId1"/>
          <a:stretch>
            <a:fillRect/>
          </a:stretch>
        </p:blipFill>
        <p:spPr>
          <a:xfrm>
            <a:off x="1356168" y="0"/>
            <a:ext cx="1082789" cy="516016"/>
          </a:xfrm>
          <a:prstGeom prst="rect">
            <a:avLst/>
          </a:prstGeom>
          <a:ln w="12700">
            <a:miter lim="400000"/>
            <a:headEnd/>
            <a:tailEnd/>
          </a:ln>
        </p:spPr>
      </p:pic>
      <p:sp>
        <p:nvSpPr>
          <p:cNvPr id="129" name="灯片编号占位符 1"/>
          <p:cNvSpPr txBox="1">
            <a:spLocks noGrp="1"/>
          </p:cNvSpPr>
          <p:nvPr>
            <p:ph type="sldNum" sz="quarter" idx="2"/>
          </p:nvPr>
        </p:nvSpPr>
        <p:spPr>
          <a:xfrm>
            <a:off x="7345881" y="4790108"/>
            <a:ext cx="184150" cy="229870"/>
          </a:xfrm>
          <a:prstGeom prst="rect">
            <a:avLst/>
          </a:prstGeom>
          <a:ln w="12700">
            <a:miter lim="400000"/>
          </a:ln>
        </p:spPr>
        <p:txBody>
          <a:bodyPr wrap="none" lIns="34295" rIns="34295"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100000"/>
              </a:lnSpc>
              <a:spcBef>
                <a:spcPts val="0"/>
              </a:spcBef>
              <a:spcAft>
                <a:spcPts val="0"/>
              </a:spcAft>
              <a:buClrTx/>
              <a:buSzTx/>
              <a:buFontTx/>
              <a:buNone/>
              <a:defRPr kumimoji="0" sz="1200" b="0" i="0" u="none" strike="noStrike" cap="none" spc="0" normalizeH="0" baseline="0">
                <a:ln>
                  <a:noFill/>
                </a:ln>
                <a:solidFill>
                  <a:srgbClr val="888888"/>
                </a:solidFill>
                <a:effectLst/>
                <a:uFillTx/>
                <a:latin typeface="Calibri" panose="020F0502020204030204"/>
                <a:ea typeface="Calibri" panose="020F0502020204030204"/>
                <a:cs typeface="Calibri" panose="020F0502020204030204"/>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9pPr>
          </a:lstStyle>
          <a:p>
            <a:fld id="{86CB4B4D-7CA3-9044-876B-883B54F8677D}" type="slidenum">
              <a:rPr lang="en-US" altLang="zh-CN" sz="900" smtClean="0"/>
            </a:fld>
            <a:endParaRPr lang="en-US" altLang="zh-CN" sz="900" smtClean="0"/>
          </a:p>
        </p:txBody>
      </p:sp>
      <p:sp>
        <p:nvSpPr>
          <p:cNvPr id="2" name="文本框 1"/>
          <p:cNvSpPr txBox="1"/>
          <p:nvPr/>
        </p:nvSpPr>
        <p:spPr>
          <a:xfrm>
            <a:off x="531495" y="575945"/>
            <a:ext cx="4023995" cy="688340"/>
          </a:xfrm>
          <a:prstGeom prst="rect">
            <a:avLst/>
          </a:prstGeom>
          <a:noFill/>
        </p:spPr>
        <p:txBody>
          <a:bodyPr wrap="square" lIns="90000" rtlCol="0" anchor="ctr" anchorCtr="0">
            <a:normAutofit/>
          </a:bodyPr>
          <a:p>
            <a:pPr algn="just">
              <a:lnSpc>
                <a:spcPct val="150000"/>
              </a:lnSpc>
              <a:buSzPct val="100000"/>
            </a:pP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语料预处理后结果如图</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2-4</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所示</a:t>
            </a: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p:txBody>
      </p:sp>
      <p:sp>
        <p:nvSpPr>
          <p:cNvPr id="5" name="文本框 4"/>
          <p:cNvSpPr txBox="1"/>
          <p:nvPr/>
        </p:nvSpPr>
        <p:spPr>
          <a:xfrm>
            <a:off x="2457450" y="2898775"/>
            <a:ext cx="4404360" cy="1075690"/>
          </a:xfrm>
          <a:prstGeom prst="rect">
            <a:avLst/>
          </a:prstGeom>
          <a:noFill/>
        </p:spPr>
        <p:txBody>
          <a:bodyPr wrap="square" lIns="90000" rtlCol="0" anchor="ctr" anchorCtr="0">
            <a:normAutofit/>
          </a:bodyPr>
          <a:p>
            <a:pPr algn="just">
              <a:lnSpc>
                <a:spcPct val="150000"/>
              </a:lnSpc>
              <a:buSzPct val="100000"/>
            </a:pP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图</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2</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4</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 语料预处理后的</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rst_total</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变量</a:t>
            </a: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p:txBody>
      </p:sp>
      <p:pic>
        <p:nvPicPr>
          <p:cNvPr id="6" name="图片 5"/>
          <p:cNvPicPr>
            <a:picLocks noChangeAspect="1"/>
          </p:cNvPicPr>
          <p:nvPr/>
        </p:nvPicPr>
        <p:blipFill>
          <a:blip r:embed="rId2"/>
          <a:stretch>
            <a:fillRect/>
          </a:stretch>
        </p:blipFill>
        <p:spPr>
          <a:xfrm>
            <a:off x="1009650" y="1759585"/>
            <a:ext cx="7124700" cy="8077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BC9C723-82FF-B849-BDA3-A26B5EC97328}" type="slidenum">
              <a:rPr kumimoji="1" lang="zh-CN" altLang="en-US" sz="675" smtClean="0"/>
            </a:fld>
            <a:endParaRPr kumimoji="1" lang="zh-CN" altLang="en-US" sz="675"/>
          </a:p>
        </p:txBody>
      </p:sp>
      <p:sp>
        <p:nvSpPr>
          <p:cNvPr id="4" name="矩形"/>
          <p:cNvSpPr/>
          <p:nvPr/>
        </p:nvSpPr>
        <p:spPr>
          <a:xfrm>
            <a:off x="635" y="0"/>
            <a:ext cx="9142730" cy="744220"/>
          </a:xfrm>
          <a:prstGeom prst="roundRect">
            <a:avLst>
              <a:gd name="adj" fmla="val 0"/>
            </a:avLst>
          </a:prstGeom>
          <a:solidFill>
            <a:schemeClr val="accent2"/>
          </a:solidFill>
          <a:ln w="12700" cap="flat">
            <a:solidFill>
              <a:srgbClr val="4A2525"/>
            </a:solidFill>
            <a:prstDash val="solid"/>
            <a:miter lim="800000"/>
          </a:ln>
          <a:effectLst/>
        </p:spPr>
        <p:txBody>
          <a:bodyPr wrap="square" lIns="34295" tIns="34295" rIns="34295" bIns="34295" numCol="1" anchor="ctr">
            <a:noAutofit/>
          </a:bodyPr>
          <a:lstStyle/>
          <a:p>
            <a:pPr marL="252095">
              <a:defRPr>
                <a:solidFill>
                  <a:srgbClr val="FFFFFF"/>
                </a:solidFill>
              </a:defRPr>
            </a:pPr>
            <a:r>
              <a:rPr lang="zh-CN" altLang="en-US" sz="2400" dirty="0">
                <a:latin typeface="楷体" panose="02010609060101010101" charset="-122"/>
                <a:ea typeface="楷体" panose="02010609060101010101" charset="-122"/>
              </a:rPr>
              <a:t>二、实现原理</a:t>
            </a:r>
            <a:r>
              <a:rPr lang="en-US" altLang="zh-CN" sz="2400" dirty="0">
                <a:latin typeface="楷体" panose="02010609060101010101" charset="-122"/>
                <a:ea typeface="楷体" panose="02010609060101010101" charset="-122"/>
              </a:rPr>
              <a:t>--</a:t>
            </a:r>
            <a:r>
              <a:rPr lang="zh-CN" altLang="en-US" sz="2400" dirty="0">
                <a:latin typeface="楷体" panose="02010609060101010101" charset="-122"/>
                <a:ea typeface="楷体" panose="02010609060101010101" charset="-122"/>
              </a:rPr>
              <a:t>特征工程</a:t>
            </a:r>
            <a:endParaRPr lang="zh-CN" altLang="en-US" sz="2400" dirty="0">
              <a:latin typeface="楷体" panose="02010609060101010101" charset="-122"/>
              <a:ea typeface="楷体" panose="02010609060101010101" charset="-122"/>
            </a:endParaRPr>
          </a:p>
        </p:txBody>
      </p:sp>
      <p:sp>
        <p:nvSpPr>
          <p:cNvPr id="7" name="文本框 6"/>
          <p:cNvSpPr txBox="1"/>
          <p:nvPr/>
        </p:nvSpPr>
        <p:spPr>
          <a:xfrm>
            <a:off x="1594104" y="1221272"/>
            <a:ext cx="5579373" cy="1723165"/>
          </a:xfrm>
          <a:prstGeom prst="rect">
            <a:avLst/>
          </a:prstGeom>
          <a:ln w="12700">
            <a:miter lim="400000"/>
          </a:ln>
        </p:spPr>
        <p:txBody>
          <a:bodyPr wrap="square" lIns="34295" rIns="34295" rtlCol="0">
            <a:normAutofit/>
          </a:bodyPr>
          <a:lstStyle/>
          <a:p>
            <a:pPr marL="285750" indent="-285750">
              <a:lnSpc>
                <a:spcPct val="150000"/>
              </a:lnSpc>
              <a:buSzPct val="100000"/>
              <a:buFont typeface="Arial" panose="020B0604020202020204"/>
              <a:buChar char="•"/>
            </a:pPr>
            <a:endParaRPr kumimoji="1" lang="zh-CN" altLang="en-US" dirty="0" err="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10" name="文本框 9"/>
          <p:cNvSpPr txBox="1"/>
          <p:nvPr/>
        </p:nvSpPr>
        <p:spPr>
          <a:xfrm>
            <a:off x="10795" y="789305"/>
            <a:ext cx="9122410" cy="4530725"/>
          </a:xfrm>
          <a:prstGeom prst="rect">
            <a:avLst/>
          </a:prstGeom>
          <a:noFill/>
        </p:spPr>
        <p:txBody>
          <a:bodyPr wrap="square" lIns="67511" rtlCol="0" anchor="ctr" anchorCtr="0">
            <a:normAutofit fontScale="90000"/>
          </a:bodyPr>
          <a:lstStyle/>
          <a:p>
            <a:pPr indent="0">
              <a:lnSpc>
                <a:spcPct val="150000"/>
              </a:lnSpc>
              <a:buSzPct val="100000"/>
              <a:buFont typeface="Arial" panose="020B0604020202020204" pitchFamily="34" charset="0"/>
              <a:buNone/>
            </a:pP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第三部分：特征工程</a:t>
            </a: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a:p>
            <a:pPr indent="0">
              <a:lnSpc>
                <a:spcPct val="150000"/>
              </a:lnSpc>
              <a:buSzPct val="100000"/>
              <a:buFont typeface="Arial" panose="020B0604020202020204" pitchFamily="34" charset="0"/>
              <a:buNone/>
            </a:pP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	</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语料预处理完成后，我选用了</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word2vec</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模型来将文本中的词向量化。</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word2vec</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模型是非常常用的词语向量化模型，通过</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word2vec</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模型的训练可以预测某一词语和其他词语的相似度，这在我们后续的文本训练向量的计算过程中是不可或缺的。使用</a:t>
            </a:r>
            <a:r>
              <a:rPr kumimoji="1" lang="en-US" altLang="zh-CN"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gensim.models</a:t>
            </a:r>
            <a:r>
              <a:rPr kumimoji="1" lang="zh-CN" altLang="en-US"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中的</a:t>
            </a:r>
            <a:r>
              <a:rPr kumimoji="1" lang="en-US" altLang="zh-CN"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word2vec</a:t>
            </a:r>
            <a:r>
              <a:rPr kumimoji="1" lang="zh-CN" altLang="en-US"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命令</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进行</a:t>
            </a:r>
            <a:r>
              <a:rPr kumimoji="1" lang="en-US" altLang="zh-CN"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word2vec模型训练</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vector_size</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参数赋值</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500</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，声明这是一个五百维的模型，</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windows</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参数赋值为</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5</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，为</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5</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窗口训练，</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min_counts</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参数赋值为</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5</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，表明只有至少出现五次的词语才会被计算。训练完成后的模型用</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model.save</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命令进行保存。模型训练成功后，使用</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model.wv</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命令查询某一词语应返回一个</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1*500</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的向量，来反应查询词与这五百个词之间的相关度。</a:t>
            </a: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a:p>
            <a:pPr indent="0">
              <a:lnSpc>
                <a:spcPct val="150000"/>
              </a:lnSpc>
              <a:buSzPct val="100000"/>
              <a:buFont typeface="Arial" panose="020B0604020202020204" pitchFamily="34" charset="0"/>
              <a:buNone/>
            </a:pP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	</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得到每一个词语的向量后，计算一篇文章的向量变得十分简单。我们只需从头到尾遍历文章，检测当前词语是否在</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word2vec</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模型中。如果是，就将此词语对应的向量与当前文章的向量（初始为</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0</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向量）相加，有效词数</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+1</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，如果不是，就忽略不计，最后再用</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numpy</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中的</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divide</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函数取平均即可</a:t>
            </a: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a:p>
            <a:pPr indent="0">
              <a:lnSpc>
                <a:spcPct val="150000"/>
              </a:lnSpc>
              <a:buSzPct val="100000"/>
              <a:buFont typeface="Arial" panose="020B0604020202020204" pitchFamily="34" charset="0"/>
              <a:buNone/>
            </a:pP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	</a:t>
            </a: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p:txBody>
      </p:sp>
      <p:sp>
        <p:nvSpPr>
          <p:cNvPr id="3" name="文本框 2"/>
          <p:cNvSpPr txBox="1"/>
          <p:nvPr/>
        </p:nvSpPr>
        <p:spPr>
          <a:xfrm>
            <a:off x="5100496" y="5566072"/>
            <a:ext cx="0" cy="0"/>
          </a:xfrm>
          <a:prstGeom prst="rect">
            <a:avLst/>
          </a:prstGeom>
          <a:noFill/>
        </p:spPr>
        <p:txBody>
          <a:bodyPr wrap="none" lIns="67511" rtlCol="0" anchor="ctr" anchorCtr="0">
            <a:normAutofit fontScale="25000" lnSpcReduction="20000"/>
          </a:bodyPr>
          <a:lstStyle/>
          <a:p>
            <a:pPr algn="just">
              <a:lnSpc>
                <a:spcPct val="150000"/>
              </a:lnSpc>
              <a:buSzPct val="100000"/>
            </a:pPr>
            <a:endParaRPr kumimoji="1" lang="zh-CN" altLang="en-US" sz="135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BC9C723-82FF-B849-BDA3-A26B5EC97328}" type="slidenum">
              <a:rPr kumimoji="1" lang="zh-CN" altLang="en-US" sz="675" smtClean="0"/>
            </a:fld>
            <a:endParaRPr kumimoji="1" lang="zh-CN" altLang="en-US" sz="675"/>
          </a:p>
        </p:txBody>
      </p:sp>
      <p:sp>
        <p:nvSpPr>
          <p:cNvPr id="4" name="矩形"/>
          <p:cNvSpPr/>
          <p:nvPr/>
        </p:nvSpPr>
        <p:spPr>
          <a:xfrm>
            <a:off x="635" y="0"/>
            <a:ext cx="9142730" cy="744220"/>
          </a:xfrm>
          <a:prstGeom prst="roundRect">
            <a:avLst>
              <a:gd name="adj" fmla="val 0"/>
            </a:avLst>
          </a:prstGeom>
          <a:solidFill>
            <a:schemeClr val="accent2"/>
          </a:solidFill>
          <a:ln w="12700" cap="flat">
            <a:solidFill>
              <a:srgbClr val="4A2525"/>
            </a:solidFill>
            <a:prstDash val="solid"/>
            <a:miter lim="800000"/>
          </a:ln>
          <a:effectLst/>
        </p:spPr>
        <p:txBody>
          <a:bodyPr wrap="square" lIns="34295" tIns="34295" rIns="34295" bIns="34295" numCol="1" anchor="ctr">
            <a:noAutofit/>
          </a:bodyPr>
          <a:lstStyle/>
          <a:p>
            <a:pPr marL="252095">
              <a:defRPr>
                <a:solidFill>
                  <a:srgbClr val="FFFFFF"/>
                </a:solidFill>
              </a:defRPr>
            </a:pPr>
            <a:r>
              <a:rPr lang="zh-CN" altLang="en-US" sz="2400" dirty="0">
                <a:latin typeface="楷体" panose="02010609060101010101" charset="-122"/>
                <a:ea typeface="楷体" panose="02010609060101010101" charset="-122"/>
              </a:rPr>
              <a:t>二、实现原理</a:t>
            </a:r>
            <a:r>
              <a:rPr lang="en-US" altLang="zh-CN" sz="2400" dirty="0">
                <a:latin typeface="楷体" panose="02010609060101010101" charset="-122"/>
                <a:ea typeface="楷体" panose="02010609060101010101" charset="-122"/>
              </a:rPr>
              <a:t>--</a:t>
            </a:r>
            <a:r>
              <a:rPr lang="zh-CN" altLang="en-US" sz="2400" dirty="0">
                <a:latin typeface="楷体" panose="02010609060101010101" charset="-122"/>
                <a:ea typeface="楷体" panose="02010609060101010101" charset="-122"/>
              </a:rPr>
              <a:t>模型拟合</a:t>
            </a:r>
            <a:r>
              <a:rPr lang="en-US" altLang="zh-CN" sz="2400" dirty="0">
                <a:latin typeface="楷体" panose="02010609060101010101" charset="-122"/>
                <a:ea typeface="楷体" panose="02010609060101010101" charset="-122"/>
              </a:rPr>
              <a:t>&amp;</a:t>
            </a:r>
            <a:r>
              <a:rPr lang="zh-CN" altLang="en-US" sz="2400" dirty="0">
                <a:latin typeface="楷体" panose="02010609060101010101" charset="-122"/>
                <a:ea typeface="楷体" panose="02010609060101010101" charset="-122"/>
              </a:rPr>
              <a:t>评价指标</a:t>
            </a:r>
            <a:endParaRPr lang="zh-CN" altLang="en-US" sz="2400" dirty="0">
              <a:latin typeface="楷体" panose="02010609060101010101" charset="-122"/>
              <a:ea typeface="楷体" panose="02010609060101010101" charset="-122"/>
            </a:endParaRPr>
          </a:p>
        </p:txBody>
      </p:sp>
      <p:sp>
        <p:nvSpPr>
          <p:cNvPr id="7" name="文本框 6"/>
          <p:cNvSpPr txBox="1"/>
          <p:nvPr/>
        </p:nvSpPr>
        <p:spPr>
          <a:xfrm>
            <a:off x="1594104" y="1221272"/>
            <a:ext cx="5579373" cy="1723165"/>
          </a:xfrm>
          <a:prstGeom prst="rect">
            <a:avLst/>
          </a:prstGeom>
          <a:ln w="12700">
            <a:miter lim="400000"/>
          </a:ln>
        </p:spPr>
        <p:txBody>
          <a:bodyPr wrap="square" lIns="34295" rIns="34295" rtlCol="0">
            <a:normAutofit/>
          </a:bodyPr>
          <a:lstStyle/>
          <a:p>
            <a:pPr marL="285750" indent="-285750">
              <a:lnSpc>
                <a:spcPct val="150000"/>
              </a:lnSpc>
              <a:buSzPct val="100000"/>
              <a:buFont typeface="Arial" panose="020B0604020202020204"/>
              <a:buChar char="•"/>
            </a:pPr>
            <a:endParaRPr kumimoji="1" lang="zh-CN" altLang="en-US" dirty="0" err="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10" name="文本框 9"/>
          <p:cNvSpPr txBox="1"/>
          <p:nvPr/>
        </p:nvSpPr>
        <p:spPr>
          <a:xfrm>
            <a:off x="0" y="653415"/>
            <a:ext cx="9122410" cy="2193925"/>
          </a:xfrm>
          <a:prstGeom prst="rect">
            <a:avLst/>
          </a:prstGeom>
          <a:noFill/>
        </p:spPr>
        <p:txBody>
          <a:bodyPr wrap="square" lIns="67511" rtlCol="0" anchor="ctr" anchorCtr="0">
            <a:normAutofit fontScale="90000"/>
          </a:bodyPr>
          <a:lstStyle/>
          <a:p>
            <a:pPr indent="0">
              <a:lnSpc>
                <a:spcPct val="150000"/>
              </a:lnSpc>
              <a:buSzPct val="100000"/>
              <a:buFont typeface="Arial" panose="020B0604020202020204" pitchFamily="34" charset="0"/>
              <a:buNone/>
            </a:pP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第四</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&amp;</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五部分：模型拟合</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&amp;</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评价指标</a:t>
            </a: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a:p>
            <a:pPr indent="0">
              <a:lnSpc>
                <a:spcPct val="150000"/>
              </a:lnSpc>
              <a:buSzPct val="100000"/>
              <a:buFont typeface="Arial" panose="020B0604020202020204" pitchFamily="34" charset="0"/>
              <a:buNone/>
            </a:pP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	</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特征工程完成后，我们得到了每一篇文章的向量。现在，我们要处理的文章已经化作了一个向量，我们要解决的文章预测标签的问题已经转化为了向量预测标签的问题，由自然语言问题转化为了数学问题。为解决这一数学问题，我选用了随机森林模型解决。随机森林是</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bagging</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算法的进化版，与</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bagging</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算法原理相类似，</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bagging</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算法原理如图</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2-5</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所示。</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	</a:t>
            </a: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p:txBody>
      </p:sp>
      <p:sp>
        <p:nvSpPr>
          <p:cNvPr id="3" name="文本框 2"/>
          <p:cNvSpPr txBox="1"/>
          <p:nvPr/>
        </p:nvSpPr>
        <p:spPr>
          <a:xfrm>
            <a:off x="5100496" y="5566072"/>
            <a:ext cx="0" cy="0"/>
          </a:xfrm>
          <a:prstGeom prst="rect">
            <a:avLst/>
          </a:prstGeom>
          <a:noFill/>
        </p:spPr>
        <p:txBody>
          <a:bodyPr wrap="none" lIns="67511" rtlCol="0" anchor="ctr" anchorCtr="0">
            <a:normAutofit fontScale="25000" lnSpcReduction="20000"/>
          </a:bodyPr>
          <a:lstStyle/>
          <a:p>
            <a:pPr algn="just">
              <a:lnSpc>
                <a:spcPct val="150000"/>
              </a:lnSpc>
              <a:buSzPct val="100000"/>
            </a:pPr>
            <a:endParaRPr kumimoji="1" lang="zh-CN" altLang="en-US" sz="135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pic>
        <p:nvPicPr>
          <p:cNvPr id="5" name="图片 4"/>
          <p:cNvPicPr>
            <a:picLocks noChangeAspect="1"/>
          </p:cNvPicPr>
          <p:nvPr/>
        </p:nvPicPr>
        <p:blipFill>
          <a:blip r:embed="rId1"/>
          <a:stretch>
            <a:fillRect/>
          </a:stretch>
        </p:blipFill>
        <p:spPr>
          <a:xfrm>
            <a:off x="1336040" y="2738120"/>
            <a:ext cx="4265930" cy="2199005"/>
          </a:xfrm>
          <a:prstGeom prst="rect">
            <a:avLst/>
          </a:prstGeom>
        </p:spPr>
      </p:pic>
      <p:sp>
        <p:nvSpPr>
          <p:cNvPr id="8" name="文本框 7"/>
          <p:cNvSpPr txBox="1"/>
          <p:nvPr/>
        </p:nvSpPr>
        <p:spPr>
          <a:xfrm>
            <a:off x="5697220" y="3912870"/>
            <a:ext cx="2544445" cy="1075690"/>
          </a:xfrm>
          <a:prstGeom prst="rect">
            <a:avLst/>
          </a:prstGeom>
          <a:noFill/>
        </p:spPr>
        <p:txBody>
          <a:bodyPr wrap="square" lIns="90000" rtlCol="0" anchor="ctr" anchorCtr="0">
            <a:normAutofit/>
          </a:bodyPr>
          <a:p>
            <a:pPr algn="just">
              <a:lnSpc>
                <a:spcPct val="150000"/>
              </a:lnSpc>
              <a:buSzPct val="100000"/>
            </a:pP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图</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2</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5</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 随机森林</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/bagging</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算法基本原理</a:t>
            </a:r>
            <a:endParaRPr kumimoji="1" lang="zh-CN" altLang="en-US"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BC9C723-82FF-B849-BDA3-A26B5EC97328}" type="slidenum">
              <a:rPr kumimoji="1" lang="zh-CN" altLang="en-US" sz="675" smtClean="0"/>
            </a:fld>
            <a:endParaRPr kumimoji="1" lang="zh-CN" altLang="en-US" sz="675"/>
          </a:p>
        </p:txBody>
      </p:sp>
      <p:sp>
        <p:nvSpPr>
          <p:cNvPr id="4" name="矩形"/>
          <p:cNvSpPr/>
          <p:nvPr/>
        </p:nvSpPr>
        <p:spPr>
          <a:xfrm>
            <a:off x="635" y="0"/>
            <a:ext cx="9142730" cy="744220"/>
          </a:xfrm>
          <a:prstGeom prst="roundRect">
            <a:avLst>
              <a:gd name="adj" fmla="val 0"/>
            </a:avLst>
          </a:prstGeom>
          <a:solidFill>
            <a:schemeClr val="accent2"/>
          </a:solidFill>
          <a:ln w="12700" cap="flat">
            <a:solidFill>
              <a:srgbClr val="4A2525"/>
            </a:solidFill>
            <a:prstDash val="solid"/>
            <a:miter lim="800000"/>
          </a:ln>
          <a:effectLst/>
        </p:spPr>
        <p:txBody>
          <a:bodyPr wrap="square" lIns="34295" tIns="34295" rIns="34295" bIns="34295" numCol="1" anchor="ctr">
            <a:noAutofit/>
          </a:bodyPr>
          <a:lstStyle/>
          <a:p>
            <a:pPr marL="252095">
              <a:defRPr>
                <a:solidFill>
                  <a:srgbClr val="FFFFFF"/>
                </a:solidFill>
              </a:defRPr>
            </a:pPr>
            <a:r>
              <a:rPr lang="zh-CN" altLang="en-US" sz="2400" dirty="0">
                <a:latin typeface="楷体" panose="02010609060101010101" charset="-122"/>
                <a:ea typeface="楷体" panose="02010609060101010101" charset="-122"/>
              </a:rPr>
              <a:t>二、实现原理</a:t>
            </a:r>
            <a:r>
              <a:rPr lang="en-US" altLang="zh-CN" sz="2400" dirty="0">
                <a:latin typeface="楷体" panose="02010609060101010101" charset="-122"/>
                <a:ea typeface="楷体" panose="02010609060101010101" charset="-122"/>
              </a:rPr>
              <a:t>--</a:t>
            </a:r>
            <a:r>
              <a:rPr lang="zh-CN" altLang="en-US" sz="2400" dirty="0">
                <a:latin typeface="楷体" panose="02010609060101010101" charset="-122"/>
                <a:ea typeface="楷体" panose="02010609060101010101" charset="-122"/>
              </a:rPr>
              <a:t>模型拟合</a:t>
            </a:r>
            <a:r>
              <a:rPr lang="en-US" altLang="zh-CN" sz="2400" dirty="0">
                <a:latin typeface="楷体" panose="02010609060101010101" charset="-122"/>
                <a:ea typeface="楷体" panose="02010609060101010101" charset="-122"/>
              </a:rPr>
              <a:t>&amp;</a:t>
            </a:r>
            <a:r>
              <a:rPr lang="zh-CN" altLang="en-US" sz="2400" dirty="0">
                <a:latin typeface="楷体" panose="02010609060101010101" charset="-122"/>
                <a:ea typeface="楷体" panose="02010609060101010101" charset="-122"/>
              </a:rPr>
              <a:t>评价指标</a:t>
            </a:r>
            <a:endParaRPr lang="zh-CN" altLang="en-US" sz="2400" dirty="0">
              <a:latin typeface="楷体" panose="02010609060101010101" charset="-122"/>
              <a:ea typeface="楷体" panose="02010609060101010101" charset="-122"/>
            </a:endParaRPr>
          </a:p>
        </p:txBody>
      </p:sp>
      <p:sp>
        <p:nvSpPr>
          <p:cNvPr id="7" name="文本框 6"/>
          <p:cNvSpPr txBox="1"/>
          <p:nvPr/>
        </p:nvSpPr>
        <p:spPr>
          <a:xfrm>
            <a:off x="1594104" y="1221272"/>
            <a:ext cx="5579373" cy="1723165"/>
          </a:xfrm>
          <a:prstGeom prst="rect">
            <a:avLst/>
          </a:prstGeom>
          <a:ln w="12700">
            <a:miter lim="400000"/>
          </a:ln>
        </p:spPr>
        <p:txBody>
          <a:bodyPr wrap="square" lIns="34295" rIns="34295" rtlCol="0">
            <a:normAutofit/>
          </a:bodyPr>
          <a:lstStyle/>
          <a:p>
            <a:pPr marL="285750" indent="-285750">
              <a:lnSpc>
                <a:spcPct val="150000"/>
              </a:lnSpc>
              <a:buSzPct val="100000"/>
              <a:buFont typeface="Arial" panose="020B0604020202020204"/>
              <a:buChar char="•"/>
            </a:pPr>
            <a:endParaRPr kumimoji="1" lang="zh-CN" altLang="en-US" dirty="0" err="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10" name="文本框 9"/>
          <p:cNvSpPr txBox="1"/>
          <p:nvPr/>
        </p:nvSpPr>
        <p:spPr>
          <a:xfrm>
            <a:off x="21590" y="1412240"/>
            <a:ext cx="9122410" cy="2797810"/>
          </a:xfrm>
          <a:prstGeom prst="rect">
            <a:avLst/>
          </a:prstGeom>
          <a:noFill/>
        </p:spPr>
        <p:txBody>
          <a:bodyPr wrap="square" lIns="67511" rtlCol="0" anchor="ctr" anchorCtr="0">
            <a:normAutofit/>
          </a:bodyPr>
          <a:lstStyle/>
          <a:p>
            <a:pPr indent="0">
              <a:lnSpc>
                <a:spcPct val="150000"/>
              </a:lnSpc>
              <a:buSzPct val="100000"/>
              <a:buFont typeface="Arial" panose="020B0604020202020204" pitchFamily="34" charset="0"/>
              <a:buNone/>
            </a:pP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	</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使用</a:t>
            </a:r>
            <a:r>
              <a:rPr kumimoji="1" lang="en-US" altLang="zh-CN"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sklearn.ensemble</a:t>
            </a:r>
            <a:r>
              <a:rPr kumimoji="1" lang="zh-CN" altLang="en-US"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库中的</a:t>
            </a:r>
            <a:r>
              <a:rPr kumimoji="1" lang="en-US" altLang="zh-CN"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RandomForestClassifier</a:t>
            </a:r>
            <a:r>
              <a:rPr kumimoji="1" lang="zh-CN" altLang="en-US"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命令</a:t>
            </a:r>
            <a:r>
              <a:rPr kumimoji="1" lang="en-US" altLang="zh-CN"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初始化100棵RF分类器</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，设置完训练集</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X</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和训练集</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Y</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后使用</a:t>
            </a:r>
            <a:r>
              <a:rPr kumimoji="1" lang="en-US" altLang="zh-CN"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forest.fit命令开始训练</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。训练完成后得到的</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forest</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对象可以用来预测，将测试集</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X</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输入</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forest</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中使用</a:t>
            </a:r>
            <a:r>
              <a:rPr kumimoji="1" lang="en-US" altLang="zh-CN"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forest.predict命令进行预测</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得到</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Y_pred,</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使用</a:t>
            </a:r>
            <a:r>
              <a:rPr kumimoji="1" lang="en-US" altLang="zh-CN"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sklearn.metrics库中的confusion_matrix命令</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和</a:t>
            </a:r>
            <a:r>
              <a:rPr kumimoji="1" lang="en-US" altLang="zh-CN"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classification_report命令</a:t>
            </a:r>
            <a:r>
              <a:rPr kumimoji="1" lang="en-US" altLang="zh-CN"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输出混淆矩阵和训练结果评估参数</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（准确率、召回率等）。准确率达到</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95%</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，召回率达到</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90%</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，至此，问题得到解决。</a:t>
            </a: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p:txBody>
      </p:sp>
      <p:sp>
        <p:nvSpPr>
          <p:cNvPr id="3" name="文本框 2"/>
          <p:cNvSpPr txBox="1"/>
          <p:nvPr/>
        </p:nvSpPr>
        <p:spPr>
          <a:xfrm>
            <a:off x="5100496" y="5566072"/>
            <a:ext cx="0" cy="0"/>
          </a:xfrm>
          <a:prstGeom prst="rect">
            <a:avLst/>
          </a:prstGeom>
          <a:noFill/>
        </p:spPr>
        <p:txBody>
          <a:bodyPr wrap="none" lIns="67511" rtlCol="0" anchor="ctr" anchorCtr="0">
            <a:normAutofit fontScale="25000" lnSpcReduction="20000"/>
          </a:bodyPr>
          <a:lstStyle/>
          <a:p>
            <a:pPr algn="just">
              <a:lnSpc>
                <a:spcPct val="150000"/>
              </a:lnSpc>
              <a:buSzPct val="100000"/>
            </a:pPr>
            <a:endParaRPr kumimoji="1" lang="zh-CN" altLang="en-US" sz="135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BC9C723-82FF-B849-BDA3-A26B5EC97328}" type="slidenum">
              <a:rPr kumimoji="1" lang="zh-CN" altLang="en-US" sz="675" smtClean="0"/>
            </a:fld>
            <a:endParaRPr kumimoji="1" lang="zh-CN" altLang="en-US" sz="675"/>
          </a:p>
        </p:txBody>
      </p:sp>
      <p:pic>
        <p:nvPicPr>
          <p:cNvPr id="4" name="图片 13" descr="图片 13"/>
          <p:cNvPicPr>
            <a:picLocks noChangeAspect="1"/>
          </p:cNvPicPr>
          <p:nvPr/>
        </p:nvPicPr>
        <p:blipFill>
          <a:blip r:embed="rId1">
            <a:alphaModFix amt="50000"/>
          </a:blip>
          <a:stretch>
            <a:fillRect/>
          </a:stretch>
        </p:blipFill>
        <p:spPr>
          <a:xfrm>
            <a:off x="3367859" y="1329877"/>
            <a:ext cx="2396485" cy="2396485"/>
          </a:xfrm>
          <a:prstGeom prst="rect">
            <a:avLst/>
          </a:prstGeom>
          <a:ln w="12700">
            <a:miter lim="400000"/>
            <a:headEnd/>
            <a:tailEnd/>
          </a:ln>
        </p:spPr>
      </p:pic>
      <p:sp>
        <p:nvSpPr>
          <p:cNvPr id="5" name="矩形 5"/>
          <p:cNvSpPr/>
          <p:nvPr/>
        </p:nvSpPr>
        <p:spPr>
          <a:xfrm>
            <a:off x="635" y="2572385"/>
            <a:ext cx="9144000" cy="2572385"/>
          </a:xfrm>
          <a:prstGeom prst="rect">
            <a:avLst/>
          </a:prstGeom>
          <a:solidFill>
            <a:srgbClr val="915474"/>
          </a:solidFill>
          <a:ln w="12700">
            <a:miter lim="400000"/>
          </a:ln>
        </p:spPr>
        <p:txBody>
          <a:bodyPr lIns="34295" rIns="34295" anchor="ctr"/>
          <a:lstStyle/>
          <a:p>
            <a:pPr algn="ctr">
              <a:defRPr>
                <a:solidFill>
                  <a:srgbClr val="FFFFFF"/>
                </a:solidFill>
              </a:defRPr>
            </a:pPr>
            <a:endParaRPr sz="1350"/>
          </a:p>
        </p:txBody>
      </p:sp>
      <p:pic>
        <p:nvPicPr>
          <p:cNvPr id="6" name="图片 4" descr="图片 4"/>
          <p:cNvPicPr>
            <a:picLocks noChangeAspect="1"/>
          </p:cNvPicPr>
          <p:nvPr/>
        </p:nvPicPr>
        <p:blipFill>
          <a:blip r:embed="rId2"/>
          <a:stretch>
            <a:fillRect/>
          </a:stretch>
        </p:blipFill>
        <p:spPr>
          <a:xfrm>
            <a:off x="4030843" y="0"/>
            <a:ext cx="1082314" cy="515790"/>
          </a:xfrm>
          <a:prstGeom prst="rect">
            <a:avLst/>
          </a:prstGeom>
          <a:ln w="12700">
            <a:miter lim="400000"/>
            <a:headEnd/>
            <a:tailEnd/>
          </a:ln>
        </p:spPr>
      </p:pic>
      <p:sp>
        <p:nvSpPr>
          <p:cNvPr id="7" name="文本框 1"/>
          <p:cNvSpPr txBox="1"/>
          <p:nvPr/>
        </p:nvSpPr>
        <p:spPr>
          <a:xfrm>
            <a:off x="3455196" y="682621"/>
            <a:ext cx="2222178" cy="725933"/>
          </a:xfrm>
          <a:prstGeom prst="rect">
            <a:avLst/>
          </a:prstGeom>
          <a:ln w="12700">
            <a:miter lim="400000"/>
          </a:ln>
        </p:spPr>
        <p:txBody>
          <a:bodyPr wrap="none" lIns="34295" rIns="34295">
            <a:normAutofit fontScale="90000"/>
          </a:bodyPr>
          <a:lstStyle/>
          <a:p>
            <a:pPr algn="ctr">
              <a:defRPr sz="6000">
                <a:solidFill>
                  <a:schemeClr val="accent1"/>
                </a:solidFill>
              </a:defRPr>
            </a:pPr>
            <a:r>
              <a:rPr lang="zh-CN" altLang="en-US" sz="4500" b="1" dirty="0">
                <a:solidFill>
                  <a:schemeClr val="tx1"/>
                </a:solidFill>
                <a:latin typeface="楷体" panose="02010609060101010101" charset="-122"/>
                <a:ea typeface="楷体" panose="02010609060101010101" charset="-122"/>
                <a:cs typeface="楷体" panose="02010609060101010101" charset="-122"/>
              </a:rPr>
              <a:t>Part </a:t>
            </a:r>
            <a:r>
              <a:rPr lang="en-US" altLang="zh-CN" sz="4500" b="1" dirty="0">
                <a:solidFill>
                  <a:schemeClr val="tx1"/>
                </a:solidFill>
                <a:latin typeface="楷体" panose="02010609060101010101" charset="-122"/>
                <a:ea typeface="楷体" panose="02010609060101010101" charset="-122"/>
                <a:cs typeface="楷体" panose="02010609060101010101" charset="-122"/>
              </a:rPr>
              <a:t>Three</a:t>
            </a:r>
            <a:endParaRPr lang="en-US" altLang="zh-CN" sz="4500" b="1" dirty="0">
              <a:solidFill>
                <a:schemeClr val="tx1"/>
              </a:solidFill>
              <a:latin typeface="楷体" panose="02010609060101010101" charset="-122"/>
              <a:ea typeface="楷体" panose="02010609060101010101" charset="-122"/>
              <a:cs typeface="楷体" panose="02010609060101010101" charset="-122"/>
            </a:endParaRPr>
          </a:p>
        </p:txBody>
      </p:sp>
      <p:sp>
        <p:nvSpPr>
          <p:cNvPr id="8" name="文本框 7"/>
          <p:cNvSpPr txBox="1"/>
          <p:nvPr/>
        </p:nvSpPr>
        <p:spPr>
          <a:xfrm>
            <a:off x="2268855" y="1575435"/>
            <a:ext cx="4608195" cy="1310005"/>
          </a:xfrm>
          <a:prstGeom prst="rect">
            <a:avLst/>
          </a:prstGeom>
          <a:ln w="12700">
            <a:miter lim="400000"/>
          </a:ln>
        </p:spPr>
        <p:txBody>
          <a:bodyPr wrap="none" lIns="34295" rIns="34295">
            <a:normAutofit/>
          </a:bodyPr>
          <a:lstStyle>
            <a:lvl1pPr>
              <a:defRPr sz="6000">
                <a:solidFill>
                  <a:srgbClr val="3C3C77"/>
                </a:solidFill>
              </a:defRPr>
            </a:lvl1pPr>
          </a:lstStyle>
          <a:p>
            <a:pPr algn="ctr"/>
            <a:r>
              <a:rPr lang="zh-CN" altLang="en-US" sz="4800" b="1" dirty="0">
                <a:solidFill>
                  <a:schemeClr val="accent1"/>
                </a:solidFill>
                <a:latin typeface="楷体" panose="02010609060101010101" charset="-122"/>
                <a:ea typeface="楷体" panose="02010609060101010101" charset="-122"/>
                <a:cs typeface="Times New Roman" panose="02020603050405020304"/>
              </a:rPr>
              <a:t>代码实现</a:t>
            </a:r>
            <a:endParaRPr lang="zh-CN" altLang="en-US" sz="4800" b="1" dirty="0">
              <a:solidFill>
                <a:schemeClr val="accent1"/>
              </a:solidFill>
              <a:latin typeface="楷体" panose="02010609060101010101" charset="-122"/>
              <a:ea typeface="楷体" panose="02010609060101010101" charset="-122"/>
              <a:cs typeface="Times New Roman" panose="02020603050405020304"/>
            </a:endParaRPr>
          </a:p>
        </p:txBody>
      </p:sp>
      <p:pic>
        <p:nvPicPr>
          <p:cNvPr id="9" name="图片 11" descr="图片 11"/>
          <p:cNvPicPr>
            <a:picLocks noChangeAspect="1"/>
          </p:cNvPicPr>
          <p:nvPr/>
        </p:nvPicPr>
        <p:blipFill>
          <a:blip r:embed="rId3"/>
          <a:srcRect t="51839"/>
          <a:stretch>
            <a:fillRect/>
          </a:stretch>
        </p:blipFill>
        <p:spPr>
          <a:xfrm>
            <a:off x="3373758" y="2572200"/>
            <a:ext cx="2396485" cy="1154161"/>
          </a:xfrm>
          <a:prstGeom prst="rect">
            <a:avLst/>
          </a:prstGeom>
          <a:ln w="12700">
            <a:miter lim="4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BC9C723-82FF-B849-BDA3-A26B5EC97328}" type="slidenum">
              <a:rPr kumimoji="1" lang="zh-CN" altLang="en-US" sz="675" smtClean="0"/>
            </a:fld>
            <a:endParaRPr kumimoji="1" lang="zh-CN" altLang="en-US" sz="675"/>
          </a:p>
        </p:txBody>
      </p:sp>
      <p:sp>
        <p:nvSpPr>
          <p:cNvPr id="4" name="矩形"/>
          <p:cNvSpPr/>
          <p:nvPr/>
        </p:nvSpPr>
        <p:spPr>
          <a:xfrm>
            <a:off x="635" y="0"/>
            <a:ext cx="9142730" cy="744220"/>
          </a:xfrm>
          <a:prstGeom prst="roundRect">
            <a:avLst>
              <a:gd name="adj" fmla="val 0"/>
            </a:avLst>
          </a:prstGeom>
          <a:solidFill>
            <a:schemeClr val="accent2"/>
          </a:solidFill>
          <a:ln w="12700" cap="flat">
            <a:solidFill>
              <a:srgbClr val="4A2525"/>
            </a:solidFill>
            <a:prstDash val="solid"/>
            <a:miter lim="800000"/>
          </a:ln>
          <a:effectLst/>
        </p:spPr>
        <p:txBody>
          <a:bodyPr wrap="square" lIns="34295" tIns="34295" rIns="34295" bIns="34295" numCol="1" anchor="ctr">
            <a:noAutofit/>
          </a:bodyPr>
          <a:lstStyle/>
          <a:p>
            <a:pPr marL="252095">
              <a:defRPr>
                <a:solidFill>
                  <a:srgbClr val="FFFFFF"/>
                </a:solidFill>
              </a:defRPr>
            </a:pPr>
            <a:r>
              <a:rPr lang="zh-CN" altLang="en-US" sz="2400" dirty="0">
                <a:latin typeface="楷体" panose="02010609060101010101" charset="-122"/>
                <a:ea typeface="楷体" panose="02010609060101010101" charset="-122"/>
              </a:rPr>
              <a:t>三、</a:t>
            </a:r>
            <a:r>
              <a:rPr lang="zh-CN" sz="2400" dirty="0">
                <a:latin typeface="楷体" panose="02010609060101010101" charset="-122"/>
                <a:ea typeface="楷体" panose="02010609060101010101" charset="-122"/>
              </a:rPr>
              <a:t>代码实现</a:t>
            </a:r>
            <a:endParaRPr lang="zh-CN" sz="2400" dirty="0">
              <a:latin typeface="楷体" panose="02010609060101010101" charset="-122"/>
              <a:ea typeface="楷体" panose="02010609060101010101" charset="-122"/>
            </a:endParaRPr>
          </a:p>
        </p:txBody>
      </p:sp>
      <p:sp>
        <p:nvSpPr>
          <p:cNvPr id="7" name="文本框 6"/>
          <p:cNvSpPr txBox="1"/>
          <p:nvPr/>
        </p:nvSpPr>
        <p:spPr>
          <a:xfrm>
            <a:off x="1594104" y="1221272"/>
            <a:ext cx="5579373" cy="1723165"/>
          </a:xfrm>
          <a:prstGeom prst="rect">
            <a:avLst/>
          </a:prstGeom>
          <a:ln w="12700">
            <a:miter lim="400000"/>
          </a:ln>
        </p:spPr>
        <p:txBody>
          <a:bodyPr wrap="square" lIns="34295" rIns="34295" rtlCol="0">
            <a:normAutofit/>
          </a:bodyPr>
          <a:lstStyle/>
          <a:p>
            <a:pPr marL="285750" indent="-285750">
              <a:lnSpc>
                <a:spcPct val="150000"/>
              </a:lnSpc>
              <a:buSzPct val="100000"/>
              <a:buFont typeface="Arial" panose="020B0604020202020204"/>
              <a:buChar char="•"/>
            </a:pPr>
            <a:endParaRPr kumimoji="1" lang="zh-CN" altLang="en-US" dirty="0" err="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10" name="文本框 9"/>
          <p:cNvSpPr txBox="1"/>
          <p:nvPr/>
        </p:nvSpPr>
        <p:spPr>
          <a:xfrm>
            <a:off x="0" y="432435"/>
            <a:ext cx="9122410" cy="1933575"/>
          </a:xfrm>
          <a:prstGeom prst="rect">
            <a:avLst/>
          </a:prstGeom>
          <a:noFill/>
        </p:spPr>
        <p:txBody>
          <a:bodyPr wrap="square" lIns="67511" rtlCol="0" anchor="ctr" anchorCtr="0">
            <a:normAutofit/>
          </a:bodyPr>
          <a:lstStyle/>
          <a:p>
            <a:pPr indent="0">
              <a:lnSpc>
                <a:spcPct val="150000"/>
              </a:lnSpc>
              <a:buSzPct val="100000"/>
              <a:buFont typeface="Arial" panose="020B0604020202020204" pitchFamily="34" charset="0"/>
              <a:buNone/>
            </a:pP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	</a:t>
            </a:r>
            <a:r>
              <a:rPr kumimoji="1" lang="zh-CN" dirty="0">
                <a:latin typeface="楷体" panose="02010609060101010101" charset="-122"/>
                <a:ea typeface="楷体" panose="02010609060101010101" charset="-122"/>
                <a:cs typeface="楷体" panose="02010609060101010101" charset="-122"/>
                <a:sym typeface="宋体" panose="02010600030101010101" pitchFamily="2" charset="-122"/>
              </a:rPr>
              <a:t>因为同时提交了作业源码，所以代码实现部分只展示重点代码，详情请参照源码及源码中的注释。</a:t>
            </a:r>
            <a:endParaRPr kumimoji="1" lang="zh-CN" dirty="0">
              <a:latin typeface="楷体" panose="02010609060101010101" charset="-122"/>
              <a:ea typeface="楷体" panose="02010609060101010101" charset="-122"/>
              <a:cs typeface="楷体" panose="02010609060101010101" charset="-122"/>
              <a:sym typeface="宋体" panose="02010600030101010101" pitchFamily="2" charset="-122"/>
            </a:endParaRPr>
          </a:p>
        </p:txBody>
      </p:sp>
      <p:sp>
        <p:nvSpPr>
          <p:cNvPr id="3" name="文本框 2"/>
          <p:cNvSpPr txBox="1"/>
          <p:nvPr/>
        </p:nvSpPr>
        <p:spPr>
          <a:xfrm>
            <a:off x="5100496" y="5566072"/>
            <a:ext cx="0" cy="0"/>
          </a:xfrm>
          <a:prstGeom prst="rect">
            <a:avLst/>
          </a:prstGeom>
          <a:noFill/>
        </p:spPr>
        <p:txBody>
          <a:bodyPr wrap="none" lIns="67511" rtlCol="0" anchor="ctr" anchorCtr="0">
            <a:normAutofit fontScale="25000" lnSpcReduction="20000"/>
          </a:bodyPr>
          <a:lstStyle/>
          <a:p>
            <a:pPr algn="just">
              <a:lnSpc>
                <a:spcPct val="150000"/>
              </a:lnSpc>
              <a:buSzPct val="100000"/>
            </a:pPr>
            <a:endParaRPr kumimoji="1" lang="zh-CN" altLang="en-US" sz="135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pic>
        <p:nvPicPr>
          <p:cNvPr id="5" name="图片 4"/>
          <p:cNvPicPr>
            <a:picLocks noChangeAspect="1"/>
          </p:cNvPicPr>
          <p:nvPr/>
        </p:nvPicPr>
        <p:blipFill>
          <a:blip r:embed="rId1"/>
          <a:stretch>
            <a:fillRect/>
          </a:stretch>
        </p:blipFill>
        <p:spPr>
          <a:xfrm>
            <a:off x="527685" y="2013585"/>
            <a:ext cx="2819400" cy="1272540"/>
          </a:xfrm>
          <a:prstGeom prst="rect">
            <a:avLst/>
          </a:prstGeom>
        </p:spPr>
      </p:pic>
      <p:sp>
        <p:nvSpPr>
          <p:cNvPr id="6" name="文本框 5"/>
          <p:cNvSpPr txBox="1"/>
          <p:nvPr/>
        </p:nvSpPr>
        <p:spPr>
          <a:xfrm>
            <a:off x="448310" y="3347720"/>
            <a:ext cx="3400425" cy="733425"/>
          </a:xfrm>
          <a:prstGeom prst="rect">
            <a:avLst/>
          </a:prstGeom>
          <a:noFill/>
        </p:spPr>
        <p:txBody>
          <a:bodyPr wrap="square" lIns="90000" rtlCol="0" anchor="ctr" anchorCtr="0">
            <a:normAutofit/>
          </a:bodyPr>
          <a:p>
            <a:pPr algn="just">
              <a:lnSpc>
                <a:spcPct val="150000"/>
              </a:lnSpc>
              <a:buSzPct val="100000"/>
            </a:pP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使用</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python</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及相应库版本</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a:t>
            </a:r>
            <a:endPar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endParaRPr>
          </a:p>
        </p:txBody>
      </p:sp>
      <p:pic>
        <p:nvPicPr>
          <p:cNvPr id="11" name="图片 10"/>
          <p:cNvPicPr>
            <a:picLocks noChangeAspect="1"/>
          </p:cNvPicPr>
          <p:nvPr/>
        </p:nvPicPr>
        <p:blipFill>
          <a:blip r:embed="rId2"/>
          <a:stretch>
            <a:fillRect/>
          </a:stretch>
        </p:blipFill>
        <p:spPr>
          <a:xfrm>
            <a:off x="3848735" y="1515745"/>
            <a:ext cx="3564890" cy="3367405"/>
          </a:xfrm>
          <a:prstGeom prst="rect">
            <a:avLst/>
          </a:prstGeom>
        </p:spPr>
      </p:pic>
      <p:sp>
        <p:nvSpPr>
          <p:cNvPr id="12" name="文本框 11"/>
          <p:cNvSpPr txBox="1"/>
          <p:nvPr/>
        </p:nvSpPr>
        <p:spPr>
          <a:xfrm>
            <a:off x="1379855" y="4081145"/>
            <a:ext cx="3400425" cy="733425"/>
          </a:xfrm>
          <a:prstGeom prst="rect">
            <a:avLst/>
          </a:prstGeom>
          <a:noFill/>
        </p:spPr>
        <p:txBody>
          <a:bodyPr wrap="square" lIns="90000" rtlCol="0" anchor="ctr" anchorCtr="0">
            <a:normAutofit/>
          </a:bodyPr>
          <a:p>
            <a:pPr algn="just">
              <a:lnSpc>
                <a:spcPct val="150000"/>
              </a:lnSpc>
              <a:buSzPct val="100000"/>
            </a:pPr>
            <a:r>
              <a:rPr kumimoji="1" lang="zh-CN" dirty="0">
                <a:latin typeface="楷体" panose="02010609060101010101" charset="-122"/>
                <a:ea typeface="楷体" panose="02010609060101010101" charset="-122"/>
                <a:cs typeface="楷体" panose="02010609060101010101" charset="-122"/>
                <a:sym typeface="宋体" panose="02010600030101010101" pitchFamily="2" charset="-122"/>
              </a:rPr>
              <a:t>所用库和爬虫随机头</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a:t>
            </a:r>
            <a:endPar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任意形状 10"/>
          <p:cNvSpPr/>
          <p:nvPr/>
        </p:nvSpPr>
        <p:spPr>
          <a:xfrm>
            <a:off x="635" y="0"/>
            <a:ext cx="9142730" cy="5144135"/>
          </a:xfrm>
          <a:custGeom>
            <a:avLst/>
            <a:gdLst/>
            <a:ahLst/>
            <a:cxnLst>
              <a:cxn ang="0">
                <a:pos x="wd2" y="hd2"/>
              </a:cxn>
              <a:cxn ang="5400000">
                <a:pos x="wd2" y="hd2"/>
              </a:cxn>
              <a:cxn ang="10800000">
                <a:pos x="wd2" y="hd2"/>
              </a:cxn>
              <a:cxn ang="16200000">
                <a:pos x="wd2" y="hd2"/>
              </a:cxn>
            </a:cxnLst>
            <a:rect l="0" t="0" r="r" b="b"/>
            <a:pathLst>
              <a:path w="21600" h="21600" extrusionOk="0">
                <a:moveTo>
                  <a:pt x="1587" y="2072"/>
                </a:moveTo>
                <a:cubicBezTo>
                  <a:pt x="958" y="2072"/>
                  <a:pt x="448" y="2752"/>
                  <a:pt x="448" y="3591"/>
                </a:cubicBezTo>
                <a:lnTo>
                  <a:pt x="448" y="19589"/>
                </a:lnTo>
                <a:cubicBezTo>
                  <a:pt x="448" y="20428"/>
                  <a:pt x="958" y="21108"/>
                  <a:pt x="1587" y="21108"/>
                </a:cubicBezTo>
                <a:lnTo>
                  <a:pt x="20013" y="21108"/>
                </a:lnTo>
                <a:cubicBezTo>
                  <a:pt x="20642" y="21108"/>
                  <a:pt x="21152" y="20428"/>
                  <a:pt x="21152" y="19589"/>
                </a:cubicBezTo>
                <a:lnTo>
                  <a:pt x="21152" y="3591"/>
                </a:lnTo>
                <a:cubicBezTo>
                  <a:pt x="21152" y="2752"/>
                  <a:pt x="20642" y="2072"/>
                  <a:pt x="20013" y="2072"/>
                </a:cubicBezTo>
                <a:close/>
                <a:moveTo>
                  <a:pt x="0" y="0"/>
                </a:moveTo>
                <a:lnTo>
                  <a:pt x="21600" y="0"/>
                </a:lnTo>
                <a:lnTo>
                  <a:pt x="21600" y="21600"/>
                </a:lnTo>
                <a:lnTo>
                  <a:pt x="0" y="21600"/>
                </a:lnTo>
                <a:close/>
              </a:path>
            </a:pathLst>
          </a:custGeom>
          <a:solidFill>
            <a:srgbClr val="915474"/>
          </a:solidFill>
          <a:ln w="12700">
            <a:miter lim="400000"/>
          </a:ln>
        </p:spPr>
        <p:txBody>
          <a:bodyPr lIns="34295" rIns="34295" anchor="ctr"/>
          <a:lstStyle/>
          <a:p>
            <a:pPr algn="ctr">
              <a:defRPr>
                <a:solidFill>
                  <a:srgbClr val="FFFFFF"/>
                </a:solidFill>
              </a:defRPr>
            </a:pPr>
            <a:endParaRPr sz="1350"/>
          </a:p>
        </p:txBody>
      </p:sp>
      <p:pic>
        <p:nvPicPr>
          <p:cNvPr id="127" name="图片 5" descr="图片 5"/>
          <p:cNvPicPr>
            <a:picLocks noChangeAspect="1"/>
          </p:cNvPicPr>
          <p:nvPr/>
        </p:nvPicPr>
        <p:blipFill>
          <a:blip r:embed="rId1"/>
          <a:stretch>
            <a:fillRect/>
          </a:stretch>
        </p:blipFill>
        <p:spPr>
          <a:xfrm>
            <a:off x="1356168" y="0"/>
            <a:ext cx="1082789" cy="516016"/>
          </a:xfrm>
          <a:prstGeom prst="rect">
            <a:avLst/>
          </a:prstGeom>
          <a:ln w="12700">
            <a:miter lim="400000"/>
            <a:headEnd/>
            <a:tailEnd/>
          </a:ln>
        </p:spPr>
      </p:pic>
      <p:sp>
        <p:nvSpPr>
          <p:cNvPr id="129" name="灯片编号占位符 1"/>
          <p:cNvSpPr txBox="1">
            <a:spLocks noGrp="1"/>
          </p:cNvSpPr>
          <p:nvPr>
            <p:ph type="sldNum" sz="quarter" idx="2"/>
          </p:nvPr>
        </p:nvSpPr>
        <p:spPr>
          <a:xfrm>
            <a:off x="7345881" y="4790108"/>
            <a:ext cx="184150" cy="229870"/>
          </a:xfrm>
          <a:prstGeom prst="rect">
            <a:avLst/>
          </a:prstGeom>
          <a:ln w="12700">
            <a:miter lim="400000"/>
          </a:ln>
        </p:spPr>
        <p:txBody>
          <a:bodyPr wrap="none" lIns="34295" rIns="34295"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100000"/>
              </a:lnSpc>
              <a:spcBef>
                <a:spcPts val="0"/>
              </a:spcBef>
              <a:spcAft>
                <a:spcPts val="0"/>
              </a:spcAft>
              <a:buClrTx/>
              <a:buSzTx/>
              <a:buFontTx/>
              <a:buNone/>
              <a:defRPr kumimoji="0" sz="1200" b="0" i="0" u="none" strike="noStrike" cap="none" spc="0" normalizeH="0" baseline="0">
                <a:ln>
                  <a:noFill/>
                </a:ln>
                <a:solidFill>
                  <a:srgbClr val="888888"/>
                </a:solidFill>
                <a:effectLst/>
                <a:uFillTx/>
                <a:latin typeface="Calibri" panose="020F0502020204030204"/>
                <a:ea typeface="Calibri" panose="020F0502020204030204"/>
                <a:cs typeface="Calibri" panose="020F0502020204030204"/>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9pPr>
          </a:lstStyle>
          <a:p>
            <a:fld id="{86CB4B4D-7CA3-9044-876B-883B54F8677D}" type="slidenum">
              <a:rPr lang="en-US" altLang="zh-CN" sz="900" smtClean="0"/>
            </a:fld>
            <a:endParaRPr lang="en-US" altLang="zh-CN" sz="900" smtClean="0"/>
          </a:p>
        </p:txBody>
      </p:sp>
      <p:sp>
        <p:nvSpPr>
          <p:cNvPr id="8" name="文本框 7"/>
          <p:cNvSpPr txBox="1"/>
          <p:nvPr/>
        </p:nvSpPr>
        <p:spPr>
          <a:xfrm>
            <a:off x="1276985" y="3295015"/>
            <a:ext cx="3705225" cy="1075690"/>
          </a:xfrm>
          <a:prstGeom prst="rect">
            <a:avLst/>
          </a:prstGeom>
          <a:noFill/>
        </p:spPr>
        <p:txBody>
          <a:bodyPr wrap="square" lIns="90000" rtlCol="0" anchor="ctr" anchorCtr="0">
            <a:normAutofit/>
          </a:bodyPr>
          <a:p>
            <a:pPr algn="just">
              <a:lnSpc>
                <a:spcPct val="150000"/>
              </a:lnSpc>
              <a:buSzPct val="100000"/>
            </a:pPr>
            <a:r>
              <a:rPr kumimoji="1" lang="zh-CN" dirty="0">
                <a:latin typeface="楷体" panose="02010609060101010101" charset="-122"/>
                <a:ea typeface="楷体" panose="02010609060101010101" charset="-122"/>
                <a:cs typeface="楷体" panose="02010609060101010101" charset="-122"/>
                <a:sym typeface="宋体" panose="02010600030101010101" pitchFamily="2" charset="-122"/>
              </a:rPr>
              <a:t>读取</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csv</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文件代码实现</a:t>
            </a: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p:txBody>
      </p:sp>
      <p:pic>
        <p:nvPicPr>
          <p:cNvPr id="6" name="图片 5"/>
          <p:cNvPicPr>
            <a:picLocks noChangeAspect="1"/>
          </p:cNvPicPr>
          <p:nvPr/>
        </p:nvPicPr>
        <p:blipFill>
          <a:blip r:embed="rId2"/>
          <a:stretch>
            <a:fillRect/>
          </a:stretch>
        </p:blipFill>
        <p:spPr>
          <a:xfrm>
            <a:off x="401955" y="581660"/>
            <a:ext cx="4704080" cy="2959100"/>
          </a:xfrm>
          <a:prstGeom prst="rect">
            <a:avLst/>
          </a:prstGeom>
        </p:spPr>
      </p:pic>
      <p:pic>
        <p:nvPicPr>
          <p:cNvPr id="7" name="图片 6"/>
          <p:cNvPicPr>
            <a:picLocks noChangeAspect="1"/>
          </p:cNvPicPr>
          <p:nvPr/>
        </p:nvPicPr>
        <p:blipFill>
          <a:blip r:embed="rId3"/>
          <a:stretch>
            <a:fillRect/>
          </a:stretch>
        </p:blipFill>
        <p:spPr>
          <a:xfrm>
            <a:off x="5106035" y="706120"/>
            <a:ext cx="3780790" cy="2834640"/>
          </a:xfrm>
          <a:prstGeom prst="rect">
            <a:avLst/>
          </a:prstGeom>
        </p:spPr>
      </p:pic>
      <p:sp>
        <p:nvSpPr>
          <p:cNvPr id="9" name="文本框 8"/>
          <p:cNvSpPr txBox="1"/>
          <p:nvPr/>
        </p:nvSpPr>
        <p:spPr>
          <a:xfrm>
            <a:off x="6384925" y="3295015"/>
            <a:ext cx="3705225" cy="1075690"/>
          </a:xfrm>
          <a:prstGeom prst="rect">
            <a:avLst/>
          </a:prstGeom>
          <a:noFill/>
        </p:spPr>
        <p:txBody>
          <a:bodyPr wrap="square" lIns="90000" rtlCol="0" anchor="ctr" anchorCtr="0">
            <a:normAutofit/>
          </a:bodyPr>
          <a:p>
            <a:pPr algn="just">
              <a:lnSpc>
                <a:spcPct val="150000"/>
              </a:lnSpc>
              <a:buSzPct val="100000"/>
            </a:pPr>
            <a:r>
              <a:rPr kumimoji="1" lang="zh-CN" dirty="0">
                <a:latin typeface="楷体" panose="02010609060101010101" charset="-122"/>
                <a:ea typeface="楷体" panose="02010609060101010101" charset="-122"/>
                <a:cs typeface="楷体" panose="02010609060101010101" charset="-122"/>
                <a:sym typeface="宋体" panose="02010600030101010101" pitchFamily="2" charset="-122"/>
              </a:rPr>
              <a:t>爬虫实现</a:t>
            </a:r>
            <a:endParaRPr kumimoji="1" lang="zh-CN" dirty="0">
              <a:latin typeface="楷体" panose="02010609060101010101" charset="-122"/>
              <a:ea typeface="楷体" panose="02010609060101010101" charset="-122"/>
              <a:cs typeface="楷体" panose="02010609060101010101" charset="-122"/>
              <a:sym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任意形状 10"/>
          <p:cNvSpPr/>
          <p:nvPr/>
        </p:nvSpPr>
        <p:spPr>
          <a:xfrm>
            <a:off x="635" y="0"/>
            <a:ext cx="9142730" cy="5144135"/>
          </a:xfrm>
          <a:custGeom>
            <a:avLst/>
            <a:gdLst/>
            <a:ahLst/>
            <a:cxnLst>
              <a:cxn ang="0">
                <a:pos x="wd2" y="hd2"/>
              </a:cxn>
              <a:cxn ang="5400000">
                <a:pos x="wd2" y="hd2"/>
              </a:cxn>
              <a:cxn ang="10800000">
                <a:pos x="wd2" y="hd2"/>
              </a:cxn>
              <a:cxn ang="16200000">
                <a:pos x="wd2" y="hd2"/>
              </a:cxn>
            </a:cxnLst>
            <a:rect l="0" t="0" r="r" b="b"/>
            <a:pathLst>
              <a:path w="21600" h="21600" extrusionOk="0">
                <a:moveTo>
                  <a:pt x="1587" y="2072"/>
                </a:moveTo>
                <a:cubicBezTo>
                  <a:pt x="958" y="2072"/>
                  <a:pt x="448" y="2752"/>
                  <a:pt x="448" y="3591"/>
                </a:cubicBezTo>
                <a:lnTo>
                  <a:pt x="448" y="19589"/>
                </a:lnTo>
                <a:cubicBezTo>
                  <a:pt x="448" y="20428"/>
                  <a:pt x="958" y="21108"/>
                  <a:pt x="1587" y="21108"/>
                </a:cubicBezTo>
                <a:lnTo>
                  <a:pt x="20013" y="21108"/>
                </a:lnTo>
                <a:cubicBezTo>
                  <a:pt x="20642" y="21108"/>
                  <a:pt x="21152" y="20428"/>
                  <a:pt x="21152" y="19589"/>
                </a:cubicBezTo>
                <a:lnTo>
                  <a:pt x="21152" y="3591"/>
                </a:lnTo>
                <a:cubicBezTo>
                  <a:pt x="21152" y="2752"/>
                  <a:pt x="20642" y="2072"/>
                  <a:pt x="20013" y="2072"/>
                </a:cubicBezTo>
                <a:close/>
                <a:moveTo>
                  <a:pt x="0" y="0"/>
                </a:moveTo>
                <a:lnTo>
                  <a:pt x="21600" y="0"/>
                </a:lnTo>
                <a:lnTo>
                  <a:pt x="21600" y="21600"/>
                </a:lnTo>
                <a:lnTo>
                  <a:pt x="0" y="21600"/>
                </a:lnTo>
                <a:close/>
              </a:path>
            </a:pathLst>
          </a:custGeom>
          <a:solidFill>
            <a:srgbClr val="915474"/>
          </a:solidFill>
          <a:ln w="12700">
            <a:miter lim="400000"/>
          </a:ln>
        </p:spPr>
        <p:txBody>
          <a:bodyPr lIns="34295" rIns="34295" anchor="ctr"/>
          <a:lstStyle/>
          <a:p>
            <a:pPr algn="ctr">
              <a:defRPr>
                <a:solidFill>
                  <a:srgbClr val="FFFFFF"/>
                </a:solidFill>
              </a:defRPr>
            </a:pPr>
            <a:endParaRPr sz="1350"/>
          </a:p>
        </p:txBody>
      </p:sp>
      <p:pic>
        <p:nvPicPr>
          <p:cNvPr id="127" name="图片 5" descr="图片 5"/>
          <p:cNvPicPr>
            <a:picLocks noChangeAspect="1"/>
          </p:cNvPicPr>
          <p:nvPr/>
        </p:nvPicPr>
        <p:blipFill>
          <a:blip r:embed="rId1"/>
          <a:stretch>
            <a:fillRect/>
          </a:stretch>
        </p:blipFill>
        <p:spPr>
          <a:xfrm>
            <a:off x="1356168" y="0"/>
            <a:ext cx="1082789" cy="516016"/>
          </a:xfrm>
          <a:prstGeom prst="rect">
            <a:avLst/>
          </a:prstGeom>
          <a:ln w="12700">
            <a:miter lim="400000"/>
            <a:headEnd/>
            <a:tailEnd/>
          </a:ln>
        </p:spPr>
      </p:pic>
      <p:sp>
        <p:nvSpPr>
          <p:cNvPr id="129" name="灯片编号占位符 1"/>
          <p:cNvSpPr txBox="1">
            <a:spLocks noGrp="1"/>
          </p:cNvSpPr>
          <p:nvPr>
            <p:ph type="sldNum" sz="quarter" idx="2"/>
          </p:nvPr>
        </p:nvSpPr>
        <p:spPr>
          <a:xfrm>
            <a:off x="7345881" y="4790108"/>
            <a:ext cx="184150" cy="229870"/>
          </a:xfrm>
          <a:prstGeom prst="rect">
            <a:avLst/>
          </a:prstGeom>
          <a:ln w="12700">
            <a:miter lim="400000"/>
          </a:ln>
        </p:spPr>
        <p:txBody>
          <a:bodyPr wrap="none" lIns="34295" rIns="34295"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100000"/>
              </a:lnSpc>
              <a:spcBef>
                <a:spcPts val="0"/>
              </a:spcBef>
              <a:spcAft>
                <a:spcPts val="0"/>
              </a:spcAft>
              <a:buClrTx/>
              <a:buSzTx/>
              <a:buFontTx/>
              <a:buNone/>
              <a:defRPr kumimoji="0" sz="1200" b="0" i="0" u="none" strike="noStrike" cap="none" spc="0" normalizeH="0" baseline="0">
                <a:ln>
                  <a:noFill/>
                </a:ln>
                <a:solidFill>
                  <a:srgbClr val="888888"/>
                </a:solidFill>
                <a:effectLst/>
                <a:uFillTx/>
                <a:latin typeface="Calibri" panose="020F0502020204030204"/>
                <a:ea typeface="Calibri" panose="020F0502020204030204"/>
                <a:cs typeface="Calibri" panose="020F0502020204030204"/>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9pPr>
          </a:lstStyle>
          <a:p>
            <a:fld id="{86CB4B4D-7CA3-9044-876B-883B54F8677D}" type="slidenum">
              <a:rPr lang="en-US" altLang="zh-CN" sz="900" smtClean="0"/>
            </a:fld>
            <a:endParaRPr lang="en-US" altLang="zh-CN" sz="900" smtClean="0"/>
          </a:p>
        </p:txBody>
      </p:sp>
      <p:sp>
        <p:nvSpPr>
          <p:cNvPr id="8" name="文本框 7"/>
          <p:cNvSpPr txBox="1"/>
          <p:nvPr/>
        </p:nvSpPr>
        <p:spPr>
          <a:xfrm>
            <a:off x="929005" y="1930400"/>
            <a:ext cx="4561205" cy="1075690"/>
          </a:xfrm>
          <a:prstGeom prst="rect">
            <a:avLst/>
          </a:prstGeom>
          <a:noFill/>
        </p:spPr>
        <p:txBody>
          <a:bodyPr wrap="square" lIns="90000" rtlCol="0" anchor="ctr" anchorCtr="0">
            <a:normAutofit/>
          </a:bodyPr>
          <a:p>
            <a:pPr algn="just">
              <a:lnSpc>
                <a:spcPct val="150000"/>
              </a:lnSpc>
              <a:buSzPct val="100000"/>
            </a:pPr>
            <a:r>
              <a:rPr kumimoji="1" lang="zh-CN" dirty="0">
                <a:latin typeface="楷体" panose="02010609060101010101" charset="-122"/>
                <a:ea typeface="楷体" panose="02010609060101010101" charset="-122"/>
                <a:cs typeface="楷体" panose="02010609060101010101" charset="-122"/>
                <a:sym typeface="宋体" panose="02010600030101010101" pitchFamily="2" charset="-122"/>
              </a:rPr>
              <a:t>文件可用性筛选实现（删除失效数据）</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a:t>
            </a:r>
            <a:endPar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endParaRPr>
          </a:p>
        </p:txBody>
      </p:sp>
      <p:pic>
        <p:nvPicPr>
          <p:cNvPr id="2" name="图片 1"/>
          <p:cNvPicPr>
            <a:picLocks noChangeAspect="1"/>
          </p:cNvPicPr>
          <p:nvPr/>
        </p:nvPicPr>
        <p:blipFill>
          <a:blip r:embed="rId2"/>
          <a:stretch>
            <a:fillRect/>
          </a:stretch>
        </p:blipFill>
        <p:spPr>
          <a:xfrm>
            <a:off x="628650" y="564515"/>
            <a:ext cx="4861560" cy="1600200"/>
          </a:xfrm>
          <a:prstGeom prst="rect">
            <a:avLst/>
          </a:prstGeom>
        </p:spPr>
      </p:pic>
      <p:pic>
        <p:nvPicPr>
          <p:cNvPr id="3" name="图片 2"/>
          <p:cNvPicPr>
            <a:picLocks noChangeAspect="1"/>
          </p:cNvPicPr>
          <p:nvPr/>
        </p:nvPicPr>
        <p:blipFill>
          <a:blip r:embed="rId3"/>
          <a:stretch>
            <a:fillRect/>
          </a:stretch>
        </p:blipFill>
        <p:spPr>
          <a:xfrm>
            <a:off x="628650" y="2673350"/>
            <a:ext cx="4960620" cy="2209800"/>
          </a:xfrm>
          <a:prstGeom prst="rect">
            <a:avLst/>
          </a:prstGeom>
        </p:spPr>
      </p:pic>
      <p:sp>
        <p:nvSpPr>
          <p:cNvPr id="4" name="文本框 3"/>
          <p:cNvSpPr txBox="1"/>
          <p:nvPr/>
        </p:nvSpPr>
        <p:spPr>
          <a:xfrm>
            <a:off x="5784850" y="2853690"/>
            <a:ext cx="2698115" cy="1978025"/>
          </a:xfrm>
          <a:prstGeom prst="rect">
            <a:avLst/>
          </a:prstGeom>
          <a:noFill/>
        </p:spPr>
        <p:txBody>
          <a:bodyPr wrap="square" lIns="90000" rtlCol="0" anchor="ctr" anchorCtr="0">
            <a:normAutofit/>
          </a:bodyPr>
          <a:p>
            <a:pPr algn="just">
              <a:lnSpc>
                <a:spcPct val="150000"/>
              </a:lnSpc>
              <a:buSzPct val="100000"/>
            </a:pP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分句分词去标点实现</a:t>
            </a: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任意形状 10"/>
          <p:cNvSpPr/>
          <p:nvPr/>
        </p:nvSpPr>
        <p:spPr>
          <a:xfrm>
            <a:off x="635" y="0"/>
            <a:ext cx="9142730" cy="5144135"/>
          </a:xfrm>
          <a:custGeom>
            <a:avLst/>
            <a:gdLst/>
            <a:ahLst/>
            <a:cxnLst>
              <a:cxn ang="0">
                <a:pos x="wd2" y="hd2"/>
              </a:cxn>
              <a:cxn ang="5400000">
                <a:pos x="wd2" y="hd2"/>
              </a:cxn>
              <a:cxn ang="10800000">
                <a:pos x="wd2" y="hd2"/>
              </a:cxn>
              <a:cxn ang="16200000">
                <a:pos x="wd2" y="hd2"/>
              </a:cxn>
            </a:cxnLst>
            <a:rect l="0" t="0" r="r" b="b"/>
            <a:pathLst>
              <a:path w="21600" h="21600" extrusionOk="0">
                <a:moveTo>
                  <a:pt x="1587" y="2072"/>
                </a:moveTo>
                <a:cubicBezTo>
                  <a:pt x="958" y="2072"/>
                  <a:pt x="448" y="2752"/>
                  <a:pt x="448" y="3591"/>
                </a:cubicBezTo>
                <a:lnTo>
                  <a:pt x="448" y="19589"/>
                </a:lnTo>
                <a:cubicBezTo>
                  <a:pt x="448" y="20428"/>
                  <a:pt x="958" y="21108"/>
                  <a:pt x="1587" y="21108"/>
                </a:cubicBezTo>
                <a:lnTo>
                  <a:pt x="20013" y="21108"/>
                </a:lnTo>
                <a:cubicBezTo>
                  <a:pt x="20642" y="21108"/>
                  <a:pt x="21152" y="20428"/>
                  <a:pt x="21152" y="19589"/>
                </a:cubicBezTo>
                <a:lnTo>
                  <a:pt x="21152" y="3591"/>
                </a:lnTo>
                <a:cubicBezTo>
                  <a:pt x="21152" y="2752"/>
                  <a:pt x="20642" y="2072"/>
                  <a:pt x="20013" y="2072"/>
                </a:cubicBezTo>
                <a:close/>
                <a:moveTo>
                  <a:pt x="0" y="0"/>
                </a:moveTo>
                <a:lnTo>
                  <a:pt x="21600" y="0"/>
                </a:lnTo>
                <a:lnTo>
                  <a:pt x="21600" y="21600"/>
                </a:lnTo>
                <a:lnTo>
                  <a:pt x="0" y="21600"/>
                </a:lnTo>
                <a:close/>
              </a:path>
            </a:pathLst>
          </a:custGeom>
          <a:solidFill>
            <a:srgbClr val="915474"/>
          </a:solidFill>
          <a:ln w="12700">
            <a:miter lim="400000"/>
          </a:ln>
        </p:spPr>
        <p:txBody>
          <a:bodyPr lIns="34295" rIns="34295" anchor="ctr"/>
          <a:lstStyle/>
          <a:p>
            <a:pPr algn="ctr">
              <a:defRPr>
                <a:solidFill>
                  <a:srgbClr val="FFFFFF"/>
                </a:solidFill>
              </a:defRPr>
            </a:pPr>
            <a:endParaRPr sz="1350"/>
          </a:p>
        </p:txBody>
      </p:sp>
      <p:pic>
        <p:nvPicPr>
          <p:cNvPr id="127" name="图片 5" descr="图片 5"/>
          <p:cNvPicPr>
            <a:picLocks noChangeAspect="1"/>
          </p:cNvPicPr>
          <p:nvPr/>
        </p:nvPicPr>
        <p:blipFill>
          <a:blip r:embed="rId1"/>
          <a:stretch>
            <a:fillRect/>
          </a:stretch>
        </p:blipFill>
        <p:spPr>
          <a:xfrm>
            <a:off x="1356168" y="0"/>
            <a:ext cx="1082789" cy="516016"/>
          </a:xfrm>
          <a:prstGeom prst="rect">
            <a:avLst/>
          </a:prstGeom>
          <a:ln w="12700">
            <a:miter lim="400000"/>
            <a:headEnd/>
            <a:tailEnd/>
          </a:ln>
        </p:spPr>
      </p:pic>
      <p:sp>
        <p:nvSpPr>
          <p:cNvPr id="129" name="灯片编号占位符 1"/>
          <p:cNvSpPr txBox="1">
            <a:spLocks noGrp="1"/>
          </p:cNvSpPr>
          <p:nvPr>
            <p:ph type="sldNum" sz="quarter" idx="2"/>
          </p:nvPr>
        </p:nvSpPr>
        <p:spPr>
          <a:xfrm>
            <a:off x="7345881" y="4790108"/>
            <a:ext cx="184150" cy="229870"/>
          </a:xfrm>
          <a:prstGeom prst="rect">
            <a:avLst/>
          </a:prstGeom>
          <a:ln w="12700">
            <a:miter lim="400000"/>
          </a:ln>
        </p:spPr>
        <p:txBody>
          <a:bodyPr wrap="none" lIns="34295" rIns="34295"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100000"/>
              </a:lnSpc>
              <a:spcBef>
                <a:spcPts val="0"/>
              </a:spcBef>
              <a:spcAft>
                <a:spcPts val="0"/>
              </a:spcAft>
              <a:buClrTx/>
              <a:buSzTx/>
              <a:buFontTx/>
              <a:buNone/>
              <a:defRPr kumimoji="0" sz="1200" b="0" i="0" u="none" strike="noStrike" cap="none" spc="0" normalizeH="0" baseline="0">
                <a:ln>
                  <a:noFill/>
                </a:ln>
                <a:solidFill>
                  <a:srgbClr val="888888"/>
                </a:solidFill>
                <a:effectLst/>
                <a:uFillTx/>
                <a:latin typeface="Calibri" panose="020F0502020204030204"/>
                <a:ea typeface="Calibri" panose="020F0502020204030204"/>
                <a:cs typeface="Calibri" panose="020F0502020204030204"/>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9pPr>
          </a:lstStyle>
          <a:p>
            <a:fld id="{86CB4B4D-7CA3-9044-876B-883B54F8677D}" type="slidenum">
              <a:rPr lang="en-US" altLang="zh-CN" sz="900" smtClean="0"/>
            </a:fld>
            <a:endParaRPr lang="en-US" altLang="zh-CN" sz="900" smtClean="0"/>
          </a:p>
        </p:txBody>
      </p:sp>
      <p:sp>
        <p:nvSpPr>
          <p:cNvPr id="4" name="文本框 3"/>
          <p:cNvSpPr txBox="1"/>
          <p:nvPr/>
        </p:nvSpPr>
        <p:spPr>
          <a:xfrm>
            <a:off x="1214120" y="2568575"/>
            <a:ext cx="1751330" cy="1978025"/>
          </a:xfrm>
          <a:prstGeom prst="rect">
            <a:avLst/>
          </a:prstGeom>
          <a:noFill/>
        </p:spPr>
        <p:txBody>
          <a:bodyPr wrap="square" lIns="90000" rtlCol="0" anchor="ctr" anchorCtr="0">
            <a:normAutofit/>
          </a:bodyPr>
          <a:p>
            <a:pPr algn="just">
              <a:lnSpc>
                <a:spcPct val="150000"/>
              </a:lnSpc>
              <a:buSzPct val="100000"/>
            </a:pPr>
            <a:r>
              <a:rPr kumimoji="1" lang="zh-CN" dirty="0">
                <a:latin typeface="楷体" panose="02010609060101010101" charset="-122"/>
                <a:ea typeface="楷体" panose="02010609060101010101" charset="-122"/>
                <a:cs typeface="楷体" panose="02010609060101010101" charset="-122"/>
                <a:sym typeface="宋体" panose="02010600030101010101" pitchFamily="2" charset="-122"/>
              </a:rPr>
              <a:t>去停用词实现</a:t>
            </a:r>
            <a:endParaRPr kumimoji="1" lang="zh-CN" dirty="0">
              <a:latin typeface="楷体" panose="02010609060101010101" charset="-122"/>
              <a:ea typeface="楷体" panose="02010609060101010101" charset="-122"/>
              <a:cs typeface="楷体" panose="02010609060101010101" charset="-122"/>
              <a:sym typeface="宋体" panose="02010600030101010101" pitchFamily="2" charset="-122"/>
            </a:endParaRPr>
          </a:p>
        </p:txBody>
      </p:sp>
      <p:pic>
        <p:nvPicPr>
          <p:cNvPr id="5" name="图片 4"/>
          <p:cNvPicPr>
            <a:picLocks noChangeAspect="1"/>
          </p:cNvPicPr>
          <p:nvPr/>
        </p:nvPicPr>
        <p:blipFill>
          <a:blip r:embed="rId2"/>
          <a:stretch>
            <a:fillRect/>
          </a:stretch>
        </p:blipFill>
        <p:spPr>
          <a:xfrm>
            <a:off x="371475" y="598170"/>
            <a:ext cx="3436620" cy="2755900"/>
          </a:xfrm>
          <a:prstGeom prst="rect">
            <a:avLst/>
          </a:prstGeom>
        </p:spPr>
      </p:pic>
      <p:pic>
        <p:nvPicPr>
          <p:cNvPr id="6" name="图片 5"/>
          <p:cNvPicPr>
            <a:picLocks noChangeAspect="1"/>
          </p:cNvPicPr>
          <p:nvPr/>
        </p:nvPicPr>
        <p:blipFill>
          <a:blip r:embed="rId3"/>
          <a:stretch>
            <a:fillRect/>
          </a:stretch>
        </p:blipFill>
        <p:spPr>
          <a:xfrm>
            <a:off x="3959860" y="650240"/>
            <a:ext cx="4792980" cy="1028700"/>
          </a:xfrm>
          <a:prstGeom prst="rect">
            <a:avLst/>
          </a:prstGeom>
        </p:spPr>
      </p:pic>
      <p:sp>
        <p:nvSpPr>
          <p:cNvPr id="7" name="文本框 6"/>
          <p:cNvSpPr txBox="1"/>
          <p:nvPr/>
        </p:nvSpPr>
        <p:spPr>
          <a:xfrm>
            <a:off x="3959860" y="824230"/>
            <a:ext cx="4804410" cy="1978025"/>
          </a:xfrm>
          <a:prstGeom prst="rect">
            <a:avLst/>
          </a:prstGeom>
          <a:noFill/>
        </p:spPr>
        <p:txBody>
          <a:bodyPr wrap="square" lIns="90000" rtlCol="0" anchor="ctr" anchorCtr="0">
            <a:normAutofit/>
          </a:bodyPr>
          <a:p>
            <a:pPr algn="just">
              <a:lnSpc>
                <a:spcPct val="150000"/>
              </a:lnSpc>
              <a:buSzPct val="100000"/>
            </a:pP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         word2vec</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词向量模型实现</a:t>
            </a: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p:txBody>
      </p:sp>
      <p:pic>
        <p:nvPicPr>
          <p:cNvPr id="9" name="图片 8"/>
          <p:cNvPicPr>
            <a:picLocks noChangeAspect="1"/>
          </p:cNvPicPr>
          <p:nvPr/>
        </p:nvPicPr>
        <p:blipFill>
          <a:blip r:embed="rId4"/>
          <a:stretch>
            <a:fillRect/>
          </a:stretch>
        </p:blipFill>
        <p:spPr>
          <a:xfrm>
            <a:off x="3959860" y="2044065"/>
            <a:ext cx="4815840" cy="2804160"/>
          </a:xfrm>
          <a:prstGeom prst="rect">
            <a:avLst/>
          </a:prstGeom>
        </p:spPr>
      </p:pic>
      <p:sp>
        <p:nvSpPr>
          <p:cNvPr id="10" name="文本框 9"/>
          <p:cNvSpPr txBox="1"/>
          <p:nvPr/>
        </p:nvSpPr>
        <p:spPr>
          <a:xfrm>
            <a:off x="505460" y="3933825"/>
            <a:ext cx="3254375" cy="914400"/>
          </a:xfrm>
          <a:prstGeom prst="rect">
            <a:avLst/>
          </a:prstGeom>
          <a:noFill/>
        </p:spPr>
        <p:txBody>
          <a:bodyPr wrap="square" lIns="90000" rtlCol="0" anchor="ctr" anchorCtr="0">
            <a:normAutofit/>
          </a:bodyPr>
          <a:p>
            <a:pPr algn="just">
              <a:lnSpc>
                <a:spcPct val="150000"/>
              </a:lnSpc>
              <a:buSzPct val="100000"/>
            </a:pPr>
            <a:r>
              <a:rPr kumimoji="1" lang="zh-CN" dirty="0">
                <a:latin typeface="楷体" panose="02010609060101010101" charset="-122"/>
                <a:ea typeface="楷体" panose="02010609060101010101" charset="-122"/>
                <a:cs typeface="楷体" panose="02010609060101010101" charset="-122"/>
                <a:sym typeface="宋体" panose="02010600030101010101" pitchFamily="2" charset="-122"/>
              </a:rPr>
              <a:t>遍历文章，求文章向量实现</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a:t>
            </a:r>
            <a:endPar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8BC9C723-82FF-B849-BDA3-A26B5EC97328}" type="slidenum">
              <a:rPr kumimoji="1" lang="zh-CN" altLang="en-US" sz="675" smtClean="0"/>
            </a:fld>
            <a:endParaRPr kumimoji="1" lang="zh-CN" altLang="en-US" sz="675"/>
          </a:p>
        </p:txBody>
      </p:sp>
      <p:sp>
        <p:nvSpPr>
          <p:cNvPr id="7" name="文本框 2"/>
          <p:cNvSpPr txBox="1"/>
          <p:nvPr/>
        </p:nvSpPr>
        <p:spPr>
          <a:xfrm>
            <a:off x="1534795" y="579120"/>
            <a:ext cx="6325235" cy="3930015"/>
          </a:xfrm>
          <a:prstGeom prst="rect">
            <a:avLst/>
          </a:prstGeom>
          <a:ln w="12700">
            <a:miter lim="400000"/>
          </a:ln>
        </p:spPr>
        <p:txBody>
          <a:bodyPr lIns="35106" rIns="34295" anchor="ctr" anchorCtr="0">
            <a:normAutofit fontScale="92500" lnSpcReduction="20000"/>
          </a:bodyPr>
          <a:lstStyle/>
          <a:p>
            <a:pPr>
              <a:lnSpc>
                <a:spcPct val="150000"/>
              </a:lnSpc>
              <a:defRPr sz="7200">
                <a:solidFill>
                  <a:schemeClr val="accent1"/>
                </a:solidFill>
                <a:latin typeface="Times New Roman" panose="02020603050405020304"/>
                <a:ea typeface="Times New Roman" panose="02020603050405020304"/>
                <a:cs typeface="Times New Roman" panose="02020603050405020304"/>
                <a:sym typeface="Times New Roman" panose="02020603050405020304"/>
              </a:defRPr>
            </a:pPr>
            <a:r>
              <a:rPr lang="zh-CN" altLang="en-US" sz="5400" b="1" dirty="0">
                <a:latin typeface="楷体" panose="02010609060101010101" charset="-122"/>
                <a:ea typeface="楷体" panose="02010609060101010101" charset="-122"/>
              </a:rPr>
              <a:t>目录</a:t>
            </a:r>
            <a:endParaRPr lang="zh-CN" altLang="en-US" sz="5400" b="1" dirty="0">
              <a:latin typeface="楷体" panose="02010609060101010101" charset="-122"/>
              <a:ea typeface="楷体" panose="02010609060101010101" charset="-122"/>
            </a:endParaRPr>
          </a:p>
          <a:p>
            <a:pPr marL="742950" indent="-742950">
              <a:lnSpc>
                <a:spcPct val="150000"/>
              </a:lnSpc>
              <a:buSzPct val="100000"/>
              <a:buFont typeface="+mj-lt"/>
              <a:buAutoNum type="arabicPeriod"/>
              <a:defRPr sz="4000">
                <a:solidFill>
                  <a:schemeClr val="accent1"/>
                </a:solidFill>
                <a:latin typeface="Times New Roman" panose="02020603050405020304"/>
                <a:ea typeface="Times New Roman" panose="02020603050405020304"/>
                <a:cs typeface="Times New Roman" panose="02020603050405020304"/>
                <a:sym typeface="Times New Roman" panose="02020603050405020304"/>
              </a:defRPr>
            </a:pPr>
            <a:r>
              <a:rPr lang="zh-CN" altLang="en-US" sz="3000" b="1" dirty="0">
                <a:latin typeface="楷体" panose="02010609060101010101" charset="-122"/>
                <a:ea typeface="楷体" panose="02010609060101010101" charset="-122"/>
              </a:rPr>
              <a:t>试题分析和思路梳理</a:t>
            </a:r>
            <a:endParaRPr lang="zh-CN" altLang="en-US" sz="3000" b="1" dirty="0">
              <a:latin typeface="楷体" panose="02010609060101010101" charset="-122"/>
              <a:ea typeface="楷体" panose="02010609060101010101" charset="-122"/>
            </a:endParaRPr>
          </a:p>
          <a:p>
            <a:pPr marL="742950" indent="-742950">
              <a:lnSpc>
                <a:spcPct val="150000"/>
              </a:lnSpc>
              <a:buSzPct val="100000"/>
              <a:buFont typeface="+mj-lt"/>
              <a:buAutoNum type="arabicPeriod"/>
              <a:defRPr sz="4000">
                <a:solidFill>
                  <a:schemeClr val="accent1"/>
                </a:solidFill>
                <a:latin typeface="Times New Roman" panose="02020603050405020304"/>
                <a:ea typeface="Times New Roman" panose="02020603050405020304"/>
                <a:cs typeface="Times New Roman" panose="02020603050405020304"/>
                <a:sym typeface="Times New Roman" panose="02020603050405020304"/>
              </a:defRPr>
            </a:pPr>
            <a:r>
              <a:rPr lang="zh-CN" sz="3000" b="1" dirty="0">
                <a:latin typeface="楷体" panose="02010609060101010101" charset="-122"/>
                <a:ea typeface="楷体" panose="02010609060101010101" charset="-122"/>
              </a:rPr>
              <a:t>实现原理</a:t>
            </a:r>
            <a:endParaRPr lang="zh-CN" sz="3000" b="1" dirty="0">
              <a:latin typeface="楷体" panose="02010609060101010101" charset="-122"/>
              <a:ea typeface="楷体" panose="02010609060101010101" charset="-122"/>
            </a:endParaRPr>
          </a:p>
          <a:p>
            <a:pPr marL="742950" indent="-742950">
              <a:lnSpc>
                <a:spcPct val="150000"/>
              </a:lnSpc>
              <a:buSzPct val="100000"/>
              <a:buFont typeface="+mj-lt"/>
              <a:buAutoNum type="arabicPeriod"/>
              <a:defRPr sz="4000">
                <a:solidFill>
                  <a:schemeClr val="accent1"/>
                </a:solidFill>
                <a:latin typeface="Times New Roman" panose="02020603050405020304"/>
                <a:ea typeface="Times New Roman" panose="02020603050405020304"/>
                <a:cs typeface="Times New Roman" panose="02020603050405020304"/>
                <a:sym typeface="Times New Roman" panose="02020603050405020304"/>
              </a:defRPr>
            </a:pPr>
            <a:r>
              <a:rPr lang="zh-CN" sz="3000" b="1" dirty="0">
                <a:latin typeface="楷体" panose="02010609060101010101" charset="-122"/>
                <a:ea typeface="楷体" panose="02010609060101010101" charset="-122"/>
              </a:rPr>
              <a:t>代码实现</a:t>
            </a:r>
            <a:endParaRPr lang="zh-CN" sz="3000" b="1" dirty="0">
              <a:latin typeface="楷体" panose="02010609060101010101" charset="-122"/>
              <a:ea typeface="楷体" panose="02010609060101010101" charset="-122"/>
            </a:endParaRPr>
          </a:p>
          <a:p>
            <a:pPr marL="742950" indent="-742950">
              <a:lnSpc>
                <a:spcPct val="150000"/>
              </a:lnSpc>
              <a:buSzPct val="100000"/>
              <a:buFont typeface="+mj-lt"/>
              <a:buAutoNum type="arabicPeriod"/>
              <a:defRPr sz="4000">
                <a:solidFill>
                  <a:schemeClr val="accent1"/>
                </a:solidFill>
                <a:latin typeface="Times New Roman" panose="02020603050405020304"/>
                <a:ea typeface="Times New Roman" panose="02020603050405020304"/>
                <a:cs typeface="Times New Roman" panose="02020603050405020304"/>
                <a:sym typeface="Times New Roman" panose="02020603050405020304"/>
              </a:defRPr>
            </a:pPr>
            <a:r>
              <a:rPr lang="zh-CN" altLang="en-US" sz="3000" b="1" dirty="0">
                <a:latin typeface="楷体" panose="02010609060101010101" charset="-122"/>
                <a:ea typeface="楷体" panose="02010609060101010101" charset="-122"/>
              </a:rPr>
              <a:t>程序运行结果</a:t>
            </a:r>
            <a:endParaRPr lang="zh-CN" altLang="en-US" sz="3000" b="1" dirty="0">
              <a:latin typeface="楷体" panose="02010609060101010101" charset="-122"/>
              <a:ea typeface="楷体" panose="02010609060101010101" charset="-122"/>
            </a:endParaRPr>
          </a:p>
          <a:p>
            <a:pPr marL="742950" indent="-742950">
              <a:lnSpc>
                <a:spcPct val="150000"/>
              </a:lnSpc>
              <a:buSzPct val="100000"/>
              <a:buFont typeface="+mj-lt"/>
              <a:buAutoNum type="arabicPeriod"/>
              <a:defRPr sz="4000">
                <a:solidFill>
                  <a:schemeClr val="accent1"/>
                </a:solidFill>
                <a:latin typeface="Times New Roman" panose="02020603050405020304"/>
                <a:ea typeface="Times New Roman" panose="02020603050405020304"/>
                <a:cs typeface="Times New Roman" panose="02020603050405020304"/>
                <a:sym typeface="Times New Roman" panose="02020603050405020304"/>
              </a:defRPr>
            </a:pPr>
            <a:r>
              <a:rPr lang="zh-CN" altLang="en-US" sz="3000" b="1" dirty="0">
                <a:latin typeface="楷体" panose="02010609060101010101" charset="-122"/>
                <a:ea typeface="楷体" panose="02010609060101010101" charset="-122"/>
              </a:rPr>
              <a:t>总结、收获与反思</a:t>
            </a:r>
            <a:endParaRPr lang="zh-CN" altLang="en-US" sz="3000" b="1" dirty="0">
              <a:latin typeface="楷体" panose="02010609060101010101" charset="-122"/>
              <a:ea typeface="楷体" panose="02010609060101010101" charset="-122"/>
            </a:endParaRPr>
          </a:p>
        </p:txBody>
      </p:sp>
      <p:grpSp>
        <p:nvGrpSpPr>
          <p:cNvPr id="2" name="组合 1"/>
          <p:cNvGrpSpPr/>
          <p:nvPr/>
        </p:nvGrpSpPr>
        <p:grpSpPr>
          <a:xfrm>
            <a:off x="-81915" y="0"/>
            <a:ext cx="1389380" cy="5143500"/>
            <a:chOff x="1670" y="0"/>
            <a:chExt cx="2188" cy="8100"/>
          </a:xfrm>
        </p:grpSpPr>
        <p:sp>
          <p:nvSpPr>
            <p:cNvPr id="6" name="矩形 5"/>
            <p:cNvSpPr/>
            <p:nvPr/>
          </p:nvSpPr>
          <p:spPr>
            <a:xfrm>
              <a:off x="1799" y="0"/>
              <a:ext cx="1976" cy="8101"/>
            </a:xfrm>
            <a:prstGeom prst="rect">
              <a:avLst/>
            </a:prstGeom>
            <a:solidFill>
              <a:srgbClr val="915474"/>
            </a:solidFill>
            <a:ln w="12700">
              <a:miter lim="400000"/>
            </a:ln>
          </p:spPr>
          <p:txBody>
            <a:bodyPr lIns="34295" rIns="34295" anchor="ctr"/>
            <a:lstStyle/>
            <a:p>
              <a:pPr algn="ctr">
                <a:defRPr>
                  <a:solidFill>
                    <a:srgbClr val="FFFFFF"/>
                  </a:solidFill>
                </a:defRPr>
              </a:pPr>
              <a:endParaRPr sz="1350"/>
            </a:p>
          </p:txBody>
        </p:sp>
        <p:pic>
          <p:nvPicPr>
            <p:cNvPr id="9" name="图片 8"/>
            <p:cNvPicPr>
              <a:picLocks noChangeAspect="1"/>
            </p:cNvPicPr>
            <p:nvPr/>
          </p:nvPicPr>
          <p:blipFill>
            <a:blip r:embed="rId1"/>
            <a:stretch>
              <a:fillRect/>
            </a:stretch>
          </p:blipFill>
          <p:spPr>
            <a:xfrm rot="5400000">
              <a:off x="467" y="2911"/>
              <a:ext cx="4594" cy="2189"/>
            </a:xfrm>
            <a:prstGeom prst="rect">
              <a:avLst/>
            </a:prstGeom>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任意形状 10"/>
          <p:cNvSpPr/>
          <p:nvPr/>
        </p:nvSpPr>
        <p:spPr>
          <a:xfrm>
            <a:off x="635" y="0"/>
            <a:ext cx="9142730" cy="5144135"/>
          </a:xfrm>
          <a:custGeom>
            <a:avLst/>
            <a:gdLst/>
            <a:ahLst/>
            <a:cxnLst>
              <a:cxn ang="0">
                <a:pos x="wd2" y="hd2"/>
              </a:cxn>
              <a:cxn ang="5400000">
                <a:pos x="wd2" y="hd2"/>
              </a:cxn>
              <a:cxn ang="10800000">
                <a:pos x="wd2" y="hd2"/>
              </a:cxn>
              <a:cxn ang="16200000">
                <a:pos x="wd2" y="hd2"/>
              </a:cxn>
            </a:cxnLst>
            <a:rect l="0" t="0" r="r" b="b"/>
            <a:pathLst>
              <a:path w="21600" h="21600" extrusionOk="0">
                <a:moveTo>
                  <a:pt x="1587" y="2072"/>
                </a:moveTo>
                <a:cubicBezTo>
                  <a:pt x="958" y="2072"/>
                  <a:pt x="448" y="2752"/>
                  <a:pt x="448" y="3591"/>
                </a:cubicBezTo>
                <a:lnTo>
                  <a:pt x="448" y="19589"/>
                </a:lnTo>
                <a:cubicBezTo>
                  <a:pt x="448" y="20428"/>
                  <a:pt x="958" y="21108"/>
                  <a:pt x="1587" y="21108"/>
                </a:cubicBezTo>
                <a:lnTo>
                  <a:pt x="20013" y="21108"/>
                </a:lnTo>
                <a:cubicBezTo>
                  <a:pt x="20642" y="21108"/>
                  <a:pt x="21152" y="20428"/>
                  <a:pt x="21152" y="19589"/>
                </a:cubicBezTo>
                <a:lnTo>
                  <a:pt x="21152" y="3591"/>
                </a:lnTo>
                <a:cubicBezTo>
                  <a:pt x="21152" y="2752"/>
                  <a:pt x="20642" y="2072"/>
                  <a:pt x="20013" y="2072"/>
                </a:cubicBezTo>
                <a:close/>
                <a:moveTo>
                  <a:pt x="0" y="0"/>
                </a:moveTo>
                <a:lnTo>
                  <a:pt x="21600" y="0"/>
                </a:lnTo>
                <a:lnTo>
                  <a:pt x="21600" y="21600"/>
                </a:lnTo>
                <a:lnTo>
                  <a:pt x="0" y="21600"/>
                </a:lnTo>
                <a:close/>
              </a:path>
            </a:pathLst>
          </a:custGeom>
          <a:solidFill>
            <a:srgbClr val="915474"/>
          </a:solidFill>
          <a:ln w="12700">
            <a:miter lim="400000"/>
          </a:ln>
        </p:spPr>
        <p:txBody>
          <a:bodyPr lIns="34295" rIns="34295" anchor="ctr"/>
          <a:lstStyle/>
          <a:p>
            <a:pPr algn="ctr">
              <a:defRPr>
                <a:solidFill>
                  <a:srgbClr val="FFFFFF"/>
                </a:solidFill>
              </a:defRPr>
            </a:pPr>
            <a:endParaRPr sz="1350"/>
          </a:p>
        </p:txBody>
      </p:sp>
      <p:pic>
        <p:nvPicPr>
          <p:cNvPr id="127" name="图片 5" descr="图片 5"/>
          <p:cNvPicPr>
            <a:picLocks noChangeAspect="1"/>
          </p:cNvPicPr>
          <p:nvPr/>
        </p:nvPicPr>
        <p:blipFill>
          <a:blip r:embed="rId1"/>
          <a:stretch>
            <a:fillRect/>
          </a:stretch>
        </p:blipFill>
        <p:spPr>
          <a:xfrm>
            <a:off x="1356168" y="0"/>
            <a:ext cx="1082789" cy="516016"/>
          </a:xfrm>
          <a:prstGeom prst="rect">
            <a:avLst/>
          </a:prstGeom>
          <a:ln w="12700">
            <a:miter lim="400000"/>
            <a:headEnd/>
            <a:tailEnd/>
          </a:ln>
        </p:spPr>
      </p:pic>
      <p:sp>
        <p:nvSpPr>
          <p:cNvPr id="129" name="灯片编号占位符 1"/>
          <p:cNvSpPr txBox="1">
            <a:spLocks noGrp="1"/>
          </p:cNvSpPr>
          <p:nvPr>
            <p:ph type="sldNum" sz="quarter" idx="2"/>
          </p:nvPr>
        </p:nvSpPr>
        <p:spPr>
          <a:xfrm>
            <a:off x="7345881" y="4790108"/>
            <a:ext cx="184150" cy="229870"/>
          </a:xfrm>
          <a:prstGeom prst="rect">
            <a:avLst/>
          </a:prstGeom>
          <a:ln w="12700">
            <a:miter lim="400000"/>
          </a:ln>
        </p:spPr>
        <p:txBody>
          <a:bodyPr wrap="none" lIns="34295" rIns="34295"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100000"/>
              </a:lnSpc>
              <a:spcBef>
                <a:spcPts val="0"/>
              </a:spcBef>
              <a:spcAft>
                <a:spcPts val="0"/>
              </a:spcAft>
              <a:buClrTx/>
              <a:buSzTx/>
              <a:buFontTx/>
              <a:buNone/>
              <a:defRPr kumimoji="0" sz="1200" b="0" i="0" u="none" strike="noStrike" cap="none" spc="0" normalizeH="0" baseline="0">
                <a:ln>
                  <a:noFill/>
                </a:ln>
                <a:solidFill>
                  <a:srgbClr val="888888"/>
                </a:solidFill>
                <a:effectLst/>
                <a:uFillTx/>
                <a:latin typeface="Calibri" panose="020F0502020204030204"/>
                <a:ea typeface="Calibri" panose="020F0502020204030204"/>
                <a:cs typeface="Calibri" panose="020F0502020204030204"/>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9pPr>
          </a:lstStyle>
          <a:p>
            <a:fld id="{86CB4B4D-7CA3-9044-876B-883B54F8677D}" type="slidenum">
              <a:rPr lang="en-US" altLang="zh-CN" sz="900" smtClean="0"/>
            </a:fld>
            <a:endParaRPr lang="en-US" altLang="zh-CN" sz="900" smtClean="0"/>
          </a:p>
        </p:txBody>
      </p:sp>
      <p:sp>
        <p:nvSpPr>
          <p:cNvPr id="4" name="文本框 3"/>
          <p:cNvSpPr txBox="1"/>
          <p:nvPr/>
        </p:nvSpPr>
        <p:spPr>
          <a:xfrm>
            <a:off x="1261110" y="1755140"/>
            <a:ext cx="3145790" cy="1971040"/>
          </a:xfrm>
          <a:prstGeom prst="rect">
            <a:avLst/>
          </a:prstGeom>
          <a:noFill/>
        </p:spPr>
        <p:txBody>
          <a:bodyPr wrap="square" lIns="90000" rtlCol="0" anchor="ctr" anchorCtr="0">
            <a:normAutofit/>
          </a:bodyPr>
          <a:p>
            <a:pPr algn="just">
              <a:lnSpc>
                <a:spcPct val="150000"/>
              </a:lnSpc>
              <a:buSzPct val="100000"/>
            </a:pPr>
            <a:r>
              <a:rPr kumimoji="1" lang="zh-CN" dirty="0">
                <a:latin typeface="楷体" panose="02010609060101010101" charset="-122"/>
                <a:ea typeface="楷体" panose="02010609060101010101" charset="-122"/>
                <a:cs typeface="楷体" panose="02010609060101010101" charset="-122"/>
                <a:sym typeface="宋体" panose="02010600030101010101" pitchFamily="2" charset="-122"/>
              </a:rPr>
              <a:t>随机森林模型训练实现</a:t>
            </a:r>
            <a:endParaRPr kumimoji="1" lang="zh-CN" dirty="0">
              <a:latin typeface="楷体" panose="02010609060101010101" charset="-122"/>
              <a:ea typeface="楷体" panose="02010609060101010101" charset="-122"/>
              <a:cs typeface="楷体" panose="02010609060101010101" charset="-122"/>
              <a:sym typeface="宋体" panose="02010600030101010101" pitchFamily="2" charset="-122"/>
            </a:endParaRPr>
          </a:p>
        </p:txBody>
      </p:sp>
      <p:pic>
        <p:nvPicPr>
          <p:cNvPr id="2" name="图片 1"/>
          <p:cNvPicPr>
            <a:picLocks noChangeAspect="1"/>
          </p:cNvPicPr>
          <p:nvPr/>
        </p:nvPicPr>
        <p:blipFill>
          <a:blip r:embed="rId2"/>
          <a:stretch>
            <a:fillRect/>
          </a:stretch>
        </p:blipFill>
        <p:spPr>
          <a:xfrm>
            <a:off x="493395" y="686435"/>
            <a:ext cx="4198620" cy="1882140"/>
          </a:xfrm>
          <a:prstGeom prst="rect">
            <a:avLst/>
          </a:prstGeom>
        </p:spPr>
      </p:pic>
      <p:pic>
        <p:nvPicPr>
          <p:cNvPr id="3" name="图片 2"/>
          <p:cNvPicPr>
            <a:picLocks noChangeAspect="1"/>
          </p:cNvPicPr>
          <p:nvPr/>
        </p:nvPicPr>
        <p:blipFill>
          <a:blip r:embed="rId3"/>
          <a:stretch>
            <a:fillRect/>
          </a:stretch>
        </p:blipFill>
        <p:spPr>
          <a:xfrm>
            <a:off x="4909820" y="835025"/>
            <a:ext cx="3931920" cy="1584960"/>
          </a:xfrm>
          <a:prstGeom prst="rect">
            <a:avLst/>
          </a:prstGeom>
        </p:spPr>
      </p:pic>
      <p:sp>
        <p:nvSpPr>
          <p:cNvPr id="8" name="文本框 7"/>
          <p:cNvSpPr txBox="1"/>
          <p:nvPr/>
        </p:nvSpPr>
        <p:spPr>
          <a:xfrm>
            <a:off x="5426075" y="1755140"/>
            <a:ext cx="3145790" cy="1971040"/>
          </a:xfrm>
          <a:prstGeom prst="rect">
            <a:avLst/>
          </a:prstGeom>
          <a:noFill/>
        </p:spPr>
        <p:txBody>
          <a:bodyPr wrap="square" lIns="90000" rtlCol="0" anchor="ctr" anchorCtr="0">
            <a:normAutofit/>
          </a:bodyPr>
          <a:p>
            <a:pPr algn="just">
              <a:lnSpc>
                <a:spcPct val="150000"/>
              </a:lnSpc>
              <a:buSzPct val="100000"/>
            </a:pP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   </a:t>
            </a:r>
            <a:r>
              <a:rPr kumimoji="1" lang="zh-CN" dirty="0">
                <a:latin typeface="楷体" panose="02010609060101010101" charset="-122"/>
                <a:ea typeface="楷体" panose="02010609060101010101" charset="-122"/>
                <a:cs typeface="楷体" panose="02010609060101010101" charset="-122"/>
                <a:sym typeface="宋体" panose="02010600030101010101" pitchFamily="2" charset="-122"/>
              </a:rPr>
              <a:t>输出评价指标实现</a:t>
            </a:r>
            <a:endParaRPr kumimoji="1" lang="zh-CN" dirty="0">
              <a:latin typeface="楷体" panose="02010609060101010101" charset="-122"/>
              <a:ea typeface="楷体" panose="02010609060101010101" charset="-122"/>
              <a:cs typeface="楷体" panose="02010609060101010101" charset="-122"/>
              <a:sym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BC9C723-82FF-B849-BDA3-A26B5EC97328}" type="slidenum">
              <a:rPr kumimoji="1" lang="zh-CN" altLang="en-US" sz="675" smtClean="0"/>
            </a:fld>
            <a:endParaRPr kumimoji="1" lang="zh-CN" altLang="en-US" sz="675"/>
          </a:p>
        </p:txBody>
      </p:sp>
      <p:pic>
        <p:nvPicPr>
          <p:cNvPr id="4" name="图片 13" descr="图片 13"/>
          <p:cNvPicPr>
            <a:picLocks noChangeAspect="1"/>
          </p:cNvPicPr>
          <p:nvPr/>
        </p:nvPicPr>
        <p:blipFill>
          <a:blip r:embed="rId1">
            <a:alphaModFix amt="50000"/>
          </a:blip>
          <a:stretch>
            <a:fillRect/>
          </a:stretch>
        </p:blipFill>
        <p:spPr>
          <a:xfrm>
            <a:off x="3367859" y="1329877"/>
            <a:ext cx="2396485" cy="2396485"/>
          </a:xfrm>
          <a:prstGeom prst="rect">
            <a:avLst/>
          </a:prstGeom>
          <a:ln w="12700">
            <a:miter lim="400000"/>
            <a:headEnd/>
            <a:tailEnd/>
          </a:ln>
        </p:spPr>
      </p:pic>
      <p:sp>
        <p:nvSpPr>
          <p:cNvPr id="5" name="矩形 5"/>
          <p:cNvSpPr/>
          <p:nvPr/>
        </p:nvSpPr>
        <p:spPr>
          <a:xfrm>
            <a:off x="635" y="2572385"/>
            <a:ext cx="9144000" cy="2572385"/>
          </a:xfrm>
          <a:prstGeom prst="rect">
            <a:avLst/>
          </a:prstGeom>
          <a:solidFill>
            <a:srgbClr val="915474"/>
          </a:solidFill>
          <a:ln w="12700">
            <a:miter lim="400000"/>
          </a:ln>
        </p:spPr>
        <p:txBody>
          <a:bodyPr lIns="34295" rIns="34295" anchor="ctr"/>
          <a:lstStyle/>
          <a:p>
            <a:pPr algn="ctr">
              <a:defRPr>
                <a:solidFill>
                  <a:srgbClr val="FFFFFF"/>
                </a:solidFill>
              </a:defRPr>
            </a:pPr>
            <a:endParaRPr sz="1350"/>
          </a:p>
        </p:txBody>
      </p:sp>
      <p:pic>
        <p:nvPicPr>
          <p:cNvPr id="6" name="图片 4" descr="图片 4"/>
          <p:cNvPicPr>
            <a:picLocks noChangeAspect="1"/>
          </p:cNvPicPr>
          <p:nvPr/>
        </p:nvPicPr>
        <p:blipFill>
          <a:blip r:embed="rId2"/>
          <a:stretch>
            <a:fillRect/>
          </a:stretch>
        </p:blipFill>
        <p:spPr>
          <a:xfrm>
            <a:off x="4030843" y="0"/>
            <a:ext cx="1082314" cy="515790"/>
          </a:xfrm>
          <a:prstGeom prst="rect">
            <a:avLst/>
          </a:prstGeom>
          <a:ln w="12700">
            <a:miter lim="400000"/>
            <a:headEnd/>
            <a:tailEnd/>
          </a:ln>
        </p:spPr>
      </p:pic>
      <p:sp>
        <p:nvSpPr>
          <p:cNvPr id="7" name="文本框 1"/>
          <p:cNvSpPr txBox="1"/>
          <p:nvPr/>
        </p:nvSpPr>
        <p:spPr>
          <a:xfrm>
            <a:off x="3455196" y="682621"/>
            <a:ext cx="2222178" cy="725933"/>
          </a:xfrm>
          <a:prstGeom prst="rect">
            <a:avLst/>
          </a:prstGeom>
          <a:ln w="12700">
            <a:miter lim="400000"/>
          </a:ln>
        </p:spPr>
        <p:txBody>
          <a:bodyPr wrap="none" lIns="34295" rIns="34295">
            <a:normAutofit fontScale="90000"/>
          </a:bodyPr>
          <a:lstStyle/>
          <a:p>
            <a:pPr algn="ctr">
              <a:defRPr sz="6000">
                <a:solidFill>
                  <a:schemeClr val="accent1"/>
                </a:solidFill>
              </a:defRPr>
            </a:pPr>
            <a:r>
              <a:rPr lang="zh-CN" altLang="en-US" sz="4500" b="1" dirty="0">
                <a:solidFill>
                  <a:schemeClr val="tx1"/>
                </a:solidFill>
                <a:latin typeface="楷体" panose="02010609060101010101" charset="-122"/>
                <a:ea typeface="楷体" panose="02010609060101010101" charset="-122"/>
                <a:cs typeface="楷体" panose="02010609060101010101" charset="-122"/>
              </a:rPr>
              <a:t>Part </a:t>
            </a:r>
            <a:r>
              <a:rPr lang="en-US" altLang="zh-CN" sz="4500" b="1" dirty="0">
                <a:solidFill>
                  <a:schemeClr val="tx1"/>
                </a:solidFill>
                <a:latin typeface="楷体" panose="02010609060101010101" charset="-122"/>
                <a:ea typeface="楷体" panose="02010609060101010101" charset="-122"/>
                <a:cs typeface="楷体" panose="02010609060101010101" charset="-122"/>
              </a:rPr>
              <a:t>Four</a:t>
            </a:r>
            <a:endParaRPr lang="en-US" altLang="zh-CN" sz="4500" b="1" dirty="0">
              <a:solidFill>
                <a:schemeClr val="tx1"/>
              </a:solidFill>
              <a:latin typeface="楷体" panose="02010609060101010101" charset="-122"/>
              <a:ea typeface="楷体" panose="02010609060101010101" charset="-122"/>
              <a:cs typeface="楷体" panose="02010609060101010101" charset="-122"/>
            </a:endParaRPr>
          </a:p>
        </p:txBody>
      </p:sp>
      <p:sp>
        <p:nvSpPr>
          <p:cNvPr id="8" name="文本框 7"/>
          <p:cNvSpPr txBox="1"/>
          <p:nvPr/>
        </p:nvSpPr>
        <p:spPr>
          <a:xfrm>
            <a:off x="2268855" y="1575435"/>
            <a:ext cx="4608195" cy="1310005"/>
          </a:xfrm>
          <a:prstGeom prst="rect">
            <a:avLst/>
          </a:prstGeom>
          <a:ln w="12700">
            <a:miter lim="400000"/>
          </a:ln>
        </p:spPr>
        <p:txBody>
          <a:bodyPr wrap="none" lIns="34295" rIns="34295">
            <a:normAutofit/>
          </a:bodyPr>
          <a:lstStyle>
            <a:lvl1pPr>
              <a:defRPr sz="6000">
                <a:solidFill>
                  <a:srgbClr val="3C3C77"/>
                </a:solidFill>
              </a:defRPr>
            </a:lvl1pPr>
          </a:lstStyle>
          <a:p>
            <a:pPr algn="ctr"/>
            <a:r>
              <a:rPr lang="zh-CN" altLang="en-US" sz="4800" b="1" dirty="0">
                <a:solidFill>
                  <a:schemeClr val="accent1"/>
                </a:solidFill>
                <a:latin typeface="楷体" panose="02010609060101010101" charset="-122"/>
                <a:ea typeface="楷体" panose="02010609060101010101" charset="-122"/>
                <a:cs typeface="Times New Roman" panose="02020603050405020304"/>
              </a:rPr>
              <a:t>程序运行结果</a:t>
            </a:r>
            <a:endParaRPr lang="zh-CN" altLang="en-US" sz="4800" b="1" dirty="0">
              <a:solidFill>
                <a:schemeClr val="accent1"/>
              </a:solidFill>
              <a:latin typeface="楷体" panose="02010609060101010101" charset="-122"/>
              <a:ea typeface="楷体" panose="02010609060101010101" charset="-122"/>
              <a:cs typeface="Times New Roman" panose="02020603050405020304"/>
            </a:endParaRPr>
          </a:p>
        </p:txBody>
      </p:sp>
      <p:pic>
        <p:nvPicPr>
          <p:cNvPr id="9" name="图片 11" descr="图片 11"/>
          <p:cNvPicPr>
            <a:picLocks noChangeAspect="1"/>
          </p:cNvPicPr>
          <p:nvPr/>
        </p:nvPicPr>
        <p:blipFill>
          <a:blip r:embed="rId3"/>
          <a:srcRect t="51839"/>
          <a:stretch>
            <a:fillRect/>
          </a:stretch>
        </p:blipFill>
        <p:spPr>
          <a:xfrm>
            <a:off x="3373758" y="2572200"/>
            <a:ext cx="2396485" cy="1154161"/>
          </a:xfrm>
          <a:prstGeom prst="rect">
            <a:avLst/>
          </a:prstGeom>
          <a:ln w="12700">
            <a:miter lim="4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任意形状 10"/>
          <p:cNvSpPr/>
          <p:nvPr/>
        </p:nvSpPr>
        <p:spPr>
          <a:xfrm>
            <a:off x="635" y="0"/>
            <a:ext cx="9142730" cy="5144135"/>
          </a:xfrm>
          <a:custGeom>
            <a:avLst/>
            <a:gdLst/>
            <a:ahLst/>
            <a:cxnLst>
              <a:cxn ang="0">
                <a:pos x="wd2" y="hd2"/>
              </a:cxn>
              <a:cxn ang="5400000">
                <a:pos x="wd2" y="hd2"/>
              </a:cxn>
              <a:cxn ang="10800000">
                <a:pos x="wd2" y="hd2"/>
              </a:cxn>
              <a:cxn ang="16200000">
                <a:pos x="wd2" y="hd2"/>
              </a:cxn>
            </a:cxnLst>
            <a:rect l="0" t="0" r="r" b="b"/>
            <a:pathLst>
              <a:path w="21600" h="21600" extrusionOk="0">
                <a:moveTo>
                  <a:pt x="1587" y="2072"/>
                </a:moveTo>
                <a:cubicBezTo>
                  <a:pt x="958" y="2072"/>
                  <a:pt x="448" y="2752"/>
                  <a:pt x="448" y="3591"/>
                </a:cubicBezTo>
                <a:lnTo>
                  <a:pt x="448" y="19589"/>
                </a:lnTo>
                <a:cubicBezTo>
                  <a:pt x="448" y="20428"/>
                  <a:pt x="958" y="21108"/>
                  <a:pt x="1587" y="21108"/>
                </a:cubicBezTo>
                <a:lnTo>
                  <a:pt x="20013" y="21108"/>
                </a:lnTo>
                <a:cubicBezTo>
                  <a:pt x="20642" y="21108"/>
                  <a:pt x="21152" y="20428"/>
                  <a:pt x="21152" y="19589"/>
                </a:cubicBezTo>
                <a:lnTo>
                  <a:pt x="21152" y="3591"/>
                </a:lnTo>
                <a:cubicBezTo>
                  <a:pt x="21152" y="2752"/>
                  <a:pt x="20642" y="2072"/>
                  <a:pt x="20013" y="2072"/>
                </a:cubicBezTo>
                <a:close/>
                <a:moveTo>
                  <a:pt x="0" y="0"/>
                </a:moveTo>
                <a:lnTo>
                  <a:pt x="21600" y="0"/>
                </a:lnTo>
                <a:lnTo>
                  <a:pt x="21600" y="21600"/>
                </a:lnTo>
                <a:lnTo>
                  <a:pt x="0" y="21600"/>
                </a:lnTo>
                <a:close/>
              </a:path>
            </a:pathLst>
          </a:custGeom>
          <a:solidFill>
            <a:srgbClr val="915474"/>
          </a:solidFill>
          <a:ln w="12700">
            <a:miter lim="400000"/>
          </a:ln>
        </p:spPr>
        <p:txBody>
          <a:bodyPr lIns="34295" rIns="34295" anchor="ctr"/>
          <a:lstStyle/>
          <a:p>
            <a:pPr algn="ctr">
              <a:defRPr>
                <a:solidFill>
                  <a:srgbClr val="FFFFFF"/>
                </a:solidFill>
              </a:defRPr>
            </a:pPr>
            <a:endParaRPr sz="1350"/>
          </a:p>
        </p:txBody>
      </p:sp>
      <p:pic>
        <p:nvPicPr>
          <p:cNvPr id="127" name="图片 5" descr="图片 5"/>
          <p:cNvPicPr>
            <a:picLocks noChangeAspect="1"/>
          </p:cNvPicPr>
          <p:nvPr/>
        </p:nvPicPr>
        <p:blipFill>
          <a:blip r:embed="rId1"/>
          <a:stretch>
            <a:fillRect/>
          </a:stretch>
        </p:blipFill>
        <p:spPr>
          <a:xfrm>
            <a:off x="1356168" y="0"/>
            <a:ext cx="1082789" cy="516016"/>
          </a:xfrm>
          <a:prstGeom prst="rect">
            <a:avLst/>
          </a:prstGeom>
          <a:ln w="12700">
            <a:miter lim="400000"/>
            <a:headEnd/>
            <a:tailEnd/>
          </a:ln>
        </p:spPr>
      </p:pic>
      <p:sp>
        <p:nvSpPr>
          <p:cNvPr id="129" name="灯片编号占位符 1"/>
          <p:cNvSpPr txBox="1">
            <a:spLocks noGrp="1"/>
          </p:cNvSpPr>
          <p:nvPr>
            <p:ph type="sldNum" sz="quarter" idx="2"/>
          </p:nvPr>
        </p:nvSpPr>
        <p:spPr>
          <a:xfrm>
            <a:off x="7345881" y="4790108"/>
            <a:ext cx="184150" cy="229870"/>
          </a:xfrm>
          <a:prstGeom prst="rect">
            <a:avLst/>
          </a:prstGeom>
          <a:ln w="12700">
            <a:miter lim="400000"/>
          </a:ln>
        </p:spPr>
        <p:txBody>
          <a:bodyPr wrap="none" lIns="34295" rIns="34295"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100000"/>
              </a:lnSpc>
              <a:spcBef>
                <a:spcPts val="0"/>
              </a:spcBef>
              <a:spcAft>
                <a:spcPts val="0"/>
              </a:spcAft>
              <a:buClrTx/>
              <a:buSzTx/>
              <a:buFontTx/>
              <a:buNone/>
              <a:defRPr kumimoji="0" sz="1200" b="0" i="0" u="none" strike="noStrike" cap="none" spc="0" normalizeH="0" baseline="0">
                <a:ln>
                  <a:noFill/>
                </a:ln>
                <a:solidFill>
                  <a:srgbClr val="888888"/>
                </a:solidFill>
                <a:effectLst/>
                <a:uFillTx/>
                <a:latin typeface="Calibri" panose="020F0502020204030204"/>
                <a:ea typeface="Calibri" panose="020F0502020204030204"/>
                <a:cs typeface="Calibri" panose="020F0502020204030204"/>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9pPr>
          </a:lstStyle>
          <a:p>
            <a:fld id="{86CB4B4D-7CA3-9044-876B-883B54F8677D}" type="slidenum">
              <a:rPr lang="en-US" altLang="zh-CN" sz="900" smtClean="0"/>
            </a:fld>
            <a:endParaRPr lang="en-US" altLang="zh-CN" sz="900" smtClean="0"/>
          </a:p>
        </p:txBody>
      </p:sp>
      <p:sp>
        <p:nvSpPr>
          <p:cNvPr id="8" name="文本框 7"/>
          <p:cNvSpPr txBox="1"/>
          <p:nvPr/>
        </p:nvSpPr>
        <p:spPr>
          <a:xfrm>
            <a:off x="389890" y="1327150"/>
            <a:ext cx="3145790" cy="1971040"/>
          </a:xfrm>
          <a:prstGeom prst="rect">
            <a:avLst/>
          </a:prstGeom>
          <a:noFill/>
        </p:spPr>
        <p:txBody>
          <a:bodyPr wrap="square" lIns="90000" rtlCol="0" anchor="ctr" anchorCtr="0">
            <a:normAutofit/>
          </a:bodyPr>
          <a:p>
            <a:pPr algn="just">
              <a:lnSpc>
                <a:spcPct val="150000"/>
              </a:lnSpc>
              <a:buSzPct val="100000"/>
            </a:pP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   </a:t>
            </a:r>
            <a:r>
              <a:rPr kumimoji="1" lang="zh-CN" dirty="0">
                <a:latin typeface="楷体" panose="02010609060101010101" charset="-122"/>
                <a:ea typeface="楷体" panose="02010609060101010101" charset="-122"/>
                <a:cs typeface="楷体" panose="02010609060101010101" charset="-122"/>
                <a:sym typeface="宋体" panose="02010600030101010101" pitchFamily="2" charset="-122"/>
              </a:rPr>
              <a:t>输出的混淆矩阵和报告</a:t>
            </a:r>
            <a:endParaRPr kumimoji="1" lang="zh-CN" dirty="0">
              <a:latin typeface="楷体" panose="02010609060101010101" charset="-122"/>
              <a:ea typeface="楷体" panose="02010609060101010101" charset="-122"/>
              <a:cs typeface="楷体" panose="02010609060101010101" charset="-122"/>
              <a:sym typeface="宋体" panose="02010600030101010101" pitchFamily="2" charset="-122"/>
            </a:endParaRPr>
          </a:p>
        </p:txBody>
      </p:sp>
      <p:pic>
        <p:nvPicPr>
          <p:cNvPr id="5" name="图片 4"/>
          <p:cNvPicPr>
            <a:picLocks noChangeAspect="1"/>
          </p:cNvPicPr>
          <p:nvPr/>
        </p:nvPicPr>
        <p:blipFill>
          <a:blip r:embed="rId2"/>
          <a:stretch>
            <a:fillRect/>
          </a:stretch>
        </p:blipFill>
        <p:spPr>
          <a:xfrm>
            <a:off x="194945" y="516255"/>
            <a:ext cx="3535680" cy="1478280"/>
          </a:xfrm>
          <a:prstGeom prst="rect">
            <a:avLst/>
          </a:prstGeom>
        </p:spPr>
      </p:pic>
      <p:pic>
        <p:nvPicPr>
          <p:cNvPr id="6" name="图片 5" descr="MBAKAM}3CPHZTT}3%V{(RMA"/>
          <p:cNvPicPr>
            <a:picLocks noChangeAspect="1"/>
          </p:cNvPicPr>
          <p:nvPr/>
        </p:nvPicPr>
        <p:blipFill>
          <a:blip r:embed="rId3"/>
          <a:stretch>
            <a:fillRect/>
          </a:stretch>
        </p:blipFill>
        <p:spPr>
          <a:xfrm>
            <a:off x="3639820" y="840105"/>
            <a:ext cx="5229860" cy="3066415"/>
          </a:xfrm>
          <a:prstGeom prst="rect">
            <a:avLst/>
          </a:prstGeom>
        </p:spPr>
      </p:pic>
      <p:sp>
        <p:nvSpPr>
          <p:cNvPr id="7" name="文本框 6"/>
          <p:cNvSpPr txBox="1"/>
          <p:nvPr/>
        </p:nvSpPr>
        <p:spPr>
          <a:xfrm>
            <a:off x="5257165" y="3833495"/>
            <a:ext cx="4633595" cy="683260"/>
          </a:xfrm>
          <a:prstGeom prst="rect">
            <a:avLst/>
          </a:prstGeom>
          <a:noFill/>
        </p:spPr>
        <p:txBody>
          <a:bodyPr wrap="square" lIns="90000" rtlCol="0" anchor="ctr" anchorCtr="0">
            <a:normAutofit/>
          </a:bodyPr>
          <a:p>
            <a:pPr algn="just">
              <a:lnSpc>
                <a:spcPct val="150000"/>
              </a:lnSpc>
              <a:buSzPct val="100000"/>
            </a:pPr>
            <a:r>
              <a:rPr kumimoji="1" lang="zh-CN" altLang="en-US" dirty="0">
                <a:latin typeface="楷体" panose="02010609060101010101" charset="-122"/>
                <a:ea typeface="楷体" panose="02010609060101010101" charset="-122"/>
                <a:cs typeface="宋体" panose="02010600030101010101" pitchFamily="2" charset="-122"/>
                <a:sym typeface="宋体" panose="02010600030101010101" pitchFamily="2" charset="-122"/>
              </a:rPr>
              <a:t>文章的向量化结果</a:t>
            </a:r>
            <a:endParaRPr kumimoji="1" lang="zh-CN" altLang="en-US" dirty="0">
              <a:latin typeface="楷体" panose="02010609060101010101" charset="-122"/>
              <a:ea typeface="楷体" panose="02010609060101010101" charset="-122"/>
              <a:cs typeface="宋体" panose="02010600030101010101" pitchFamily="2" charset="-122"/>
              <a:sym typeface="宋体" panose="02010600030101010101" pitchFamily="2" charset="-122"/>
            </a:endParaRPr>
          </a:p>
        </p:txBody>
      </p:sp>
      <p:pic>
        <p:nvPicPr>
          <p:cNvPr id="9" name="图片 8"/>
          <p:cNvPicPr>
            <a:picLocks noChangeAspect="1"/>
          </p:cNvPicPr>
          <p:nvPr/>
        </p:nvPicPr>
        <p:blipFill>
          <a:blip r:embed="rId4"/>
          <a:srcRect r="60437" b="-3333"/>
          <a:stretch>
            <a:fillRect/>
          </a:stretch>
        </p:blipFill>
        <p:spPr>
          <a:xfrm>
            <a:off x="440055" y="2780030"/>
            <a:ext cx="2914650" cy="956310"/>
          </a:xfrm>
          <a:prstGeom prst="rect">
            <a:avLst/>
          </a:prstGeom>
        </p:spPr>
      </p:pic>
      <p:sp>
        <p:nvSpPr>
          <p:cNvPr id="10" name="文本框 9"/>
          <p:cNvSpPr txBox="1"/>
          <p:nvPr/>
        </p:nvSpPr>
        <p:spPr>
          <a:xfrm>
            <a:off x="530225" y="3775710"/>
            <a:ext cx="4633595" cy="683260"/>
          </a:xfrm>
          <a:prstGeom prst="rect">
            <a:avLst/>
          </a:prstGeom>
          <a:noFill/>
        </p:spPr>
        <p:txBody>
          <a:bodyPr wrap="square" lIns="90000" rtlCol="0" anchor="ctr" anchorCtr="0">
            <a:normAutofit/>
          </a:bodyPr>
          <a:p>
            <a:pPr algn="just">
              <a:lnSpc>
                <a:spcPct val="150000"/>
              </a:lnSpc>
              <a:buSzPct val="100000"/>
            </a:pPr>
            <a:r>
              <a:rPr kumimoji="1" lang="zh-CN" altLang="en-US" dirty="0">
                <a:latin typeface="楷体" panose="02010609060101010101" charset="-122"/>
                <a:ea typeface="楷体" panose="02010609060101010101" charset="-122"/>
                <a:cs typeface="宋体" panose="02010600030101010101" pitchFamily="2" charset="-122"/>
                <a:sym typeface="宋体" panose="02010600030101010101" pitchFamily="2" charset="-122"/>
              </a:rPr>
              <a:t>成功保存的</a:t>
            </a:r>
            <a:r>
              <a:rPr kumimoji="1" lang="en-US" altLang="zh-CN" dirty="0">
                <a:latin typeface="楷体" panose="02010609060101010101" charset="-122"/>
                <a:ea typeface="楷体" panose="02010609060101010101" charset="-122"/>
                <a:cs typeface="宋体" panose="02010600030101010101" pitchFamily="2" charset="-122"/>
                <a:sym typeface="宋体" panose="02010600030101010101" pitchFamily="2" charset="-122"/>
              </a:rPr>
              <a:t>word2vec</a:t>
            </a:r>
            <a:r>
              <a:rPr kumimoji="1" lang="zh-CN" altLang="en-US" dirty="0">
                <a:latin typeface="楷体" panose="02010609060101010101" charset="-122"/>
                <a:ea typeface="楷体" panose="02010609060101010101" charset="-122"/>
                <a:cs typeface="宋体" panose="02010600030101010101" pitchFamily="2" charset="-122"/>
                <a:sym typeface="宋体" panose="02010600030101010101" pitchFamily="2" charset="-122"/>
              </a:rPr>
              <a:t>模型</a:t>
            </a:r>
            <a:endParaRPr kumimoji="1" lang="zh-CN" altLang="en-US" dirty="0">
              <a:latin typeface="楷体" panose="02010609060101010101" charset="-122"/>
              <a:ea typeface="楷体" panose="02010609060101010101" charset="-122"/>
              <a:cs typeface="宋体" panose="02010600030101010101" pitchFamily="2" charset="-122"/>
              <a:sym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BC9C723-82FF-B849-BDA3-A26B5EC97328}" type="slidenum">
              <a:rPr kumimoji="1" lang="zh-CN" altLang="en-US" sz="675" smtClean="0"/>
            </a:fld>
            <a:endParaRPr kumimoji="1" lang="zh-CN" altLang="en-US" sz="675"/>
          </a:p>
        </p:txBody>
      </p:sp>
      <p:pic>
        <p:nvPicPr>
          <p:cNvPr id="4" name="图片 13" descr="图片 13"/>
          <p:cNvPicPr>
            <a:picLocks noChangeAspect="1"/>
          </p:cNvPicPr>
          <p:nvPr/>
        </p:nvPicPr>
        <p:blipFill>
          <a:blip r:embed="rId1">
            <a:alphaModFix amt="50000"/>
          </a:blip>
          <a:stretch>
            <a:fillRect/>
          </a:stretch>
        </p:blipFill>
        <p:spPr>
          <a:xfrm>
            <a:off x="3367859" y="1329877"/>
            <a:ext cx="2396485" cy="2396485"/>
          </a:xfrm>
          <a:prstGeom prst="rect">
            <a:avLst/>
          </a:prstGeom>
          <a:ln w="12700">
            <a:miter lim="400000"/>
            <a:headEnd/>
            <a:tailEnd/>
          </a:ln>
        </p:spPr>
      </p:pic>
      <p:sp>
        <p:nvSpPr>
          <p:cNvPr id="5" name="矩形 5"/>
          <p:cNvSpPr/>
          <p:nvPr/>
        </p:nvSpPr>
        <p:spPr>
          <a:xfrm>
            <a:off x="635" y="2572385"/>
            <a:ext cx="9144000" cy="2572385"/>
          </a:xfrm>
          <a:prstGeom prst="rect">
            <a:avLst/>
          </a:prstGeom>
          <a:solidFill>
            <a:srgbClr val="915474"/>
          </a:solidFill>
          <a:ln w="12700">
            <a:miter lim="400000"/>
          </a:ln>
        </p:spPr>
        <p:txBody>
          <a:bodyPr lIns="34295" rIns="34295" anchor="ctr"/>
          <a:lstStyle/>
          <a:p>
            <a:pPr algn="ctr">
              <a:defRPr>
                <a:solidFill>
                  <a:srgbClr val="FFFFFF"/>
                </a:solidFill>
              </a:defRPr>
            </a:pPr>
            <a:endParaRPr sz="1350"/>
          </a:p>
        </p:txBody>
      </p:sp>
      <p:pic>
        <p:nvPicPr>
          <p:cNvPr id="6" name="图片 4" descr="图片 4"/>
          <p:cNvPicPr>
            <a:picLocks noChangeAspect="1"/>
          </p:cNvPicPr>
          <p:nvPr/>
        </p:nvPicPr>
        <p:blipFill>
          <a:blip r:embed="rId2"/>
          <a:stretch>
            <a:fillRect/>
          </a:stretch>
        </p:blipFill>
        <p:spPr>
          <a:xfrm>
            <a:off x="4030843" y="0"/>
            <a:ext cx="1082314" cy="515790"/>
          </a:xfrm>
          <a:prstGeom prst="rect">
            <a:avLst/>
          </a:prstGeom>
          <a:ln w="12700">
            <a:miter lim="400000"/>
            <a:headEnd/>
            <a:tailEnd/>
          </a:ln>
        </p:spPr>
      </p:pic>
      <p:sp>
        <p:nvSpPr>
          <p:cNvPr id="7" name="文本框 1"/>
          <p:cNvSpPr txBox="1"/>
          <p:nvPr/>
        </p:nvSpPr>
        <p:spPr>
          <a:xfrm>
            <a:off x="3455196" y="682621"/>
            <a:ext cx="2222178" cy="725933"/>
          </a:xfrm>
          <a:prstGeom prst="rect">
            <a:avLst/>
          </a:prstGeom>
          <a:ln w="12700">
            <a:miter lim="400000"/>
          </a:ln>
        </p:spPr>
        <p:txBody>
          <a:bodyPr wrap="none" lIns="34295" rIns="34295">
            <a:normAutofit fontScale="90000"/>
          </a:bodyPr>
          <a:lstStyle/>
          <a:p>
            <a:pPr algn="ctr">
              <a:defRPr sz="6000">
                <a:solidFill>
                  <a:schemeClr val="accent1"/>
                </a:solidFill>
              </a:defRPr>
            </a:pPr>
            <a:r>
              <a:rPr lang="zh-CN" altLang="en-US" sz="4500" b="1" dirty="0">
                <a:solidFill>
                  <a:schemeClr val="tx1"/>
                </a:solidFill>
                <a:latin typeface="楷体" panose="02010609060101010101" charset="-122"/>
                <a:ea typeface="楷体" panose="02010609060101010101" charset="-122"/>
                <a:cs typeface="楷体" panose="02010609060101010101" charset="-122"/>
              </a:rPr>
              <a:t>Part </a:t>
            </a:r>
            <a:r>
              <a:rPr lang="en-US" altLang="zh-CN" sz="4500" b="1" dirty="0">
                <a:solidFill>
                  <a:schemeClr val="tx1"/>
                </a:solidFill>
                <a:latin typeface="楷体" panose="02010609060101010101" charset="-122"/>
                <a:ea typeface="楷体" panose="02010609060101010101" charset="-122"/>
                <a:cs typeface="楷体" panose="02010609060101010101" charset="-122"/>
              </a:rPr>
              <a:t>Five</a:t>
            </a:r>
            <a:endParaRPr lang="en-US" altLang="zh-CN" sz="4500" b="1" dirty="0">
              <a:solidFill>
                <a:schemeClr val="tx1"/>
              </a:solidFill>
              <a:latin typeface="楷体" panose="02010609060101010101" charset="-122"/>
              <a:ea typeface="楷体" panose="02010609060101010101" charset="-122"/>
              <a:cs typeface="楷体" panose="02010609060101010101" charset="-122"/>
            </a:endParaRPr>
          </a:p>
        </p:txBody>
      </p:sp>
      <p:sp>
        <p:nvSpPr>
          <p:cNvPr id="8" name="文本框 7"/>
          <p:cNvSpPr txBox="1"/>
          <p:nvPr/>
        </p:nvSpPr>
        <p:spPr>
          <a:xfrm>
            <a:off x="2268855" y="1575435"/>
            <a:ext cx="4608195" cy="1310005"/>
          </a:xfrm>
          <a:prstGeom prst="rect">
            <a:avLst/>
          </a:prstGeom>
          <a:ln w="12700">
            <a:miter lim="400000"/>
          </a:ln>
        </p:spPr>
        <p:txBody>
          <a:bodyPr wrap="none" lIns="34295" rIns="34295">
            <a:normAutofit/>
          </a:bodyPr>
          <a:lstStyle>
            <a:lvl1pPr>
              <a:defRPr sz="6000">
                <a:solidFill>
                  <a:srgbClr val="3C3C77"/>
                </a:solidFill>
              </a:defRPr>
            </a:lvl1pPr>
          </a:lstStyle>
          <a:p>
            <a:pPr algn="ctr"/>
            <a:r>
              <a:rPr lang="zh-CN" altLang="en-US" sz="4800" b="1" dirty="0">
                <a:solidFill>
                  <a:schemeClr val="accent1"/>
                </a:solidFill>
                <a:latin typeface="楷体" panose="02010609060101010101" charset="-122"/>
                <a:ea typeface="楷体" panose="02010609060101010101" charset="-122"/>
                <a:cs typeface="Times New Roman" panose="02020603050405020304"/>
              </a:rPr>
              <a:t>总结、收获与反思</a:t>
            </a:r>
            <a:endParaRPr lang="zh-CN" altLang="en-US" sz="4800" b="1" dirty="0">
              <a:solidFill>
                <a:schemeClr val="accent1"/>
              </a:solidFill>
              <a:latin typeface="楷体" panose="02010609060101010101" charset="-122"/>
              <a:ea typeface="楷体" panose="02010609060101010101" charset="-122"/>
              <a:cs typeface="Times New Roman" panose="02020603050405020304"/>
            </a:endParaRPr>
          </a:p>
        </p:txBody>
      </p:sp>
      <p:pic>
        <p:nvPicPr>
          <p:cNvPr id="9" name="图片 11" descr="图片 11"/>
          <p:cNvPicPr>
            <a:picLocks noChangeAspect="1"/>
          </p:cNvPicPr>
          <p:nvPr/>
        </p:nvPicPr>
        <p:blipFill>
          <a:blip r:embed="rId3"/>
          <a:srcRect t="51839"/>
          <a:stretch>
            <a:fillRect/>
          </a:stretch>
        </p:blipFill>
        <p:spPr>
          <a:xfrm>
            <a:off x="3373758" y="2572200"/>
            <a:ext cx="2396485" cy="1154161"/>
          </a:xfrm>
          <a:prstGeom prst="rect">
            <a:avLst/>
          </a:prstGeom>
          <a:ln w="12700">
            <a:miter lim="4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BC9C723-82FF-B849-BDA3-A26B5EC97328}" type="slidenum">
              <a:rPr kumimoji="1" lang="zh-CN" altLang="en-US" sz="675" smtClean="0"/>
            </a:fld>
            <a:endParaRPr kumimoji="1" lang="zh-CN" altLang="en-US" sz="675"/>
          </a:p>
        </p:txBody>
      </p:sp>
      <p:sp>
        <p:nvSpPr>
          <p:cNvPr id="4" name="矩形"/>
          <p:cNvSpPr/>
          <p:nvPr/>
        </p:nvSpPr>
        <p:spPr>
          <a:xfrm>
            <a:off x="635" y="0"/>
            <a:ext cx="9142730" cy="744220"/>
          </a:xfrm>
          <a:prstGeom prst="roundRect">
            <a:avLst>
              <a:gd name="adj" fmla="val 0"/>
            </a:avLst>
          </a:prstGeom>
          <a:solidFill>
            <a:schemeClr val="accent2"/>
          </a:solidFill>
          <a:ln w="12700" cap="flat">
            <a:solidFill>
              <a:srgbClr val="4A2525"/>
            </a:solidFill>
            <a:prstDash val="solid"/>
            <a:miter lim="800000"/>
          </a:ln>
          <a:effectLst/>
        </p:spPr>
        <p:txBody>
          <a:bodyPr wrap="square" lIns="34295" tIns="34295" rIns="34295" bIns="34295" numCol="1" anchor="ctr">
            <a:noAutofit/>
          </a:bodyPr>
          <a:lstStyle/>
          <a:p>
            <a:pPr marL="252095">
              <a:defRPr>
                <a:solidFill>
                  <a:srgbClr val="FFFFFF"/>
                </a:solidFill>
              </a:defRPr>
            </a:pPr>
            <a:r>
              <a:rPr lang="zh-CN" altLang="en-US" sz="2400" dirty="0">
                <a:latin typeface="楷体" panose="02010609060101010101" charset="-122"/>
                <a:ea typeface="楷体" panose="02010609060101010101" charset="-122"/>
              </a:rPr>
              <a:t>五、</a:t>
            </a:r>
            <a:r>
              <a:rPr lang="zh-CN" sz="2400" dirty="0">
                <a:latin typeface="楷体" panose="02010609060101010101" charset="-122"/>
                <a:ea typeface="楷体" panose="02010609060101010101" charset="-122"/>
              </a:rPr>
              <a:t>总结、收获与反思</a:t>
            </a:r>
            <a:endParaRPr lang="zh-CN" sz="2400" dirty="0">
              <a:latin typeface="楷体" panose="02010609060101010101" charset="-122"/>
              <a:ea typeface="楷体" panose="02010609060101010101" charset="-122"/>
            </a:endParaRPr>
          </a:p>
        </p:txBody>
      </p:sp>
      <p:sp>
        <p:nvSpPr>
          <p:cNvPr id="7" name="文本框 6"/>
          <p:cNvSpPr txBox="1"/>
          <p:nvPr/>
        </p:nvSpPr>
        <p:spPr>
          <a:xfrm>
            <a:off x="1594104" y="1221272"/>
            <a:ext cx="5579373" cy="1723165"/>
          </a:xfrm>
          <a:prstGeom prst="rect">
            <a:avLst/>
          </a:prstGeom>
          <a:ln w="12700">
            <a:miter lim="400000"/>
          </a:ln>
        </p:spPr>
        <p:txBody>
          <a:bodyPr wrap="square" lIns="34295" rIns="34295" rtlCol="0">
            <a:normAutofit/>
          </a:bodyPr>
          <a:lstStyle/>
          <a:p>
            <a:pPr marL="285750" indent="-285750">
              <a:lnSpc>
                <a:spcPct val="150000"/>
              </a:lnSpc>
              <a:buSzPct val="100000"/>
              <a:buFont typeface="Arial" panose="020B0604020202020204"/>
              <a:buChar char="•"/>
            </a:pPr>
            <a:endParaRPr kumimoji="1" lang="zh-CN" altLang="en-US" dirty="0" err="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10" name="文本框 9"/>
          <p:cNvSpPr txBox="1"/>
          <p:nvPr/>
        </p:nvSpPr>
        <p:spPr>
          <a:xfrm>
            <a:off x="0" y="432435"/>
            <a:ext cx="9122410" cy="4712335"/>
          </a:xfrm>
          <a:prstGeom prst="rect">
            <a:avLst/>
          </a:prstGeom>
          <a:noFill/>
        </p:spPr>
        <p:txBody>
          <a:bodyPr wrap="square" lIns="67511" rtlCol="0" anchor="ctr" anchorCtr="0">
            <a:normAutofit/>
          </a:bodyPr>
          <a:lstStyle/>
          <a:p>
            <a:pPr indent="0">
              <a:lnSpc>
                <a:spcPct val="150000"/>
              </a:lnSpc>
              <a:buSzPct val="100000"/>
              <a:buFont typeface="Arial" panose="020B0604020202020204" pitchFamily="34" charset="0"/>
              <a:buNone/>
            </a:pP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	</a:t>
            </a:r>
            <a:r>
              <a:rPr kumimoji="1" lang="zh-CN" dirty="0">
                <a:latin typeface="楷体" panose="02010609060101010101" charset="-122"/>
                <a:ea typeface="楷体" panose="02010609060101010101" charset="-122"/>
                <a:cs typeface="楷体" panose="02010609060101010101" charset="-122"/>
                <a:sym typeface="宋体" panose="02010600030101010101" pitchFamily="2" charset="-122"/>
              </a:rPr>
              <a:t>总结：此次</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python</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大作业是我的第一个自然语言处理项目，也是我的第一个深度学习项目。这次作业让我在这两个领域从无到有，从未知到初步了解，提升了我的</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python</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代码水平。在查找资料、解决问题的过程中，也锻炼了我分析问题、解决问题的能力，让我以后再做类似项目的时候不会感到无从下手。同时此次作业也激发了我对自然语言处理和深度学习的兴趣，在期末考试结束后会自发学习更多有关的知识。</a:t>
            </a: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a:p>
            <a:pPr indent="0">
              <a:lnSpc>
                <a:spcPct val="150000"/>
              </a:lnSpc>
              <a:buSzPct val="100000"/>
              <a:buFont typeface="Arial" panose="020B0604020202020204" pitchFamily="34" charset="0"/>
              <a:buNone/>
            </a:pP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	</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收获：</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1.</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了解了自然语言处理的基本流程。</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2.</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初步掌握了对自然语言的处理方法（分句、分词、去标点等）。</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3.</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学会了如何用</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word2vec</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模型将词汇向量化。</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4.</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学会了使用</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RF</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分类器对向量和标签进行预测。</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5.</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学习了衡量机器学习拟合效果的指标。</a:t>
            </a: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a:p>
            <a:pPr indent="0">
              <a:lnSpc>
                <a:spcPct val="150000"/>
              </a:lnSpc>
              <a:buSzPct val="100000"/>
              <a:buFont typeface="Arial" panose="020B0604020202020204" pitchFamily="34" charset="0"/>
              <a:buNone/>
            </a:pP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	</a:t>
            </a: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p:txBody>
      </p:sp>
      <p:sp>
        <p:nvSpPr>
          <p:cNvPr id="3" name="文本框 2"/>
          <p:cNvSpPr txBox="1"/>
          <p:nvPr/>
        </p:nvSpPr>
        <p:spPr>
          <a:xfrm>
            <a:off x="5100496" y="5566072"/>
            <a:ext cx="0" cy="0"/>
          </a:xfrm>
          <a:prstGeom prst="rect">
            <a:avLst/>
          </a:prstGeom>
          <a:noFill/>
        </p:spPr>
        <p:txBody>
          <a:bodyPr wrap="none" lIns="67511" rtlCol="0" anchor="ctr" anchorCtr="0">
            <a:normAutofit fontScale="25000" lnSpcReduction="20000"/>
          </a:bodyPr>
          <a:lstStyle/>
          <a:p>
            <a:pPr algn="just">
              <a:lnSpc>
                <a:spcPct val="150000"/>
              </a:lnSpc>
              <a:buSzPct val="100000"/>
            </a:pPr>
            <a:endParaRPr kumimoji="1" lang="zh-CN" altLang="en-US" sz="135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BC9C723-82FF-B849-BDA3-A26B5EC97328}" type="slidenum">
              <a:rPr kumimoji="1" lang="zh-CN" altLang="en-US" sz="675" smtClean="0"/>
            </a:fld>
            <a:endParaRPr kumimoji="1" lang="zh-CN" altLang="en-US" sz="675"/>
          </a:p>
        </p:txBody>
      </p:sp>
      <p:sp>
        <p:nvSpPr>
          <p:cNvPr id="4" name="矩形"/>
          <p:cNvSpPr/>
          <p:nvPr/>
        </p:nvSpPr>
        <p:spPr>
          <a:xfrm>
            <a:off x="635" y="0"/>
            <a:ext cx="9142730" cy="744220"/>
          </a:xfrm>
          <a:prstGeom prst="roundRect">
            <a:avLst>
              <a:gd name="adj" fmla="val 0"/>
            </a:avLst>
          </a:prstGeom>
          <a:solidFill>
            <a:schemeClr val="accent2"/>
          </a:solidFill>
          <a:ln w="12700" cap="flat">
            <a:solidFill>
              <a:srgbClr val="4A2525"/>
            </a:solidFill>
            <a:prstDash val="solid"/>
            <a:miter lim="800000"/>
          </a:ln>
          <a:effectLst/>
        </p:spPr>
        <p:txBody>
          <a:bodyPr wrap="square" lIns="34295" tIns="34295" rIns="34295" bIns="34295" numCol="1" anchor="ctr">
            <a:noAutofit/>
          </a:bodyPr>
          <a:lstStyle/>
          <a:p>
            <a:pPr marL="252095">
              <a:defRPr>
                <a:solidFill>
                  <a:srgbClr val="FFFFFF"/>
                </a:solidFill>
              </a:defRPr>
            </a:pPr>
            <a:r>
              <a:rPr lang="zh-CN" altLang="en-US" sz="2400" dirty="0">
                <a:latin typeface="楷体" panose="02010609060101010101" charset="-122"/>
                <a:ea typeface="楷体" panose="02010609060101010101" charset="-122"/>
              </a:rPr>
              <a:t>五、</a:t>
            </a:r>
            <a:r>
              <a:rPr lang="zh-CN" sz="2400" dirty="0">
                <a:latin typeface="楷体" panose="02010609060101010101" charset="-122"/>
                <a:ea typeface="楷体" panose="02010609060101010101" charset="-122"/>
              </a:rPr>
              <a:t>总结、收获与反思</a:t>
            </a:r>
            <a:endParaRPr lang="zh-CN" sz="2400" dirty="0">
              <a:latin typeface="楷体" panose="02010609060101010101" charset="-122"/>
              <a:ea typeface="楷体" panose="02010609060101010101" charset="-122"/>
            </a:endParaRPr>
          </a:p>
        </p:txBody>
      </p:sp>
      <p:sp>
        <p:nvSpPr>
          <p:cNvPr id="7" name="文本框 6"/>
          <p:cNvSpPr txBox="1"/>
          <p:nvPr/>
        </p:nvSpPr>
        <p:spPr>
          <a:xfrm>
            <a:off x="1594104" y="1221272"/>
            <a:ext cx="5579373" cy="1723165"/>
          </a:xfrm>
          <a:prstGeom prst="rect">
            <a:avLst/>
          </a:prstGeom>
          <a:ln w="12700">
            <a:miter lim="400000"/>
          </a:ln>
        </p:spPr>
        <p:txBody>
          <a:bodyPr wrap="square" lIns="34295" rIns="34295" rtlCol="0">
            <a:normAutofit/>
          </a:bodyPr>
          <a:lstStyle/>
          <a:p>
            <a:pPr marL="285750" indent="-285750">
              <a:lnSpc>
                <a:spcPct val="150000"/>
              </a:lnSpc>
              <a:buSzPct val="100000"/>
              <a:buFont typeface="Arial" panose="020B0604020202020204"/>
              <a:buChar char="•"/>
            </a:pPr>
            <a:endParaRPr kumimoji="1" lang="zh-CN" altLang="en-US" dirty="0" err="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10" name="文本框 9"/>
          <p:cNvSpPr txBox="1"/>
          <p:nvPr/>
        </p:nvSpPr>
        <p:spPr>
          <a:xfrm>
            <a:off x="8255" y="678815"/>
            <a:ext cx="3871595" cy="4712335"/>
          </a:xfrm>
          <a:prstGeom prst="rect">
            <a:avLst/>
          </a:prstGeom>
          <a:noFill/>
        </p:spPr>
        <p:txBody>
          <a:bodyPr wrap="square" lIns="67511" rtlCol="0" anchor="ctr" anchorCtr="0">
            <a:normAutofit fontScale="90000"/>
          </a:bodyPr>
          <a:lstStyle/>
          <a:p>
            <a:pPr indent="0">
              <a:lnSpc>
                <a:spcPct val="150000"/>
              </a:lnSpc>
              <a:buSzPct val="100000"/>
              <a:buFont typeface="Arial" panose="020B0604020202020204" pitchFamily="34" charset="0"/>
              <a:buNone/>
            </a:pP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	</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反思：作业中的不足之处：1.有一些新闻文本无法正确读取（txt文件有文字，无法分句分词处理），导致最后的divide命令出现错误（NaN）（图5-1），只能把除数从0开始改为从1开始解决NaN问题（图</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5-2），此问题有待进一步解决。</a:t>
            </a: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a:p>
            <a:pPr indent="0">
              <a:lnSpc>
                <a:spcPct val="150000"/>
              </a:lnSpc>
              <a:buSzPct val="100000"/>
              <a:buFont typeface="Arial" panose="020B0604020202020204" pitchFamily="34" charset="0"/>
              <a:buNone/>
            </a:pP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	2.随机森林模型拟合可能并不是最好，改用</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CNN</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等方法或许能进一步优化。</a:t>
            </a: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a:p>
            <a:pPr indent="0">
              <a:lnSpc>
                <a:spcPct val="150000"/>
              </a:lnSpc>
              <a:buSzPct val="100000"/>
              <a:buFont typeface="Arial" panose="020B0604020202020204" pitchFamily="34" charset="0"/>
              <a:buNone/>
            </a:pP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	3.</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模型拟合返回的召回率在标识为</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1</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时较低，或许存在欠拟合状况。</a:t>
            </a: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a:p>
            <a:pPr indent="0">
              <a:lnSpc>
                <a:spcPct val="150000"/>
              </a:lnSpc>
              <a:buSzPct val="100000"/>
              <a:buFont typeface="Arial" panose="020B0604020202020204" pitchFamily="34" charset="0"/>
              <a:buNone/>
            </a:pP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	</a:t>
            </a: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p:txBody>
      </p:sp>
      <p:sp>
        <p:nvSpPr>
          <p:cNvPr id="3" name="文本框 2"/>
          <p:cNvSpPr txBox="1"/>
          <p:nvPr/>
        </p:nvSpPr>
        <p:spPr>
          <a:xfrm>
            <a:off x="5100496" y="5566072"/>
            <a:ext cx="0" cy="0"/>
          </a:xfrm>
          <a:prstGeom prst="rect">
            <a:avLst/>
          </a:prstGeom>
          <a:noFill/>
        </p:spPr>
        <p:txBody>
          <a:bodyPr wrap="none" lIns="67511" rtlCol="0" anchor="ctr" anchorCtr="0">
            <a:normAutofit fontScale="25000" lnSpcReduction="20000"/>
          </a:bodyPr>
          <a:lstStyle/>
          <a:p>
            <a:pPr algn="just">
              <a:lnSpc>
                <a:spcPct val="150000"/>
              </a:lnSpc>
              <a:buSzPct val="100000"/>
            </a:pPr>
            <a:endParaRPr kumimoji="1" lang="zh-CN" altLang="en-US" sz="135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pic>
        <p:nvPicPr>
          <p:cNvPr id="5" name="图片 4" descr="R~FMOWI1(LC$G2@@G4](X40"/>
          <p:cNvPicPr>
            <a:picLocks noChangeAspect="1"/>
          </p:cNvPicPr>
          <p:nvPr/>
        </p:nvPicPr>
        <p:blipFill>
          <a:blip r:embed="rId1"/>
          <a:stretch>
            <a:fillRect/>
          </a:stretch>
        </p:blipFill>
        <p:spPr>
          <a:xfrm>
            <a:off x="3879850" y="101600"/>
            <a:ext cx="5203825" cy="3051175"/>
          </a:xfrm>
          <a:prstGeom prst="rect">
            <a:avLst/>
          </a:prstGeom>
        </p:spPr>
      </p:pic>
      <p:sp>
        <p:nvSpPr>
          <p:cNvPr id="6" name="文本框 5"/>
          <p:cNvSpPr txBox="1"/>
          <p:nvPr/>
        </p:nvSpPr>
        <p:spPr>
          <a:xfrm>
            <a:off x="4601210" y="3225165"/>
            <a:ext cx="4100830" cy="285750"/>
          </a:xfrm>
          <a:prstGeom prst="rect">
            <a:avLst/>
          </a:prstGeom>
          <a:noFill/>
        </p:spPr>
        <p:txBody>
          <a:bodyPr wrap="square" lIns="90000" rtlCol="0" anchor="ctr" anchorCtr="0"/>
          <a:p>
            <a:pPr algn="just">
              <a:lnSpc>
                <a:spcPct val="150000"/>
              </a:lnSpc>
              <a:buSzPct val="100000"/>
            </a:pPr>
            <a:r>
              <a:rPr kumimoji="1" lang="zh-CN" altLang="en-US" sz="1400" dirty="0">
                <a:latin typeface="楷体" panose="02010609060101010101" charset="-122"/>
                <a:ea typeface="楷体" panose="02010609060101010101" charset="-122"/>
                <a:cs typeface="楷体" panose="02010609060101010101" charset="-122"/>
                <a:sym typeface="宋体" panose="02010600030101010101" pitchFamily="2" charset="-122"/>
              </a:rPr>
              <a:t>图</a:t>
            </a:r>
            <a:r>
              <a:rPr kumimoji="1" lang="en-US" altLang="zh-CN" sz="1400" dirty="0">
                <a:latin typeface="楷体" panose="02010609060101010101" charset="-122"/>
                <a:ea typeface="楷体" panose="02010609060101010101" charset="-122"/>
                <a:cs typeface="楷体" panose="02010609060101010101" charset="-122"/>
                <a:sym typeface="宋体" panose="02010600030101010101" pitchFamily="2" charset="-122"/>
              </a:rPr>
              <a:t>5-1 </a:t>
            </a:r>
            <a:r>
              <a:rPr kumimoji="1" lang="zh-CN" altLang="en-US" sz="1400" dirty="0">
                <a:latin typeface="楷体" panose="02010609060101010101" charset="-122"/>
                <a:ea typeface="楷体" panose="02010609060101010101" charset="-122"/>
                <a:cs typeface="楷体" panose="02010609060101010101" charset="-122"/>
                <a:sym typeface="宋体" panose="02010600030101010101" pitchFamily="2" charset="-122"/>
              </a:rPr>
              <a:t>文本文档有新闻内容无法正确分句分词</a:t>
            </a:r>
            <a:endParaRPr kumimoji="1" lang="zh-CN" altLang="en-US" sz="1400" dirty="0">
              <a:latin typeface="楷体" panose="02010609060101010101" charset="-122"/>
              <a:ea typeface="楷体" panose="02010609060101010101" charset="-122"/>
              <a:cs typeface="楷体" panose="02010609060101010101" charset="-122"/>
              <a:sym typeface="宋体" panose="02010600030101010101" pitchFamily="2" charset="-122"/>
            </a:endParaRPr>
          </a:p>
        </p:txBody>
      </p:sp>
      <p:pic>
        <p:nvPicPr>
          <p:cNvPr id="8" name="图片 7"/>
          <p:cNvPicPr>
            <a:picLocks noChangeAspect="1"/>
          </p:cNvPicPr>
          <p:nvPr/>
        </p:nvPicPr>
        <p:blipFill>
          <a:blip r:embed="rId2"/>
          <a:stretch>
            <a:fillRect/>
          </a:stretch>
        </p:blipFill>
        <p:spPr>
          <a:xfrm>
            <a:off x="4108450" y="3510915"/>
            <a:ext cx="2836545" cy="1424940"/>
          </a:xfrm>
          <a:prstGeom prst="rect">
            <a:avLst/>
          </a:prstGeom>
        </p:spPr>
      </p:pic>
      <p:sp>
        <p:nvSpPr>
          <p:cNvPr id="11" name="文本框 10"/>
          <p:cNvSpPr txBox="1"/>
          <p:nvPr/>
        </p:nvSpPr>
        <p:spPr>
          <a:xfrm>
            <a:off x="7049135" y="3791585"/>
            <a:ext cx="1466215" cy="836930"/>
          </a:xfrm>
          <a:prstGeom prst="rect">
            <a:avLst/>
          </a:prstGeom>
          <a:noFill/>
        </p:spPr>
        <p:txBody>
          <a:bodyPr wrap="square" lIns="90000" rtlCol="0" anchor="ctr" anchorCtr="0"/>
          <a:p>
            <a:pPr algn="just">
              <a:lnSpc>
                <a:spcPct val="150000"/>
              </a:lnSpc>
              <a:buSzPct val="100000"/>
            </a:pPr>
            <a:r>
              <a:rPr kumimoji="1" lang="zh-CN" altLang="en-US" sz="1400" dirty="0">
                <a:latin typeface="楷体" panose="02010609060101010101" charset="-122"/>
                <a:ea typeface="楷体" panose="02010609060101010101" charset="-122"/>
                <a:cs typeface="楷体" panose="02010609060101010101" charset="-122"/>
                <a:sym typeface="宋体" panose="02010600030101010101" pitchFamily="2" charset="-122"/>
              </a:rPr>
              <a:t>图</a:t>
            </a:r>
            <a:r>
              <a:rPr kumimoji="1" lang="en-US" altLang="zh-CN" sz="1400" dirty="0">
                <a:latin typeface="楷体" panose="02010609060101010101" charset="-122"/>
                <a:ea typeface="楷体" panose="02010609060101010101" charset="-122"/>
                <a:cs typeface="楷体" panose="02010609060101010101" charset="-122"/>
                <a:sym typeface="宋体" panose="02010600030101010101" pitchFamily="2" charset="-122"/>
              </a:rPr>
              <a:t>5-2 </a:t>
            </a:r>
            <a:r>
              <a:rPr kumimoji="1" lang="zh-CN" altLang="en-US" sz="1400" dirty="0">
                <a:latin typeface="楷体" panose="02010609060101010101" charset="-122"/>
                <a:ea typeface="楷体" panose="02010609060101010101" charset="-122"/>
                <a:cs typeface="楷体" panose="02010609060101010101" charset="-122"/>
                <a:sym typeface="宋体" panose="02010600030101010101" pitchFamily="2" charset="-122"/>
              </a:rPr>
              <a:t>修改除数</a:t>
            </a:r>
            <a:endParaRPr kumimoji="1" lang="zh-CN" altLang="en-US" sz="1400" dirty="0">
              <a:latin typeface="楷体" panose="02010609060101010101" charset="-122"/>
              <a:ea typeface="楷体" panose="02010609060101010101" charset="-122"/>
              <a:cs typeface="楷体" panose="02010609060101010101" charset="-122"/>
              <a:sym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7" name="圆角矩形 6"/>
          <p:cNvGrpSpPr/>
          <p:nvPr/>
        </p:nvGrpSpPr>
        <p:grpSpPr>
          <a:xfrm>
            <a:off x="-635" y="0"/>
            <a:ext cx="9144635" cy="5144135"/>
            <a:chOff x="0" y="0"/>
            <a:chExt cx="9144000" cy="6858000"/>
          </a:xfrm>
        </p:grpSpPr>
        <p:sp>
          <p:nvSpPr>
            <p:cNvPr id="175" name="矩形"/>
            <p:cNvSpPr/>
            <p:nvPr/>
          </p:nvSpPr>
          <p:spPr>
            <a:xfrm>
              <a:off x="0" y="0"/>
              <a:ext cx="9144000" cy="6858000"/>
            </a:xfrm>
            <a:prstGeom prst="roundRect">
              <a:avLst>
                <a:gd name="adj" fmla="val 0"/>
              </a:avLst>
            </a:prstGeom>
            <a:solidFill>
              <a:schemeClr val="accent2"/>
            </a:solidFill>
            <a:ln w="12700" cap="flat">
              <a:solidFill>
                <a:srgbClr val="4A2525"/>
              </a:solidFill>
              <a:prstDash val="solid"/>
              <a:miter lim="800000"/>
            </a:ln>
            <a:effectLst/>
          </p:spPr>
          <p:txBody>
            <a:bodyPr wrap="square" lIns="34295" tIns="34295" rIns="34295" bIns="34295" numCol="1" anchor="ctr">
              <a:noAutofit/>
            </a:bodyPr>
            <a:lstStyle/>
            <a:p>
              <a:pPr>
                <a:lnSpc>
                  <a:spcPct val="120000"/>
                </a:lnSpc>
                <a:defRPr sz="3200">
                  <a:solidFill>
                    <a:srgbClr val="FFFFFF"/>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endParaRPr sz="2400"/>
            </a:p>
          </p:txBody>
        </p:sp>
        <p:sp>
          <p:nvSpPr>
            <p:cNvPr id="176" name="参考文献…"/>
            <p:cNvSpPr txBox="1"/>
            <p:nvPr/>
          </p:nvSpPr>
          <p:spPr>
            <a:xfrm>
              <a:off x="700364" y="402271"/>
              <a:ext cx="7769071" cy="5817556"/>
            </a:xfrm>
            <a:prstGeom prst="rect">
              <a:avLst/>
            </a:prstGeom>
            <a:noFill/>
            <a:ln w="12700" cap="flat">
              <a:noFill/>
              <a:miter lim="400000"/>
            </a:ln>
            <a:effectLst/>
          </p:spPr>
          <p:txBody>
            <a:bodyPr wrap="square" lIns="34295" tIns="34295" rIns="34295" bIns="34295" numCol="1" anchor="ctr">
              <a:normAutofit lnSpcReduction="20000"/>
            </a:bodyPr>
            <a:lstStyle/>
            <a:p>
              <a:pPr>
                <a:lnSpc>
                  <a:spcPct val="120000"/>
                </a:lnSpc>
                <a:defRPr sz="5400">
                  <a:solidFill>
                    <a:srgbClr val="FFFFFF"/>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sz="4050" dirty="0" err="1">
                  <a:latin typeface="楷体" panose="02010609060101010101" charset="-122"/>
                  <a:ea typeface="楷体" panose="02010609060101010101" charset="-122"/>
                </a:rPr>
                <a:t>参考文献</a:t>
              </a:r>
              <a:endParaRPr sz="4050" dirty="0">
                <a:latin typeface="楷体" panose="02010609060101010101" charset="-122"/>
                <a:ea typeface="楷体" panose="02010609060101010101" charset="-122"/>
              </a:endParaRPr>
            </a:p>
            <a:p>
              <a:pPr>
                <a:lnSpc>
                  <a:spcPct val="120000"/>
                </a:lnSpc>
                <a:defRPr sz="2400">
                  <a:solidFill>
                    <a:srgbClr val="FFFFFF"/>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endParaRPr sz="1800" dirty="0"/>
            </a:p>
            <a:p>
              <a:pPr>
                <a:lnSpc>
                  <a:spcPct val="120000"/>
                </a:lnSpc>
                <a:defRPr sz="2400">
                  <a:solidFill>
                    <a:srgbClr val="FFFFFF"/>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sz="1800" dirty="0"/>
                <a:t>[1]https://cloud.tencent.com/developer/article/1348236</a:t>
              </a:r>
              <a:r>
                <a:rPr lang="zh-CN" sz="1800" dirty="0"/>
                <a:t>，《中文NLP用什么？中文自然语言处理的完整机器处理流程》</a:t>
              </a:r>
              <a:endParaRPr lang="zh-CN" sz="1800" dirty="0"/>
            </a:p>
            <a:p>
              <a:pPr>
                <a:lnSpc>
                  <a:spcPct val="120000"/>
                </a:lnSpc>
                <a:defRPr sz="2400">
                  <a:solidFill>
                    <a:srgbClr val="FFFFFF"/>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sz="1800" dirty="0"/>
                <a:t>[2]https://blog.csdn.net/FRBeVrQbN4L/article/details/109698919</a:t>
              </a:r>
              <a:r>
                <a:rPr lang="zh-CN" sz="1800" dirty="0"/>
                <a:t>，《电影评价情感分析》</a:t>
              </a:r>
              <a:endParaRPr lang="zh-CN" sz="1800" dirty="0"/>
            </a:p>
            <a:p>
              <a:pPr>
                <a:lnSpc>
                  <a:spcPct val="120000"/>
                </a:lnSpc>
                <a:defRPr sz="2400">
                  <a:solidFill>
                    <a:srgbClr val="FFFFFF"/>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sz="1800" dirty="0"/>
                <a:t>[3]https://cloud.tencent.com/developer/article/1059336</a:t>
              </a:r>
              <a:r>
                <a:rPr lang="zh-CN" sz="1800" dirty="0"/>
                <a:t>，《文本情感分析：特征提取（TFIDF指标）&amp;随机森林模型实现》</a:t>
              </a:r>
              <a:endParaRPr lang="zh-CN" sz="1800" dirty="0"/>
            </a:p>
            <a:p>
              <a:pPr>
                <a:lnSpc>
                  <a:spcPct val="120000"/>
                </a:lnSpc>
                <a:defRPr sz="2400">
                  <a:solidFill>
                    <a:srgbClr val="FFFFFF"/>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sz="1800" dirty="0"/>
                <a:t>[4]https://blog.csdn.net/shenfuli/article/details/98221467</a:t>
              </a:r>
              <a:r>
                <a:rPr lang="zh-CN" sz="1800" dirty="0"/>
                <a:t>，《自然语言处理（NLP）：06 word2vec训练中文模型-文本分类》</a:t>
              </a:r>
              <a:endParaRPr lang="zh-CN" sz="1800" dirty="0"/>
            </a:p>
            <a:p>
              <a:pPr>
                <a:lnSpc>
                  <a:spcPct val="120000"/>
                </a:lnSpc>
                <a:defRPr sz="2400">
                  <a:solidFill>
                    <a:srgbClr val="FFFFFF"/>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sz="1800" dirty="0"/>
                <a:t>[5]https://zhuanlan.zhihu.com/p/161268171</a:t>
              </a:r>
              <a:r>
                <a:rPr lang="zh-CN" sz="1800" dirty="0"/>
                <a:t>，《瞎聊深度学习——IMDB影评文本分类》</a:t>
              </a:r>
              <a:endParaRPr lang="zh-CN" sz="1800" dirty="0"/>
            </a:p>
            <a:p>
              <a:pPr>
                <a:lnSpc>
                  <a:spcPct val="120000"/>
                </a:lnSpc>
                <a:defRPr sz="2400">
                  <a:solidFill>
                    <a:srgbClr val="FFFFFF"/>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sz="1800" dirty="0"/>
                <a:t>[6]https://github.com/duoergun0729/nlp</a:t>
              </a:r>
              <a:r>
                <a:rPr lang="zh-CN" sz="1800" dirty="0"/>
                <a:t>，《兜哥出品 &lt;一本开源的NLP入门书籍&gt;》</a:t>
              </a:r>
              <a:endParaRPr lang="zh-CN" sz="1800" dirty="0"/>
            </a:p>
            <a:p>
              <a:pPr>
                <a:lnSpc>
                  <a:spcPct val="120000"/>
                </a:lnSpc>
                <a:defRPr sz="2400">
                  <a:solidFill>
                    <a:srgbClr val="FFFFFF"/>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endParaRPr sz="1800" dirty="0"/>
            </a:p>
          </p:txBody>
        </p:sp>
      </p:grpSp>
      <p:sp>
        <p:nvSpPr>
          <p:cNvPr id="178" name="灯片编号占位符 1"/>
          <p:cNvSpPr txBox="1">
            <a:spLocks noGrp="1"/>
          </p:cNvSpPr>
          <p:nvPr>
            <p:ph type="sldNum" sz="quarter" idx="2"/>
          </p:nvPr>
        </p:nvSpPr>
        <p:spPr>
          <a:xfrm>
            <a:off x="7345881" y="4790108"/>
            <a:ext cx="184150" cy="229870"/>
          </a:xfrm>
          <a:prstGeom prst="rect">
            <a:avLst/>
          </a:prstGeom>
          <a:ln w="12700">
            <a:miter lim="400000"/>
          </a:ln>
        </p:spPr>
        <p:txBody>
          <a:bodyPr wrap="none" lIns="34295" rIns="34295"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100000"/>
              </a:lnSpc>
              <a:spcBef>
                <a:spcPts val="0"/>
              </a:spcBef>
              <a:spcAft>
                <a:spcPts val="0"/>
              </a:spcAft>
              <a:buClrTx/>
              <a:buSzTx/>
              <a:buFontTx/>
              <a:buNone/>
              <a:defRPr kumimoji="0" sz="1200" b="0" i="0" u="none" strike="noStrike" cap="none" spc="0" normalizeH="0" baseline="0">
                <a:ln>
                  <a:noFill/>
                </a:ln>
                <a:solidFill>
                  <a:srgbClr val="888888"/>
                </a:solidFill>
                <a:effectLst/>
                <a:uFillTx/>
                <a:latin typeface="Calibri" panose="020F0502020204030204"/>
                <a:ea typeface="Calibri" panose="020F0502020204030204"/>
                <a:cs typeface="Calibri" panose="020F0502020204030204"/>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9pPr>
          </a:lstStyle>
          <a:p>
            <a:fld id="{86CB4B4D-7CA3-9044-876B-883B54F8677D}" type="slidenum">
              <a:rPr lang="en-US" altLang="zh-CN" sz="900" smtClean="0"/>
            </a:fld>
            <a:endParaRPr lang="en-US" altLang="zh-CN" sz="90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nvSpPr>
        <p:spPr>
          <a:xfrm>
            <a:off x="1176695" y="1439683"/>
            <a:ext cx="6790609" cy="1669073"/>
          </a:xfrm>
          <a:prstGeom prst="rect">
            <a:avLst/>
          </a:prstGeom>
          <a:ln w="12700">
            <a:miter lim="400000"/>
          </a:ln>
        </p:spPr>
        <p:txBody>
          <a:bodyPr lIns="34295" rIns="34295">
            <a:normAutofit/>
          </a:bodyPr>
          <a:lstStyle>
            <a:lvl1pPr algn="ctr">
              <a:defRPr sz="6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endParaRPr sz="4500" dirty="0"/>
          </a:p>
        </p:txBody>
      </p:sp>
      <p:pic>
        <p:nvPicPr>
          <p:cNvPr id="5" name="图片 4" descr="图片 4"/>
          <p:cNvPicPr>
            <a:picLocks noChangeAspect="1"/>
          </p:cNvPicPr>
          <p:nvPr/>
        </p:nvPicPr>
        <p:blipFill>
          <a:blip r:embed="rId1"/>
          <a:stretch>
            <a:fillRect/>
          </a:stretch>
        </p:blipFill>
        <p:spPr>
          <a:xfrm>
            <a:off x="269193" y="166463"/>
            <a:ext cx="1082788" cy="516017"/>
          </a:xfrm>
          <a:prstGeom prst="rect">
            <a:avLst/>
          </a:prstGeom>
          <a:ln w="12700">
            <a:miter lim="400000"/>
            <a:headEnd/>
            <a:tailEnd/>
          </a:ln>
        </p:spPr>
      </p:pic>
      <p:sp>
        <p:nvSpPr>
          <p:cNvPr id="6" name="文本框 8"/>
          <p:cNvSpPr txBox="1"/>
          <p:nvPr/>
        </p:nvSpPr>
        <p:spPr>
          <a:xfrm>
            <a:off x="635" y="1439545"/>
            <a:ext cx="9102090" cy="1981200"/>
          </a:xfrm>
          <a:prstGeom prst="rect">
            <a:avLst/>
          </a:prstGeom>
          <a:solidFill>
            <a:schemeClr val="accent2"/>
          </a:solidFill>
          <a:ln w="12700">
            <a:noFill/>
            <a:miter lim="400000"/>
          </a:ln>
        </p:spPr>
        <p:txBody>
          <a:bodyPr lIns="34295" rIns="34295" anchor="ctr" anchorCtr="0">
            <a:normAutofit/>
          </a:bodyPr>
          <a:lstStyle/>
          <a:p>
            <a:pPr algn="ctr">
              <a:defRPr sz="6000">
                <a:solidFill>
                  <a:srgbClr val="FFFFFF"/>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lang="zh-CN" sz="4500" b="1" dirty="0">
                <a:latin typeface="楷体" panose="02010609060101010101" charset="-122"/>
                <a:ea typeface="楷体" panose="02010609060101010101" charset="-122"/>
                <a:cs typeface="楷体" panose="02010609060101010101" charset="-122"/>
              </a:rPr>
              <a:t>欢迎批评指正！</a:t>
            </a:r>
            <a:endParaRPr lang="zh-CN" sz="4500" b="1" dirty="0">
              <a:latin typeface="楷体" panose="02010609060101010101" charset="-122"/>
              <a:ea typeface="楷体" panose="02010609060101010101" charset="-122"/>
              <a:cs typeface="楷体" panose="02010609060101010101" charset="-122"/>
            </a:endParaRPr>
          </a:p>
        </p:txBody>
      </p:sp>
      <p:sp>
        <p:nvSpPr>
          <p:cNvPr id="7" name="文本框 6"/>
          <p:cNvSpPr txBox="1"/>
          <p:nvPr/>
        </p:nvSpPr>
        <p:spPr>
          <a:xfrm>
            <a:off x="3224244" y="3866064"/>
            <a:ext cx="2695513" cy="483674"/>
          </a:xfrm>
          <a:prstGeom prst="rect">
            <a:avLst/>
          </a:prstGeom>
          <a:ln w="12700">
            <a:miter lim="400000"/>
          </a:ln>
        </p:spPr>
        <p:txBody>
          <a:bodyPr wrap="none" lIns="34295" rIns="34295">
            <a:normAutofit/>
          </a:bodyPr>
          <a:lstStyle>
            <a:lvl1pPr>
              <a:defRPr sz="6000">
                <a:solidFill>
                  <a:srgbClr val="3C3C77"/>
                </a:solidFill>
              </a:defRPr>
            </a:lvl1pPr>
          </a:lstStyle>
          <a:p>
            <a:pPr algn="ctr"/>
            <a:r>
              <a:rPr lang="en-US" sz="2100" dirty="0">
                <a:solidFill>
                  <a:schemeClr val="tx1"/>
                </a:solidFill>
                <a:latin typeface="楷体" panose="02010609060101010101" charset="-122"/>
                <a:ea typeface="楷体" panose="02010609060101010101" charset="-122"/>
                <a:cs typeface="楷体" panose="02010609060101010101" charset="-122"/>
              </a:rPr>
              <a:t>2012628 </a:t>
            </a:r>
            <a:r>
              <a:rPr lang="zh-CN" altLang="en-US" sz="2100" dirty="0">
                <a:solidFill>
                  <a:schemeClr val="tx1"/>
                </a:solidFill>
                <a:latin typeface="楷体" panose="02010609060101010101" charset="-122"/>
                <a:ea typeface="楷体" panose="02010609060101010101" charset="-122"/>
                <a:cs typeface="楷体" panose="02010609060101010101" charset="-122"/>
              </a:rPr>
              <a:t>程佳诺</a:t>
            </a:r>
            <a:endParaRPr lang="zh-CN" altLang="en-US" sz="2100" dirty="0">
              <a:solidFill>
                <a:schemeClr val="tx1"/>
              </a:solidFill>
              <a:latin typeface="楷体" panose="02010609060101010101" charset="-122"/>
              <a:ea typeface="楷体" panose="02010609060101010101" charset="-122"/>
              <a:cs typeface="楷体" panose="02010609060101010101" charset="-122"/>
            </a:endParaRPr>
          </a:p>
        </p:txBody>
      </p:sp>
      <p:pic>
        <p:nvPicPr>
          <p:cNvPr id="94" name="图片 9" descr="图片 9"/>
          <p:cNvPicPr>
            <a:picLocks noChangeAspect="1"/>
          </p:cNvPicPr>
          <p:nvPr/>
        </p:nvPicPr>
        <p:blipFill>
          <a:blip r:embed="rId2">
            <a:alphaModFix amt="50000"/>
          </a:blip>
          <a:stretch>
            <a:fillRect/>
          </a:stretch>
        </p:blipFill>
        <p:spPr>
          <a:xfrm>
            <a:off x="2832079" y="555282"/>
            <a:ext cx="3439202" cy="3439201"/>
          </a:xfrm>
          <a:prstGeom prst="rect">
            <a:avLst/>
          </a:prstGeom>
          <a:ln w="12700">
            <a:miter lim="4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BC9C723-82FF-B849-BDA3-A26B5EC97328}" type="slidenum">
              <a:rPr kumimoji="1" lang="zh-CN" altLang="en-US" sz="675" smtClean="0"/>
            </a:fld>
            <a:endParaRPr kumimoji="1" lang="zh-CN" altLang="en-US" sz="675"/>
          </a:p>
        </p:txBody>
      </p:sp>
      <p:pic>
        <p:nvPicPr>
          <p:cNvPr id="4" name="图片 13" descr="图片 13"/>
          <p:cNvPicPr>
            <a:picLocks noChangeAspect="1"/>
          </p:cNvPicPr>
          <p:nvPr/>
        </p:nvPicPr>
        <p:blipFill>
          <a:blip r:embed="rId1">
            <a:alphaModFix amt="50000"/>
          </a:blip>
          <a:stretch>
            <a:fillRect/>
          </a:stretch>
        </p:blipFill>
        <p:spPr>
          <a:xfrm>
            <a:off x="3367859" y="1329877"/>
            <a:ext cx="2396485" cy="2396485"/>
          </a:xfrm>
          <a:prstGeom prst="rect">
            <a:avLst/>
          </a:prstGeom>
          <a:ln w="12700">
            <a:miter lim="400000"/>
            <a:headEnd/>
            <a:tailEnd/>
          </a:ln>
        </p:spPr>
      </p:pic>
      <p:sp>
        <p:nvSpPr>
          <p:cNvPr id="5" name="矩形 5"/>
          <p:cNvSpPr/>
          <p:nvPr/>
        </p:nvSpPr>
        <p:spPr>
          <a:xfrm>
            <a:off x="635" y="2572385"/>
            <a:ext cx="9144000" cy="2572385"/>
          </a:xfrm>
          <a:prstGeom prst="rect">
            <a:avLst/>
          </a:prstGeom>
          <a:solidFill>
            <a:srgbClr val="915474"/>
          </a:solidFill>
          <a:ln w="12700">
            <a:miter lim="400000"/>
          </a:ln>
        </p:spPr>
        <p:txBody>
          <a:bodyPr lIns="34295" rIns="34295" anchor="ctr"/>
          <a:lstStyle/>
          <a:p>
            <a:pPr algn="ctr">
              <a:defRPr>
                <a:solidFill>
                  <a:srgbClr val="FFFFFF"/>
                </a:solidFill>
              </a:defRPr>
            </a:pPr>
            <a:endParaRPr sz="1350"/>
          </a:p>
        </p:txBody>
      </p:sp>
      <p:pic>
        <p:nvPicPr>
          <p:cNvPr id="6" name="图片 4" descr="图片 4"/>
          <p:cNvPicPr>
            <a:picLocks noChangeAspect="1"/>
          </p:cNvPicPr>
          <p:nvPr/>
        </p:nvPicPr>
        <p:blipFill>
          <a:blip r:embed="rId2"/>
          <a:stretch>
            <a:fillRect/>
          </a:stretch>
        </p:blipFill>
        <p:spPr>
          <a:xfrm>
            <a:off x="4030843" y="0"/>
            <a:ext cx="1082314" cy="515790"/>
          </a:xfrm>
          <a:prstGeom prst="rect">
            <a:avLst/>
          </a:prstGeom>
          <a:ln w="12700">
            <a:miter lim="400000"/>
            <a:headEnd/>
            <a:tailEnd/>
          </a:ln>
        </p:spPr>
      </p:pic>
      <p:sp>
        <p:nvSpPr>
          <p:cNvPr id="7" name="文本框 1"/>
          <p:cNvSpPr txBox="1"/>
          <p:nvPr/>
        </p:nvSpPr>
        <p:spPr>
          <a:xfrm>
            <a:off x="3455196" y="682621"/>
            <a:ext cx="2222178" cy="725933"/>
          </a:xfrm>
          <a:prstGeom prst="rect">
            <a:avLst/>
          </a:prstGeom>
          <a:ln w="12700">
            <a:miter lim="400000"/>
          </a:ln>
        </p:spPr>
        <p:txBody>
          <a:bodyPr wrap="none" lIns="34295" rIns="34295">
            <a:normAutofit fontScale="90000"/>
          </a:bodyPr>
          <a:lstStyle/>
          <a:p>
            <a:pPr algn="ctr">
              <a:defRPr sz="6000">
                <a:solidFill>
                  <a:schemeClr val="accent1"/>
                </a:solidFill>
              </a:defRPr>
            </a:pPr>
            <a:r>
              <a:rPr lang="zh-CN" altLang="en-US" sz="4500" b="1" dirty="0">
                <a:solidFill>
                  <a:schemeClr val="tx1"/>
                </a:solidFill>
                <a:latin typeface="楷体" panose="02010609060101010101" charset="-122"/>
                <a:ea typeface="楷体" panose="02010609060101010101" charset="-122"/>
                <a:cs typeface="楷体" panose="02010609060101010101" charset="-122"/>
              </a:rPr>
              <a:t>Part One</a:t>
            </a:r>
            <a:endParaRPr lang="zh-CN" altLang="en-US" sz="4500" b="1" dirty="0">
              <a:solidFill>
                <a:schemeClr val="tx1"/>
              </a:solidFill>
              <a:latin typeface="楷体" panose="02010609060101010101" charset="-122"/>
              <a:ea typeface="楷体" panose="02010609060101010101" charset="-122"/>
              <a:cs typeface="楷体" panose="02010609060101010101" charset="-122"/>
            </a:endParaRPr>
          </a:p>
        </p:txBody>
      </p:sp>
      <p:sp>
        <p:nvSpPr>
          <p:cNvPr id="8" name="文本框 7"/>
          <p:cNvSpPr txBox="1"/>
          <p:nvPr/>
        </p:nvSpPr>
        <p:spPr>
          <a:xfrm>
            <a:off x="2268855" y="1575435"/>
            <a:ext cx="4608195" cy="1310005"/>
          </a:xfrm>
          <a:prstGeom prst="rect">
            <a:avLst/>
          </a:prstGeom>
          <a:ln w="12700">
            <a:miter lim="400000"/>
          </a:ln>
        </p:spPr>
        <p:txBody>
          <a:bodyPr wrap="none" lIns="34295" rIns="34295">
            <a:normAutofit/>
          </a:bodyPr>
          <a:lstStyle>
            <a:lvl1pPr>
              <a:defRPr sz="6000">
                <a:solidFill>
                  <a:srgbClr val="3C3C77"/>
                </a:solidFill>
              </a:defRPr>
            </a:lvl1pPr>
          </a:lstStyle>
          <a:p>
            <a:pPr algn="ctr"/>
            <a:r>
              <a:rPr lang="zh-CN" altLang="en-US" sz="4800" b="1" dirty="0">
                <a:solidFill>
                  <a:schemeClr val="accent1"/>
                </a:solidFill>
                <a:latin typeface="楷体" panose="02010609060101010101" charset="-122"/>
                <a:ea typeface="楷体" panose="02010609060101010101" charset="-122"/>
                <a:cs typeface="Times New Roman" panose="02020603050405020304"/>
              </a:rPr>
              <a:t>试题分析和思路梳理</a:t>
            </a:r>
            <a:endParaRPr lang="zh-CN" altLang="en-US" sz="4800" b="1" dirty="0">
              <a:solidFill>
                <a:schemeClr val="accent1"/>
              </a:solidFill>
              <a:latin typeface="楷体" panose="02010609060101010101" charset="-122"/>
              <a:ea typeface="楷体" panose="02010609060101010101" charset="-122"/>
              <a:cs typeface="Times New Roman" panose="02020603050405020304"/>
            </a:endParaRPr>
          </a:p>
        </p:txBody>
      </p:sp>
      <p:pic>
        <p:nvPicPr>
          <p:cNvPr id="9" name="图片 11" descr="图片 11"/>
          <p:cNvPicPr>
            <a:picLocks noChangeAspect="1"/>
          </p:cNvPicPr>
          <p:nvPr/>
        </p:nvPicPr>
        <p:blipFill>
          <a:blip r:embed="rId3"/>
          <a:srcRect t="51839"/>
          <a:stretch>
            <a:fillRect/>
          </a:stretch>
        </p:blipFill>
        <p:spPr>
          <a:xfrm>
            <a:off x="3373758" y="2572200"/>
            <a:ext cx="2396485" cy="1154161"/>
          </a:xfrm>
          <a:prstGeom prst="rect">
            <a:avLst/>
          </a:prstGeom>
          <a:ln w="12700">
            <a:miter lim="4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BC9C723-82FF-B849-BDA3-A26B5EC97328}" type="slidenum">
              <a:rPr kumimoji="1" lang="zh-CN" altLang="en-US" sz="675" smtClean="0"/>
            </a:fld>
            <a:endParaRPr kumimoji="1" lang="zh-CN" altLang="en-US" sz="675"/>
          </a:p>
        </p:txBody>
      </p:sp>
      <p:sp>
        <p:nvSpPr>
          <p:cNvPr id="4" name="矩形"/>
          <p:cNvSpPr/>
          <p:nvPr/>
        </p:nvSpPr>
        <p:spPr>
          <a:xfrm>
            <a:off x="635" y="0"/>
            <a:ext cx="9142730" cy="744220"/>
          </a:xfrm>
          <a:prstGeom prst="roundRect">
            <a:avLst>
              <a:gd name="adj" fmla="val 0"/>
            </a:avLst>
          </a:prstGeom>
          <a:solidFill>
            <a:schemeClr val="accent2"/>
          </a:solidFill>
          <a:ln w="12700" cap="flat">
            <a:solidFill>
              <a:srgbClr val="4A2525"/>
            </a:solidFill>
            <a:prstDash val="solid"/>
            <a:miter lim="800000"/>
          </a:ln>
          <a:effectLst/>
        </p:spPr>
        <p:txBody>
          <a:bodyPr wrap="square" lIns="34295" tIns="34295" rIns="34295" bIns="34295" numCol="1" anchor="ctr">
            <a:noAutofit/>
          </a:bodyPr>
          <a:lstStyle/>
          <a:p>
            <a:pPr marL="252095">
              <a:defRPr>
                <a:solidFill>
                  <a:srgbClr val="FFFFFF"/>
                </a:solidFill>
              </a:defRPr>
            </a:pPr>
            <a:r>
              <a:rPr lang="zh-CN" altLang="en-US" sz="2400" dirty="0">
                <a:latin typeface="楷体" panose="02010609060101010101" charset="-122"/>
                <a:ea typeface="楷体" panose="02010609060101010101" charset="-122"/>
              </a:rPr>
              <a:t>一、试题分析和思路梳理</a:t>
            </a:r>
            <a:endParaRPr sz="2400" dirty="0">
              <a:latin typeface="楷体" panose="02010609060101010101" charset="-122"/>
              <a:ea typeface="楷体" panose="02010609060101010101" charset="-122"/>
            </a:endParaRPr>
          </a:p>
        </p:txBody>
      </p:sp>
      <p:sp>
        <p:nvSpPr>
          <p:cNvPr id="7" name="文本框 6"/>
          <p:cNvSpPr txBox="1"/>
          <p:nvPr/>
        </p:nvSpPr>
        <p:spPr>
          <a:xfrm>
            <a:off x="1594104" y="1221272"/>
            <a:ext cx="5579373" cy="1723165"/>
          </a:xfrm>
          <a:prstGeom prst="rect">
            <a:avLst/>
          </a:prstGeom>
          <a:ln w="12700">
            <a:miter lim="400000"/>
          </a:ln>
        </p:spPr>
        <p:txBody>
          <a:bodyPr wrap="square" lIns="34295" rIns="34295" rtlCol="0">
            <a:normAutofit/>
          </a:bodyPr>
          <a:lstStyle/>
          <a:p>
            <a:pPr marL="285750" indent="-285750" algn="l">
              <a:lnSpc>
                <a:spcPct val="150000"/>
              </a:lnSpc>
              <a:buSzPct val="100000"/>
              <a:buFont typeface="Arial" panose="020B0604020202020204"/>
              <a:buChar char="•"/>
            </a:pPr>
            <a:endParaRPr kumimoji="1" lang="zh-CN" altLang="en-US" dirty="0" err="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10" name="文本框 9"/>
          <p:cNvSpPr txBox="1"/>
          <p:nvPr/>
        </p:nvSpPr>
        <p:spPr>
          <a:xfrm>
            <a:off x="10795" y="983615"/>
            <a:ext cx="9122410" cy="1946275"/>
          </a:xfrm>
          <a:prstGeom prst="rect">
            <a:avLst/>
          </a:prstGeom>
          <a:noFill/>
        </p:spPr>
        <p:txBody>
          <a:bodyPr wrap="square" lIns="67511" rtlCol="0" anchor="ctr" anchorCtr="0">
            <a:normAutofit/>
          </a:bodyPr>
          <a:lstStyle/>
          <a:p>
            <a:pPr indent="0" algn="l">
              <a:lnSpc>
                <a:spcPct val="150000"/>
              </a:lnSpc>
              <a:buSzPct val="100000"/>
              <a:buFont typeface="Arial" panose="020B0604020202020204" pitchFamily="34" charset="0"/>
              <a:buNone/>
            </a:pP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试题简述：给定</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csv</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文件，格式为</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“ofiicial-title-news url-image url-report content-label”</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（如图</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1-1</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所示）每一行数据代表一篇新闻，</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news url</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为新闻的网址，</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label</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为新闻的标识，</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0</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表示新闻为假</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1</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表示新闻为真。给定测试集和训练集，要求通过机器学习方法经过训练后预测测试集新闻的真假，并输出相关深度学习指标检验拟合性。</a:t>
            </a: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a:p>
            <a:pPr indent="0" algn="l">
              <a:lnSpc>
                <a:spcPct val="150000"/>
              </a:lnSpc>
              <a:buSzPct val="100000"/>
              <a:buFont typeface="Arial" panose="020B0604020202020204" pitchFamily="34" charset="0"/>
              <a:buNone/>
            </a:pP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p:txBody>
      </p:sp>
      <p:sp>
        <p:nvSpPr>
          <p:cNvPr id="3" name="文本框 2"/>
          <p:cNvSpPr txBox="1"/>
          <p:nvPr/>
        </p:nvSpPr>
        <p:spPr>
          <a:xfrm>
            <a:off x="5100496" y="5566072"/>
            <a:ext cx="0" cy="0"/>
          </a:xfrm>
          <a:prstGeom prst="rect">
            <a:avLst/>
          </a:prstGeom>
          <a:noFill/>
        </p:spPr>
        <p:txBody>
          <a:bodyPr wrap="none" lIns="67511" rtlCol="0" anchor="ctr" anchorCtr="0">
            <a:normAutofit fontScale="25000" lnSpcReduction="20000"/>
          </a:bodyPr>
          <a:lstStyle/>
          <a:p>
            <a:pPr algn="just">
              <a:lnSpc>
                <a:spcPct val="150000"/>
              </a:lnSpc>
              <a:buSzPct val="100000"/>
            </a:pPr>
            <a:endParaRPr kumimoji="1" lang="zh-CN" altLang="en-US" sz="135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pic>
        <p:nvPicPr>
          <p:cNvPr id="5" name="图片 4"/>
          <p:cNvPicPr>
            <a:picLocks noChangeAspect="1"/>
          </p:cNvPicPr>
          <p:nvPr>
            <p:custDataLst>
              <p:tags r:id="rId1"/>
            </p:custDataLst>
          </p:nvPr>
        </p:nvPicPr>
        <p:blipFill>
          <a:blip r:embed="rId2"/>
          <a:srcRect r="327" b="24910"/>
          <a:stretch>
            <a:fillRect/>
          </a:stretch>
        </p:blipFill>
        <p:spPr>
          <a:xfrm>
            <a:off x="991870" y="2678430"/>
            <a:ext cx="4640580" cy="2128520"/>
          </a:xfrm>
          <a:prstGeom prst="rect">
            <a:avLst/>
          </a:prstGeom>
        </p:spPr>
      </p:pic>
      <p:sp>
        <p:nvSpPr>
          <p:cNvPr id="6" name="文本框 5"/>
          <p:cNvSpPr txBox="1"/>
          <p:nvPr/>
        </p:nvSpPr>
        <p:spPr>
          <a:xfrm>
            <a:off x="5716905" y="3731260"/>
            <a:ext cx="2544445" cy="1075690"/>
          </a:xfrm>
          <a:prstGeom prst="rect">
            <a:avLst/>
          </a:prstGeom>
          <a:noFill/>
        </p:spPr>
        <p:txBody>
          <a:bodyPr wrap="square" lIns="90000" rtlCol="0" anchor="ctr" anchorCtr="0">
            <a:normAutofit/>
          </a:bodyPr>
          <a:p>
            <a:pPr algn="just">
              <a:lnSpc>
                <a:spcPct val="150000"/>
              </a:lnSpc>
              <a:buSzPct val="100000"/>
            </a:pP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图1-1 数据源格式</a:t>
            </a:r>
            <a:endParaRPr kumimoji="1" lang="zh-CN" altLang="en-US"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BC9C723-82FF-B849-BDA3-A26B5EC97328}" type="slidenum">
              <a:rPr kumimoji="1" lang="zh-CN" altLang="en-US" sz="675" smtClean="0"/>
            </a:fld>
            <a:endParaRPr kumimoji="1" lang="zh-CN" altLang="en-US" sz="675"/>
          </a:p>
        </p:txBody>
      </p:sp>
      <p:sp>
        <p:nvSpPr>
          <p:cNvPr id="4" name="矩形"/>
          <p:cNvSpPr/>
          <p:nvPr/>
        </p:nvSpPr>
        <p:spPr>
          <a:xfrm>
            <a:off x="635" y="0"/>
            <a:ext cx="9142730" cy="744220"/>
          </a:xfrm>
          <a:prstGeom prst="roundRect">
            <a:avLst>
              <a:gd name="adj" fmla="val 0"/>
            </a:avLst>
          </a:prstGeom>
          <a:solidFill>
            <a:schemeClr val="accent2"/>
          </a:solidFill>
          <a:ln w="12700" cap="flat">
            <a:solidFill>
              <a:srgbClr val="4A2525"/>
            </a:solidFill>
            <a:prstDash val="solid"/>
            <a:miter lim="800000"/>
          </a:ln>
          <a:effectLst/>
        </p:spPr>
        <p:txBody>
          <a:bodyPr wrap="square" lIns="34295" tIns="34295" rIns="34295" bIns="34295" numCol="1" anchor="ctr">
            <a:noAutofit/>
          </a:bodyPr>
          <a:lstStyle/>
          <a:p>
            <a:pPr marL="252095">
              <a:defRPr>
                <a:solidFill>
                  <a:srgbClr val="FFFFFF"/>
                </a:solidFill>
              </a:defRPr>
            </a:pPr>
            <a:r>
              <a:rPr lang="zh-CN" altLang="en-US" sz="2400" dirty="0">
                <a:latin typeface="楷体" panose="02010609060101010101" charset="-122"/>
                <a:ea typeface="楷体" panose="02010609060101010101" charset="-122"/>
              </a:rPr>
              <a:t>一、试题分析和思路梳理</a:t>
            </a:r>
            <a:endParaRPr sz="2400" dirty="0">
              <a:latin typeface="楷体" panose="02010609060101010101" charset="-122"/>
              <a:ea typeface="楷体" panose="02010609060101010101" charset="-122"/>
            </a:endParaRPr>
          </a:p>
        </p:txBody>
      </p:sp>
      <p:sp>
        <p:nvSpPr>
          <p:cNvPr id="7" name="文本框 6"/>
          <p:cNvSpPr txBox="1"/>
          <p:nvPr/>
        </p:nvSpPr>
        <p:spPr>
          <a:xfrm>
            <a:off x="1594104" y="1221272"/>
            <a:ext cx="5579373" cy="1723165"/>
          </a:xfrm>
          <a:prstGeom prst="rect">
            <a:avLst/>
          </a:prstGeom>
          <a:ln w="12700">
            <a:miter lim="400000"/>
          </a:ln>
        </p:spPr>
        <p:txBody>
          <a:bodyPr wrap="square" lIns="34295" rIns="34295" rtlCol="0">
            <a:normAutofit/>
          </a:bodyPr>
          <a:lstStyle/>
          <a:p>
            <a:pPr marL="285750" indent="-285750" algn="l">
              <a:lnSpc>
                <a:spcPct val="150000"/>
              </a:lnSpc>
              <a:buSzPct val="100000"/>
              <a:buFont typeface="Arial" panose="020B0604020202020204"/>
              <a:buChar char="•"/>
            </a:pPr>
            <a:endParaRPr kumimoji="1" lang="zh-CN" altLang="en-US" dirty="0" err="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10" name="文本框 9"/>
          <p:cNvSpPr txBox="1"/>
          <p:nvPr/>
        </p:nvSpPr>
        <p:spPr>
          <a:xfrm>
            <a:off x="0" y="744220"/>
            <a:ext cx="5090160" cy="2199640"/>
          </a:xfrm>
          <a:prstGeom prst="rect">
            <a:avLst/>
          </a:prstGeom>
          <a:noFill/>
        </p:spPr>
        <p:txBody>
          <a:bodyPr wrap="square" lIns="67511" rtlCol="0" anchor="ctr" anchorCtr="0">
            <a:normAutofit fontScale="90000"/>
          </a:bodyPr>
          <a:lstStyle/>
          <a:p>
            <a:pPr indent="0" algn="l">
              <a:lnSpc>
                <a:spcPct val="150000"/>
              </a:lnSpc>
              <a:buSzPct val="100000"/>
              <a:buFont typeface="Arial" panose="020B0604020202020204" pitchFamily="34" charset="0"/>
              <a:buNone/>
            </a:pPr>
            <a:r>
              <a:rPr kumimoji="1" lang="zh-CN" dirty="0">
                <a:latin typeface="楷体" panose="02010609060101010101" charset="-122"/>
                <a:ea typeface="楷体" panose="02010609060101010101" charset="-122"/>
                <a:cs typeface="楷体" panose="02010609060101010101" charset="-122"/>
                <a:sym typeface="宋体" panose="02010600030101010101" pitchFamily="2" charset="-122"/>
              </a:rPr>
              <a:t>试题分析：该题目训练方式为有监督自然语言训练，属于自然语言处理（</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NLP</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a:t>
            </a:r>
            <a:r>
              <a:rPr kumimoji="1" lang="zh-CN" dirty="0">
                <a:latin typeface="楷体" panose="02010609060101010101" charset="-122"/>
                <a:ea typeface="楷体" panose="02010609060101010101" charset="-122"/>
                <a:cs typeface="楷体" panose="02010609060101010101" charset="-122"/>
                <a:sym typeface="宋体" panose="02010600030101010101" pitchFamily="2" charset="-122"/>
              </a:rPr>
              <a:t>范畴。</a:t>
            </a:r>
            <a:endParaRPr kumimoji="1" lang="zh-CN" dirty="0">
              <a:latin typeface="楷体" panose="02010609060101010101" charset="-122"/>
              <a:ea typeface="楷体" panose="02010609060101010101" charset="-122"/>
              <a:cs typeface="楷体" panose="02010609060101010101" charset="-122"/>
              <a:sym typeface="宋体" panose="02010600030101010101" pitchFamily="2" charset="-122"/>
            </a:endParaRPr>
          </a:p>
          <a:p>
            <a:pPr indent="0" algn="l">
              <a:lnSpc>
                <a:spcPct val="150000"/>
              </a:lnSpc>
              <a:buSzPct val="100000"/>
              <a:buFont typeface="Arial" panose="020B0604020202020204" pitchFamily="34" charset="0"/>
              <a:buNone/>
            </a:pPr>
            <a:r>
              <a:rPr kumimoji="1" lang="zh-CN" dirty="0">
                <a:latin typeface="楷体" panose="02010609060101010101" charset="-122"/>
                <a:ea typeface="楷体" panose="02010609060101010101" charset="-122"/>
                <a:cs typeface="楷体" panose="02010609060101010101" charset="-122"/>
                <a:sym typeface="宋体" panose="02010600030101010101" pitchFamily="2" charset="-122"/>
              </a:rPr>
              <a:t>该题目与经典的</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IMDB</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影评问题相类似，都属于训练语言，返回标签。因此，在解决问题的过程中，可以参考经典的</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IMDB</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问题来获取我们这一题目的解决方案。</a:t>
            </a: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p:txBody>
      </p:sp>
      <p:sp>
        <p:nvSpPr>
          <p:cNvPr id="3" name="文本框 2"/>
          <p:cNvSpPr txBox="1"/>
          <p:nvPr/>
        </p:nvSpPr>
        <p:spPr>
          <a:xfrm>
            <a:off x="5100496" y="5566072"/>
            <a:ext cx="0" cy="0"/>
          </a:xfrm>
          <a:prstGeom prst="rect">
            <a:avLst/>
          </a:prstGeom>
          <a:noFill/>
        </p:spPr>
        <p:txBody>
          <a:bodyPr wrap="none" lIns="67511" rtlCol="0" anchor="ctr" anchorCtr="0">
            <a:normAutofit fontScale="25000" lnSpcReduction="20000"/>
          </a:bodyPr>
          <a:lstStyle/>
          <a:p>
            <a:pPr algn="just">
              <a:lnSpc>
                <a:spcPct val="150000"/>
              </a:lnSpc>
              <a:buSzPct val="100000"/>
            </a:pPr>
            <a:endParaRPr kumimoji="1" lang="zh-CN" altLang="en-US" sz="135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8" name="文本框 7"/>
          <p:cNvSpPr txBox="1"/>
          <p:nvPr/>
        </p:nvSpPr>
        <p:spPr>
          <a:xfrm>
            <a:off x="10795" y="2876550"/>
            <a:ext cx="5403215" cy="2150110"/>
          </a:xfrm>
          <a:prstGeom prst="rect">
            <a:avLst/>
          </a:prstGeom>
          <a:noFill/>
        </p:spPr>
        <p:txBody>
          <a:bodyPr wrap="square" lIns="67511" rtlCol="0" anchor="ctr" anchorCtr="0">
            <a:normAutofit fontScale="90000"/>
          </a:bodyPr>
          <a:p>
            <a:pPr indent="0" algn="l">
              <a:lnSpc>
                <a:spcPct val="150000"/>
              </a:lnSpc>
              <a:buSzPct val="100000"/>
              <a:buFont typeface="Arial" panose="020B0604020202020204" pitchFamily="34" charset="0"/>
              <a:buNone/>
            </a:pPr>
            <a:r>
              <a:rPr kumimoji="1" lang="zh-CN" dirty="0">
                <a:latin typeface="楷体" panose="02010609060101010101" charset="-122"/>
                <a:ea typeface="楷体" panose="02010609060101010101" charset="-122"/>
                <a:cs typeface="楷体" panose="02010609060101010101" charset="-122"/>
                <a:sym typeface="宋体" panose="02010600030101010101" pitchFamily="2" charset="-122"/>
              </a:rPr>
              <a:t>思路梳理：通过查询资料可知（参考资料</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1</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），中文</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NLP</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处理大致分为以下几个过程：</a:t>
            </a:r>
            <a:r>
              <a:rPr kumimoji="1" lang="zh-CN" altLang="en-US"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获取语料、语料预处理、特征工程、模型拟合、评价指标</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。本作业的程序以这五个过程为设计基准，依次编写、逐个解决，顺利实现每个过程以解决问题（程序架构如图</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1-2</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a:t>
            </a: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p:txBody>
      </p:sp>
      <p:pic>
        <p:nvPicPr>
          <p:cNvPr id="9" name="图片 8"/>
          <p:cNvPicPr>
            <a:picLocks noChangeAspect="1"/>
          </p:cNvPicPr>
          <p:nvPr/>
        </p:nvPicPr>
        <p:blipFill>
          <a:blip r:embed="rId1"/>
          <a:stretch>
            <a:fillRect/>
          </a:stretch>
        </p:blipFill>
        <p:spPr>
          <a:xfrm>
            <a:off x="5414010" y="1299210"/>
            <a:ext cx="3550920" cy="2381250"/>
          </a:xfrm>
          <a:prstGeom prst="rect">
            <a:avLst/>
          </a:prstGeom>
        </p:spPr>
      </p:pic>
      <p:sp>
        <p:nvSpPr>
          <p:cNvPr id="11" name="文本框 10"/>
          <p:cNvSpPr txBox="1"/>
          <p:nvPr/>
        </p:nvSpPr>
        <p:spPr>
          <a:xfrm>
            <a:off x="5916930" y="3568700"/>
            <a:ext cx="2544445" cy="1075690"/>
          </a:xfrm>
          <a:prstGeom prst="rect">
            <a:avLst/>
          </a:prstGeom>
          <a:noFill/>
        </p:spPr>
        <p:txBody>
          <a:bodyPr wrap="square" lIns="90000" rtlCol="0" anchor="ctr" anchorCtr="0">
            <a:normAutofit/>
          </a:bodyPr>
          <a:p>
            <a:pPr algn="just">
              <a:lnSpc>
                <a:spcPct val="150000"/>
              </a:lnSpc>
              <a:buSzPct val="100000"/>
            </a:pP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图1-</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2</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 程序设计的架构</a:t>
            </a:r>
            <a:endParaRPr kumimoji="1" lang="zh-CN" altLang="en-US"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BC9C723-82FF-B849-BDA3-A26B5EC97328}" type="slidenum">
              <a:rPr kumimoji="1" lang="zh-CN" altLang="en-US" sz="675" smtClean="0"/>
            </a:fld>
            <a:endParaRPr kumimoji="1" lang="zh-CN" altLang="en-US" sz="675"/>
          </a:p>
        </p:txBody>
      </p:sp>
      <p:pic>
        <p:nvPicPr>
          <p:cNvPr id="4" name="图片 13" descr="图片 13"/>
          <p:cNvPicPr>
            <a:picLocks noChangeAspect="1"/>
          </p:cNvPicPr>
          <p:nvPr/>
        </p:nvPicPr>
        <p:blipFill>
          <a:blip r:embed="rId1">
            <a:alphaModFix amt="50000"/>
          </a:blip>
          <a:stretch>
            <a:fillRect/>
          </a:stretch>
        </p:blipFill>
        <p:spPr>
          <a:xfrm>
            <a:off x="3367859" y="1329877"/>
            <a:ext cx="2396485" cy="2396485"/>
          </a:xfrm>
          <a:prstGeom prst="rect">
            <a:avLst/>
          </a:prstGeom>
          <a:ln w="12700">
            <a:miter lim="400000"/>
            <a:headEnd/>
            <a:tailEnd/>
          </a:ln>
        </p:spPr>
      </p:pic>
      <p:sp>
        <p:nvSpPr>
          <p:cNvPr id="5" name="矩形 5"/>
          <p:cNvSpPr/>
          <p:nvPr/>
        </p:nvSpPr>
        <p:spPr>
          <a:xfrm>
            <a:off x="635" y="2572385"/>
            <a:ext cx="9144000" cy="2572385"/>
          </a:xfrm>
          <a:prstGeom prst="rect">
            <a:avLst/>
          </a:prstGeom>
          <a:solidFill>
            <a:srgbClr val="915474"/>
          </a:solidFill>
          <a:ln w="12700">
            <a:miter lim="400000"/>
          </a:ln>
        </p:spPr>
        <p:txBody>
          <a:bodyPr lIns="34295" rIns="34295" anchor="ctr"/>
          <a:lstStyle/>
          <a:p>
            <a:pPr algn="ctr">
              <a:defRPr>
                <a:solidFill>
                  <a:srgbClr val="FFFFFF"/>
                </a:solidFill>
              </a:defRPr>
            </a:pPr>
            <a:endParaRPr sz="1350"/>
          </a:p>
        </p:txBody>
      </p:sp>
      <p:pic>
        <p:nvPicPr>
          <p:cNvPr id="6" name="图片 4" descr="图片 4"/>
          <p:cNvPicPr>
            <a:picLocks noChangeAspect="1"/>
          </p:cNvPicPr>
          <p:nvPr/>
        </p:nvPicPr>
        <p:blipFill>
          <a:blip r:embed="rId2"/>
          <a:stretch>
            <a:fillRect/>
          </a:stretch>
        </p:blipFill>
        <p:spPr>
          <a:xfrm>
            <a:off x="4030843" y="0"/>
            <a:ext cx="1082314" cy="515790"/>
          </a:xfrm>
          <a:prstGeom prst="rect">
            <a:avLst/>
          </a:prstGeom>
          <a:ln w="12700">
            <a:miter lim="400000"/>
            <a:headEnd/>
            <a:tailEnd/>
          </a:ln>
        </p:spPr>
      </p:pic>
      <p:sp>
        <p:nvSpPr>
          <p:cNvPr id="7" name="文本框 1"/>
          <p:cNvSpPr txBox="1"/>
          <p:nvPr/>
        </p:nvSpPr>
        <p:spPr>
          <a:xfrm>
            <a:off x="3455196" y="682621"/>
            <a:ext cx="2222178" cy="725933"/>
          </a:xfrm>
          <a:prstGeom prst="rect">
            <a:avLst/>
          </a:prstGeom>
          <a:ln w="12700">
            <a:miter lim="400000"/>
          </a:ln>
        </p:spPr>
        <p:txBody>
          <a:bodyPr wrap="none" lIns="34295" rIns="34295">
            <a:normAutofit fontScale="90000"/>
          </a:bodyPr>
          <a:lstStyle/>
          <a:p>
            <a:pPr algn="ctr">
              <a:defRPr sz="6000">
                <a:solidFill>
                  <a:schemeClr val="accent1"/>
                </a:solidFill>
              </a:defRPr>
            </a:pPr>
            <a:r>
              <a:rPr lang="zh-CN" altLang="en-US" sz="4500" b="1" dirty="0">
                <a:solidFill>
                  <a:schemeClr val="tx1"/>
                </a:solidFill>
                <a:latin typeface="楷体" panose="02010609060101010101" charset="-122"/>
                <a:ea typeface="楷体" panose="02010609060101010101" charset="-122"/>
                <a:cs typeface="楷体" panose="02010609060101010101" charset="-122"/>
              </a:rPr>
              <a:t>Part </a:t>
            </a:r>
            <a:r>
              <a:rPr lang="en-US" altLang="zh-CN" sz="4500" b="1" dirty="0">
                <a:solidFill>
                  <a:schemeClr val="tx1"/>
                </a:solidFill>
                <a:latin typeface="楷体" panose="02010609060101010101" charset="-122"/>
                <a:ea typeface="楷体" panose="02010609060101010101" charset="-122"/>
                <a:cs typeface="楷体" panose="02010609060101010101" charset="-122"/>
              </a:rPr>
              <a:t>Two</a:t>
            </a:r>
            <a:endParaRPr lang="en-US" altLang="zh-CN" sz="4500" b="1" dirty="0">
              <a:solidFill>
                <a:schemeClr val="tx1"/>
              </a:solidFill>
              <a:latin typeface="楷体" panose="02010609060101010101" charset="-122"/>
              <a:ea typeface="楷体" panose="02010609060101010101" charset="-122"/>
              <a:cs typeface="楷体" panose="02010609060101010101" charset="-122"/>
            </a:endParaRPr>
          </a:p>
        </p:txBody>
      </p:sp>
      <p:sp>
        <p:nvSpPr>
          <p:cNvPr id="8" name="文本框 7"/>
          <p:cNvSpPr txBox="1"/>
          <p:nvPr/>
        </p:nvSpPr>
        <p:spPr>
          <a:xfrm>
            <a:off x="2268855" y="1575435"/>
            <a:ext cx="4608195" cy="1310005"/>
          </a:xfrm>
          <a:prstGeom prst="rect">
            <a:avLst/>
          </a:prstGeom>
          <a:ln w="12700">
            <a:miter lim="400000"/>
          </a:ln>
        </p:spPr>
        <p:txBody>
          <a:bodyPr wrap="none" lIns="34295" rIns="34295">
            <a:normAutofit/>
          </a:bodyPr>
          <a:lstStyle>
            <a:lvl1pPr>
              <a:defRPr sz="6000">
                <a:solidFill>
                  <a:srgbClr val="3C3C77"/>
                </a:solidFill>
              </a:defRPr>
            </a:lvl1pPr>
          </a:lstStyle>
          <a:p>
            <a:pPr algn="ctr"/>
            <a:r>
              <a:rPr lang="zh-CN" altLang="en-US" sz="4800" b="1" dirty="0">
                <a:solidFill>
                  <a:schemeClr val="accent1"/>
                </a:solidFill>
                <a:latin typeface="楷体" panose="02010609060101010101" charset="-122"/>
                <a:ea typeface="楷体" panose="02010609060101010101" charset="-122"/>
                <a:cs typeface="Times New Roman" panose="02020603050405020304"/>
              </a:rPr>
              <a:t>实现原理</a:t>
            </a:r>
            <a:endParaRPr lang="zh-CN" altLang="en-US" sz="4800" b="1" dirty="0">
              <a:solidFill>
                <a:schemeClr val="accent1"/>
              </a:solidFill>
              <a:latin typeface="楷体" panose="02010609060101010101" charset="-122"/>
              <a:ea typeface="楷体" panose="02010609060101010101" charset="-122"/>
              <a:cs typeface="Times New Roman" panose="02020603050405020304"/>
            </a:endParaRPr>
          </a:p>
        </p:txBody>
      </p:sp>
      <p:pic>
        <p:nvPicPr>
          <p:cNvPr id="9" name="图片 11" descr="图片 11"/>
          <p:cNvPicPr>
            <a:picLocks noChangeAspect="1"/>
          </p:cNvPicPr>
          <p:nvPr/>
        </p:nvPicPr>
        <p:blipFill>
          <a:blip r:embed="rId3"/>
          <a:srcRect t="51839"/>
          <a:stretch>
            <a:fillRect/>
          </a:stretch>
        </p:blipFill>
        <p:spPr>
          <a:xfrm>
            <a:off x="3373758" y="2572200"/>
            <a:ext cx="2396485" cy="1154161"/>
          </a:xfrm>
          <a:prstGeom prst="rect">
            <a:avLst/>
          </a:prstGeom>
          <a:ln w="12700">
            <a:miter lim="4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BC9C723-82FF-B849-BDA3-A26B5EC97328}" type="slidenum">
              <a:rPr kumimoji="1" lang="zh-CN" altLang="en-US" sz="675" smtClean="0"/>
            </a:fld>
            <a:endParaRPr kumimoji="1" lang="zh-CN" altLang="en-US" sz="675"/>
          </a:p>
        </p:txBody>
      </p:sp>
      <p:sp>
        <p:nvSpPr>
          <p:cNvPr id="4" name="矩形"/>
          <p:cNvSpPr/>
          <p:nvPr/>
        </p:nvSpPr>
        <p:spPr>
          <a:xfrm>
            <a:off x="635" y="0"/>
            <a:ext cx="9142730" cy="744220"/>
          </a:xfrm>
          <a:prstGeom prst="roundRect">
            <a:avLst>
              <a:gd name="adj" fmla="val 0"/>
            </a:avLst>
          </a:prstGeom>
          <a:solidFill>
            <a:schemeClr val="accent2"/>
          </a:solidFill>
          <a:ln w="12700" cap="flat">
            <a:solidFill>
              <a:srgbClr val="4A2525"/>
            </a:solidFill>
            <a:prstDash val="solid"/>
            <a:miter lim="800000"/>
          </a:ln>
          <a:effectLst/>
        </p:spPr>
        <p:txBody>
          <a:bodyPr wrap="square" lIns="34295" tIns="34295" rIns="34295" bIns="34295" numCol="1" anchor="ctr">
            <a:noAutofit/>
          </a:bodyPr>
          <a:lstStyle/>
          <a:p>
            <a:pPr marL="252095">
              <a:defRPr>
                <a:solidFill>
                  <a:srgbClr val="FFFFFF"/>
                </a:solidFill>
              </a:defRPr>
            </a:pPr>
            <a:r>
              <a:rPr lang="zh-CN" altLang="en-US" sz="2400" dirty="0">
                <a:latin typeface="楷体" panose="02010609060101010101" charset="-122"/>
                <a:ea typeface="楷体" panose="02010609060101010101" charset="-122"/>
              </a:rPr>
              <a:t>二、实现原理</a:t>
            </a:r>
            <a:r>
              <a:rPr lang="en-US" altLang="zh-CN" sz="2400" dirty="0">
                <a:latin typeface="楷体" panose="02010609060101010101" charset="-122"/>
                <a:ea typeface="楷体" panose="02010609060101010101" charset="-122"/>
              </a:rPr>
              <a:t>--</a:t>
            </a:r>
            <a:r>
              <a:rPr lang="zh-CN" altLang="en-US" sz="2400" dirty="0">
                <a:latin typeface="楷体" panose="02010609060101010101" charset="-122"/>
                <a:ea typeface="楷体" panose="02010609060101010101" charset="-122"/>
              </a:rPr>
              <a:t>获取语料</a:t>
            </a:r>
            <a:endParaRPr lang="zh-CN" altLang="en-US" sz="2400" dirty="0">
              <a:latin typeface="楷体" panose="02010609060101010101" charset="-122"/>
              <a:ea typeface="楷体" panose="02010609060101010101" charset="-122"/>
            </a:endParaRPr>
          </a:p>
        </p:txBody>
      </p:sp>
      <p:sp>
        <p:nvSpPr>
          <p:cNvPr id="7" name="文本框 6"/>
          <p:cNvSpPr txBox="1"/>
          <p:nvPr/>
        </p:nvSpPr>
        <p:spPr>
          <a:xfrm>
            <a:off x="1594104" y="1221272"/>
            <a:ext cx="5579373" cy="1723165"/>
          </a:xfrm>
          <a:prstGeom prst="rect">
            <a:avLst/>
          </a:prstGeom>
          <a:ln w="12700">
            <a:miter lim="400000"/>
          </a:ln>
        </p:spPr>
        <p:txBody>
          <a:bodyPr wrap="square" lIns="34295" rIns="34295" rtlCol="0">
            <a:normAutofit/>
          </a:bodyPr>
          <a:lstStyle/>
          <a:p>
            <a:pPr marL="285750" indent="-285750">
              <a:lnSpc>
                <a:spcPct val="150000"/>
              </a:lnSpc>
              <a:buSzPct val="100000"/>
              <a:buFont typeface="Arial" panose="020B0604020202020204"/>
              <a:buChar char="•"/>
            </a:pPr>
            <a:endParaRPr kumimoji="1" lang="zh-CN" altLang="en-US" dirty="0" err="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10" name="文本框 9"/>
          <p:cNvSpPr txBox="1"/>
          <p:nvPr/>
        </p:nvSpPr>
        <p:spPr>
          <a:xfrm>
            <a:off x="10795" y="789305"/>
            <a:ext cx="9122410" cy="1933575"/>
          </a:xfrm>
          <a:prstGeom prst="rect">
            <a:avLst/>
          </a:prstGeom>
          <a:noFill/>
        </p:spPr>
        <p:txBody>
          <a:bodyPr wrap="square" lIns="67511" rtlCol="0" anchor="ctr" anchorCtr="0">
            <a:normAutofit/>
          </a:bodyPr>
          <a:lstStyle/>
          <a:p>
            <a:pPr indent="0">
              <a:lnSpc>
                <a:spcPct val="150000"/>
              </a:lnSpc>
              <a:buSzPct val="100000"/>
              <a:buFont typeface="Arial" panose="020B0604020202020204" pitchFamily="34" charset="0"/>
              <a:buNone/>
            </a:pP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第一部分：获取语料</a:t>
            </a: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a:p>
            <a:pPr indent="0">
              <a:lnSpc>
                <a:spcPct val="150000"/>
              </a:lnSpc>
              <a:buSzPct val="100000"/>
              <a:buFont typeface="Arial" panose="020B0604020202020204" pitchFamily="34" charset="0"/>
              <a:buNone/>
            </a:pP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第一个需要解决的问题是如何把</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csv</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文件中</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url</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地址所对的新闻内容获取到以作为训练材料。获取网页的内容需要使用爬虫，所以，我首先编写了一个爬虫程序以获取新闻的内容</a:t>
            </a: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a:p>
            <a:pPr indent="0">
              <a:lnSpc>
                <a:spcPct val="150000"/>
              </a:lnSpc>
              <a:buSzPct val="100000"/>
              <a:buFont typeface="Arial" panose="020B0604020202020204" pitchFamily="34" charset="0"/>
              <a:buNone/>
            </a:pP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爬虫程序的基本原理如图</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2-1</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所示</a:t>
            </a: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p:txBody>
      </p:sp>
      <p:sp>
        <p:nvSpPr>
          <p:cNvPr id="3" name="文本框 2"/>
          <p:cNvSpPr txBox="1"/>
          <p:nvPr/>
        </p:nvSpPr>
        <p:spPr>
          <a:xfrm>
            <a:off x="5100496" y="5566072"/>
            <a:ext cx="0" cy="0"/>
          </a:xfrm>
          <a:prstGeom prst="rect">
            <a:avLst/>
          </a:prstGeom>
          <a:noFill/>
        </p:spPr>
        <p:txBody>
          <a:bodyPr wrap="none" lIns="67511" rtlCol="0" anchor="ctr" anchorCtr="0">
            <a:normAutofit fontScale="25000" lnSpcReduction="20000"/>
          </a:bodyPr>
          <a:lstStyle/>
          <a:p>
            <a:pPr algn="just">
              <a:lnSpc>
                <a:spcPct val="150000"/>
              </a:lnSpc>
              <a:buSzPct val="100000"/>
            </a:pPr>
            <a:endParaRPr kumimoji="1" lang="zh-CN" altLang="en-US" sz="135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pic>
        <p:nvPicPr>
          <p:cNvPr id="100" name="图片 99"/>
          <p:cNvPicPr>
            <a:picLocks noChangeAspect="1"/>
          </p:cNvPicPr>
          <p:nvPr/>
        </p:nvPicPr>
        <p:blipFill>
          <a:blip r:embed="rId1"/>
          <a:stretch>
            <a:fillRect/>
          </a:stretch>
        </p:blipFill>
        <p:spPr>
          <a:xfrm>
            <a:off x="3701415" y="2303780"/>
            <a:ext cx="5022850" cy="2301240"/>
          </a:xfrm>
          <a:prstGeom prst="rect">
            <a:avLst/>
          </a:prstGeom>
          <a:noFill/>
          <a:ln w="9525">
            <a:noFill/>
          </a:ln>
        </p:spPr>
      </p:pic>
      <p:sp>
        <p:nvSpPr>
          <p:cNvPr id="8" name="文本框 7"/>
          <p:cNvSpPr txBox="1"/>
          <p:nvPr/>
        </p:nvSpPr>
        <p:spPr>
          <a:xfrm>
            <a:off x="6339840" y="3886835"/>
            <a:ext cx="2544445" cy="1075690"/>
          </a:xfrm>
          <a:prstGeom prst="rect">
            <a:avLst/>
          </a:prstGeom>
          <a:noFill/>
        </p:spPr>
        <p:txBody>
          <a:bodyPr wrap="square" lIns="90000" rtlCol="0" anchor="ctr" anchorCtr="0">
            <a:normAutofit/>
          </a:bodyPr>
          <a:p>
            <a:pPr algn="just">
              <a:lnSpc>
                <a:spcPct val="150000"/>
              </a:lnSpc>
              <a:buSzPct val="100000"/>
            </a:pP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图</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2</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-1 爬虫基本原理</a:t>
            </a:r>
            <a:endParaRPr kumimoji="1" lang="zh-CN" altLang="en-US"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9" name="文本框 8"/>
          <p:cNvSpPr txBox="1"/>
          <p:nvPr/>
        </p:nvSpPr>
        <p:spPr>
          <a:xfrm>
            <a:off x="10795" y="2603500"/>
            <a:ext cx="3700145" cy="2359025"/>
          </a:xfrm>
          <a:prstGeom prst="rect">
            <a:avLst/>
          </a:prstGeom>
          <a:noFill/>
        </p:spPr>
        <p:txBody>
          <a:bodyPr wrap="square" lIns="67511" rtlCol="0" anchor="ctr" anchorCtr="0">
            <a:normAutofit lnSpcReduction="20000"/>
          </a:bodyPr>
          <a:p>
            <a:pPr indent="0">
              <a:lnSpc>
                <a:spcPct val="150000"/>
              </a:lnSpc>
              <a:buSzPct val="100000"/>
              <a:buFont typeface="Arial" panose="020B0604020202020204" pitchFamily="34" charset="0"/>
              <a:buNone/>
            </a:pP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实现原理：使用</a:t>
            </a:r>
            <a:r>
              <a:rPr kumimoji="1" lang="en-US" altLang="zh-CN"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urllib.request</a:t>
            </a:r>
            <a:r>
              <a:rPr kumimoji="1" lang="zh-CN" altLang="en-US"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包中的</a:t>
            </a:r>
            <a:r>
              <a:rPr kumimoji="1" lang="en-US" altLang="zh-CN"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request</a:t>
            </a:r>
            <a:r>
              <a:rPr kumimoji="1" lang="zh-CN" altLang="en-US"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命令</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生成一个</a:t>
            </a:r>
            <a:r>
              <a:rPr kumimoji="1" lang="en-US" altLang="zh-CN"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对url地址的访问</a:t>
            </a:r>
            <a:endParaRPr kumimoji="1" lang="en-US" altLang="zh-CN"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endParaRPr>
          </a:p>
          <a:p>
            <a:pPr indent="0">
              <a:lnSpc>
                <a:spcPct val="150000"/>
              </a:lnSpc>
              <a:buSzPct val="100000"/>
              <a:buFont typeface="Arial" panose="020B0604020202020204" pitchFamily="34" charset="0"/>
              <a:buNone/>
            </a:pP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使用</a:t>
            </a:r>
            <a:r>
              <a:rPr kumimoji="1" lang="en-US" altLang="zh-CN"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beautifulsoup包中的select命令</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来</a:t>
            </a:r>
            <a:r>
              <a:rPr kumimoji="1" lang="en-US" altLang="zh-CN"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获取html文本中的所需内容</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并将其写入</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txt</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文件中</a:t>
            </a: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任意形状 10"/>
          <p:cNvSpPr/>
          <p:nvPr/>
        </p:nvSpPr>
        <p:spPr>
          <a:xfrm>
            <a:off x="635" y="0"/>
            <a:ext cx="9142730" cy="5144135"/>
          </a:xfrm>
          <a:custGeom>
            <a:avLst/>
            <a:gdLst/>
            <a:ahLst/>
            <a:cxnLst>
              <a:cxn ang="0">
                <a:pos x="wd2" y="hd2"/>
              </a:cxn>
              <a:cxn ang="5400000">
                <a:pos x="wd2" y="hd2"/>
              </a:cxn>
              <a:cxn ang="10800000">
                <a:pos x="wd2" y="hd2"/>
              </a:cxn>
              <a:cxn ang="16200000">
                <a:pos x="wd2" y="hd2"/>
              </a:cxn>
            </a:cxnLst>
            <a:rect l="0" t="0" r="r" b="b"/>
            <a:pathLst>
              <a:path w="21600" h="21600" extrusionOk="0">
                <a:moveTo>
                  <a:pt x="1587" y="2072"/>
                </a:moveTo>
                <a:cubicBezTo>
                  <a:pt x="958" y="2072"/>
                  <a:pt x="448" y="2752"/>
                  <a:pt x="448" y="3591"/>
                </a:cubicBezTo>
                <a:lnTo>
                  <a:pt x="448" y="19589"/>
                </a:lnTo>
                <a:cubicBezTo>
                  <a:pt x="448" y="20428"/>
                  <a:pt x="958" y="21108"/>
                  <a:pt x="1587" y="21108"/>
                </a:cubicBezTo>
                <a:lnTo>
                  <a:pt x="20013" y="21108"/>
                </a:lnTo>
                <a:cubicBezTo>
                  <a:pt x="20642" y="21108"/>
                  <a:pt x="21152" y="20428"/>
                  <a:pt x="21152" y="19589"/>
                </a:cubicBezTo>
                <a:lnTo>
                  <a:pt x="21152" y="3591"/>
                </a:lnTo>
                <a:cubicBezTo>
                  <a:pt x="21152" y="2752"/>
                  <a:pt x="20642" y="2072"/>
                  <a:pt x="20013" y="2072"/>
                </a:cubicBezTo>
                <a:close/>
                <a:moveTo>
                  <a:pt x="0" y="0"/>
                </a:moveTo>
                <a:lnTo>
                  <a:pt x="21600" y="0"/>
                </a:lnTo>
                <a:lnTo>
                  <a:pt x="21600" y="21600"/>
                </a:lnTo>
                <a:lnTo>
                  <a:pt x="0" y="21600"/>
                </a:lnTo>
                <a:close/>
              </a:path>
            </a:pathLst>
          </a:custGeom>
          <a:solidFill>
            <a:srgbClr val="915474"/>
          </a:solidFill>
          <a:ln w="12700">
            <a:miter lim="400000"/>
          </a:ln>
        </p:spPr>
        <p:txBody>
          <a:bodyPr lIns="34295" rIns="34295" anchor="ctr"/>
          <a:lstStyle/>
          <a:p>
            <a:pPr algn="ctr">
              <a:defRPr>
                <a:solidFill>
                  <a:srgbClr val="FFFFFF"/>
                </a:solidFill>
              </a:defRPr>
            </a:pPr>
            <a:endParaRPr sz="1350"/>
          </a:p>
        </p:txBody>
      </p:sp>
      <p:pic>
        <p:nvPicPr>
          <p:cNvPr id="127" name="图片 5" descr="图片 5"/>
          <p:cNvPicPr>
            <a:picLocks noChangeAspect="1"/>
          </p:cNvPicPr>
          <p:nvPr/>
        </p:nvPicPr>
        <p:blipFill>
          <a:blip r:embed="rId1"/>
          <a:stretch>
            <a:fillRect/>
          </a:stretch>
        </p:blipFill>
        <p:spPr>
          <a:xfrm>
            <a:off x="1356168" y="0"/>
            <a:ext cx="1082789" cy="516016"/>
          </a:xfrm>
          <a:prstGeom prst="rect">
            <a:avLst/>
          </a:prstGeom>
          <a:ln w="12700">
            <a:miter lim="400000"/>
            <a:headEnd/>
            <a:tailEnd/>
          </a:ln>
        </p:spPr>
      </p:pic>
      <p:sp>
        <p:nvSpPr>
          <p:cNvPr id="129" name="灯片编号占位符 1"/>
          <p:cNvSpPr txBox="1">
            <a:spLocks noGrp="1"/>
          </p:cNvSpPr>
          <p:nvPr>
            <p:ph type="sldNum" sz="quarter" idx="2"/>
          </p:nvPr>
        </p:nvSpPr>
        <p:spPr>
          <a:xfrm>
            <a:off x="7345881" y="4790108"/>
            <a:ext cx="184150" cy="229870"/>
          </a:xfrm>
          <a:prstGeom prst="rect">
            <a:avLst/>
          </a:prstGeom>
          <a:ln w="12700">
            <a:miter lim="400000"/>
          </a:ln>
        </p:spPr>
        <p:txBody>
          <a:bodyPr wrap="none" lIns="34295" rIns="34295"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100000"/>
              </a:lnSpc>
              <a:spcBef>
                <a:spcPts val="0"/>
              </a:spcBef>
              <a:spcAft>
                <a:spcPts val="0"/>
              </a:spcAft>
              <a:buClrTx/>
              <a:buSzTx/>
              <a:buFontTx/>
              <a:buNone/>
              <a:defRPr kumimoji="0" sz="1200" b="0" i="0" u="none" strike="noStrike" cap="none" spc="0" normalizeH="0" baseline="0">
                <a:ln>
                  <a:noFill/>
                </a:ln>
                <a:solidFill>
                  <a:srgbClr val="888888"/>
                </a:solidFill>
                <a:effectLst/>
                <a:uFillTx/>
                <a:latin typeface="Calibri" panose="020F0502020204030204"/>
                <a:ea typeface="Calibri" panose="020F0502020204030204"/>
                <a:cs typeface="Calibri" panose="020F0502020204030204"/>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9pPr>
          </a:lstStyle>
          <a:p>
            <a:fld id="{86CB4B4D-7CA3-9044-876B-883B54F8677D}" type="slidenum">
              <a:rPr lang="en-US" altLang="zh-CN" sz="900" smtClean="0"/>
            </a:fld>
            <a:endParaRPr lang="en-US" altLang="zh-CN" sz="900" smtClean="0"/>
          </a:p>
        </p:txBody>
      </p:sp>
      <p:sp>
        <p:nvSpPr>
          <p:cNvPr id="2" name="文本框 1"/>
          <p:cNvSpPr txBox="1"/>
          <p:nvPr/>
        </p:nvSpPr>
        <p:spPr>
          <a:xfrm>
            <a:off x="531495" y="575945"/>
            <a:ext cx="4023995" cy="688340"/>
          </a:xfrm>
          <a:prstGeom prst="rect">
            <a:avLst/>
          </a:prstGeom>
          <a:noFill/>
        </p:spPr>
        <p:txBody>
          <a:bodyPr wrap="square" lIns="90000" rtlCol="0" anchor="ctr" anchorCtr="0">
            <a:normAutofit/>
          </a:bodyPr>
          <a:p>
            <a:pPr algn="just">
              <a:lnSpc>
                <a:spcPct val="150000"/>
              </a:lnSpc>
              <a:buSzPct val="100000"/>
            </a:pP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爬虫运行结果如图</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2-2,2-3</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所示</a:t>
            </a: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p:txBody>
      </p:sp>
      <p:pic>
        <p:nvPicPr>
          <p:cNvPr id="3" name="图片 2"/>
          <p:cNvPicPr>
            <a:picLocks noChangeAspect="1"/>
          </p:cNvPicPr>
          <p:nvPr/>
        </p:nvPicPr>
        <p:blipFill>
          <a:blip r:embed="rId2"/>
          <a:stretch>
            <a:fillRect/>
          </a:stretch>
        </p:blipFill>
        <p:spPr>
          <a:xfrm>
            <a:off x="943610" y="1212215"/>
            <a:ext cx="2653665" cy="3042285"/>
          </a:xfrm>
          <a:prstGeom prst="rect">
            <a:avLst/>
          </a:prstGeom>
        </p:spPr>
      </p:pic>
      <p:sp>
        <p:nvSpPr>
          <p:cNvPr id="8" name="文本框 7"/>
          <p:cNvSpPr txBox="1"/>
          <p:nvPr/>
        </p:nvSpPr>
        <p:spPr>
          <a:xfrm>
            <a:off x="531495" y="3943985"/>
            <a:ext cx="3705225" cy="1075690"/>
          </a:xfrm>
          <a:prstGeom prst="rect">
            <a:avLst/>
          </a:prstGeom>
          <a:noFill/>
        </p:spPr>
        <p:txBody>
          <a:bodyPr wrap="square" lIns="90000" rtlCol="0" anchor="ctr" anchorCtr="0">
            <a:normAutofit/>
          </a:bodyPr>
          <a:p>
            <a:pPr algn="just">
              <a:lnSpc>
                <a:spcPct val="150000"/>
              </a:lnSpc>
              <a:buSzPct val="100000"/>
            </a:pP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图</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2</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2</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 爬取成功后的单个文本文档</a:t>
            </a:r>
            <a:endParaRPr kumimoji="1" lang="zh-CN" altLang="en-US"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pic>
        <p:nvPicPr>
          <p:cNvPr id="4" name="图片 3"/>
          <p:cNvPicPr>
            <a:picLocks noChangeAspect="1"/>
          </p:cNvPicPr>
          <p:nvPr/>
        </p:nvPicPr>
        <p:blipFill>
          <a:blip r:embed="rId3"/>
          <a:stretch>
            <a:fillRect/>
          </a:stretch>
        </p:blipFill>
        <p:spPr>
          <a:xfrm>
            <a:off x="4628515" y="1095375"/>
            <a:ext cx="3702050" cy="3159125"/>
          </a:xfrm>
          <a:prstGeom prst="rect">
            <a:avLst/>
          </a:prstGeom>
        </p:spPr>
      </p:pic>
      <p:sp>
        <p:nvSpPr>
          <p:cNvPr id="5" name="文本框 4"/>
          <p:cNvSpPr txBox="1"/>
          <p:nvPr/>
        </p:nvSpPr>
        <p:spPr>
          <a:xfrm>
            <a:off x="4545965" y="3943985"/>
            <a:ext cx="3866515" cy="1075690"/>
          </a:xfrm>
          <a:prstGeom prst="rect">
            <a:avLst/>
          </a:prstGeom>
          <a:noFill/>
        </p:spPr>
        <p:txBody>
          <a:bodyPr wrap="square" lIns="90000" rtlCol="0" anchor="ctr" anchorCtr="0">
            <a:normAutofit/>
          </a:bodyPr>
          <a:p>
            <a:pPr algn="just">
              <a:lnSpc>
                <a:spcPct val="150000"/>
              </a:lnSpc>
              <a:buSzPct val="100000"/>
            </a:pP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图</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2</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3</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 以序号标识的一篇篇新闻文档</a:t>
            </a:r>
            <a:endParaRPr kumimoji="1" lang="zh-CN" altLang="en-US"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BC9C723-82FF-B849-BDA3-A26B5EC97328}" type="slidenum">
              <a:rPr kumimoji="1" lang="zh-CN" altLang="en-US" sz="675" smtClean="0"/>
            </a:fld>
            <a:endParaRPr kumimoji="1" lang="zh-CN" altLang="en-US" sz="675"/>
          </a:p>
        </p:txBody>
      </p:sp>
      <p:sp>
        <p:nvSpPr>
          <p:cNvPr id="4" name="矩形"/>
          <p:cNvSpPr/>
          <p:nvPr/>
        </p:nvSpPr>
        <p:spPr>
          <a:xfrm>
            <a:off x="635" y="0"/>
            <a:ext cx="9142730" cy="744220"/>
          </a:xfrm>
          <a:prstGeom prst="roundRect">
            <a:avLst>
              <a:gd name="adj" fmla="val 0"/>
            </a:avLst>
          </a:prstGeom>
          <a:solidFill>
            <a:schemeClr val="accent2"/>
          </a:solidFill>
          <a:ln w="12700" cap="flat">
            <a:solidFill>
              <a:srgbClr val="4A2525"/>
            </a:solidFill>
            <a:prstDash val="solid"/>
            <a:miter lim="800000"/>
          </a:ln>
          <a:effectLst/>
        </p:spPr>
        <p:txBody>
          <a:bodyPr wrap="square" lIns="34295" tIns="34295" rIns="34295" bIns="34295" numCol="1" anchor="ctr">
            <a:noAutofit/>
          </a:bodyPr>
          <a:lstStyle/>
          <a:p>
            <a:pPr marL="252095">
              <a:defRPr>
                <a:solidFill>
                  <a:srgbClr val="FFFFFF"/>
                </a:solidFill>
              </a:defRPr>
            </a:pPr>
            <a:r>
              <a:rPr lang="zh-CN" altLang="en-US" sz="2400" dirty="0">
                <a:latin typeface="楷体" panose="02010609060101010101" charset="-122"/>
                <a:ea typeface="楷体" panose="02010609060101010101" charset="-122"/>
              </a:rPr>
              <a:t>二、实现原理</a:t>
            </a:r>
            <a:r>
              <a:rPr lang="en-US" altLang="zh-CN" sz="2400" dirty="0">
                <a:latin typeface="楷体" panose="02010609060101010101" charset="-122"/>
                <a:ea typeface="楷体" panose="02010609060101010101" charset="-122"/>
              </a:rPr>
              <a:t>--</a:t>
            </a:r>
            <a:r>
              <a:rPr lang="zh-CN" altLang="en-US" sz="2400" dirty="0">
                <a:latin typeface="楷体" panose="02010609060101010101" charset="-122"/>
                <a:ea typeface="楷体" panose="02010609060101010101" charset="-122"/>
              </a:rPr>
              <a:t>获取语料</a:t>
            </a:r>
            <a:endParaRPr lang="zh-CN" altLang="en-US" sz="2400" dirty="0">
              <a:latin typeface="楷体" panose="02010609060101010101" charset="-122"/>
              <a:ea typeface="楷体" panose="02010609060101010101" charset="-122"/>
            </a:endParaRPr>
          </a:p>
        </p:txBody>
      </p:sp>
      <p:sp>
        <p:nvSpPr>
          <p:cNvPr id="7" name="文本框 6"/>
          <p:cNvSpPr txBox="1"/>
          <p:nvPr/>
        </p:nvSpPr>
        <p:spPr>
          <a:xfrm>
            <a:off x="1594104" y="1221272"/>
            <a:ext cx="5579373" cy="1723165"/>
          </a:xfrm>
          <a:prstGeom prst="rect">
            <a:avLst/>
          </a:prstGeom>
          <a:ln w="12700">
            <a:miter lim="400000"/>
          </a:ln>
        </p:spPr>
        <p:txBody>
          <a:bodyPr wrap="square" lIns="34295" rIns="34295" rtlCol="0">
            <a:normAutofit/>
          </a:bodyPr>
          <a:lstStyle/>
          <a:p>
            <a:pPr marL="285750" indent="-285750">
              <a:lnSpc>
                <a:spcPct val="150000"/>
              </a:lnSpc>
              <a:buSzPct val="100000"/>
              <a:buFont typeface="Arial" panose="020B0604020202020204"/>
              <a:buChar char="•"/>
            </a:pPr>
            <a:endParaRPr kumimoji="1" lang="zh-CN" altLang="en-US" dirty="0" err="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10" name="文本框 9"/>
          <p:cNvSpPr txBox="1"/>
          <p:nvPr/>
        </p:nvSpPr>
        <p:spPr>
          <a:xfrm>
            <a:off x="20955" y="1354455"/>
            <a:ext cx="9122410" cy="2803525"/>
          </a:xfrm>
          <a:prstGeom prst="rect">
            <a:avLst/>
          </a:prstGeom>
          <a:noFill/>
        </p:spPr>
        <p:txBody>
          <a:bodyPr wrap="square" lIns="67511" rtlCol="0" anchor="ctr" anchorCtr="0">
            <a:normAutofit lnSpcReduction="20000"/>
          </a:bodyPr>
          <a:lstStyle/>
          <a:p>
            <a:pPr indent="0">
              <a:lnSpc>
                <a:spcPct val="150000"/>
              </a:lnSpc>
              <a:buSzPct val="100000"/>
              <a:buFont typeface="Arial" panose="020B0604020202020204" pitchFamily="34" charset="0"/>
              <a:buNone/>
            </a:pP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	</a:t>
            </a:r>
            <a:r>
              <a:rPr kumimoji="1" lang="zh-CN" dirty="0">
                <a:latin typeface="楷体" panose="02010609060101010101" charset="-122"/>
                <a:ea typeface="楷体" panose="02010609060101010101" charset="-122"/>
                <a:cs typeface="楷体" panose="02010609060101010101" charset="-122"/>
                <a:sym typeface="宋体" panose="02010600030101010101" pitchFamily="2" charset="-122"/>
              </a:rPr>
              <a:t>爬取过程中可能遇到网址失效等原因导致爬取失败，这时我们爬取的文本文档为空（</a:t>
            </a:r>
            <a:r>
              <a:rPr kumimoji="1" lang="en-US" altLang="zh-CN" dirty="0">
                <a:latin typeface="楷体" panose="02010609060101010101" charset="-122"/>
                <a:ea typeface="楷体" panose="02010609060101010101" charset="-122"/>
                <a:cs typeface="楷体" panose="02010609060101010101" charset="-122"/>
                <a:sym typeface="宋体" panose="02010600030101010101" pitchFamily="2" charset="-122"/>
              </a:rPr>
              <a:t>0kb</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）。为了防止这些空文档在训练时作为噪声干扰训练结果，我们使用</a:t>
            </a:r>
            <a:r>
              <a:rPr kumimoji="1" lang="en-US" altLang="zh-CN"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os</a:t>
            </a:r>
            <a:r>
              <a:rPr kumimoji="1" lang="zh-CN" altLang="en-US"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库中的</a:t>
            </a:r>
            <a:r>
              <a:rPr kumimoji="1" lang="en-US" altLang="zh-CN"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os.path.getsize</a:t>
            </a:r>
            <a:r>
              <a:rPr kumimoji="1" lang="zh-CN" altLang="en-US"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命令</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来</a:t>
            </a:r>
            <a:r>
              <a:rPr kumimoji="1" lang="zh-CN" altLang="en-US"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检测文本文档是否为空</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，如果为空则用</a:t>
            </a:r>
            <a:r>
              <a:rPr kumimoji="1" lang="en-US" altLang="zh-CN"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os.remove</a:t>
            </a:r>
            <a:r>
              <a:rPr kumimoji="1" lang="zh-CN" altLang="en-US"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命令</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将其</a:t>
            </a:r>
            <a:r>
              <a:rPr kumimoji="1" lang="zh-CN" altLang="en-US" dirty="0">
                <a:solidFill>
                  <a:srgbClr val="FF0000"/>
                </a:solidFill>
                <a:highlight>
                  <a:srgbClr val="FFFF00"/>
                </a:highlight>
                <a:latin typeface="楷体" panose="02010609060101010101" charset="-122"/>
                <a:ea typeface="楷体" panose="02010609060101010101" charset="-122"/>
                <a:cs typeface="楷体" panose="02010609060101010101" charset="-122"/>
                <a:sym typeface="宋体" panose="02010600030101010101" pitchFamily="2" charset="-122"/>
              </a:rPr>
              <a:t>删除</a:t>
            </a:r>
            <a:r>
              <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rPr>
              <a:t>，如果不为空则记录可用标号。经过筛选后，我们删除了所有为空的文本文档并得到了可用文档的标号。至此，获取语料环节结束。</a:t>
            </a:r>
            <a:endParaRPr kumimoji="1" lang="zh-CN" altLang="en-US" dirty="0">
              <a:latin typeface="楷体" panose="02010609060101010101" charset="-122"/>
              <a:ea typeface="楷体" panose="02010609060101010101" charset="-122"/>
              <a:cs typeface="楷体" panose="02010609060101010101" charset="-122"/>
              <a:sym typeface="宋体" panose="02010600030101010101" pitchFamily="2" charset="-122"/>
            </a:endParaRPr>
          </a:p>
        </p:txBody>
      </p:sp>
      <p:sp>
        <p:nvSpPr>
          <p:cNvPr id="3" name="文本框 2"/>
          <p:cNvSpPr txBox="1"/>
          <p:nvPr/>
        </p:nvSpPr>
        <p:spPr>
          <a:xfrm>
            <a:off x="5100496" y="5566072"/>
            <a:ext cx="0" cy="0"/>
          </a:xfrm>
          <a:prstGeom prst="rect">
            <a:avLst/>
          </a:prstGeom>
          <a:noFill/>
        </p:spPr>
        <p:txBody>
          <a:bodyPr wrap="none" lIns="67511" rtlCol="0" anchor="ctr" anchorCtr="0">
            <a:normAutofit fontScale="25000" lnSpcReduction="20000"/>
          </a:bodyPr>
          <a:lstStyle/>
          <a:p>
            <a:pPr algn="just">
              <a:lnSpc>
                <a:spcPct val="150000"/>
              </a:lnSpc>
              <a:buSzPct val="100000"/>
            </a:pPr>
            <a:endParaRPr kumimoji="1" lang="zh-CN" altLang="en-US" sz="1350"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4464,&quot;width&quot;:7332}"/>
</p:tagLst>
</file>

<file path=ppt/theme/theme1.xml><?xml version="1.0" encoding="utf-8"?>
<a:theme xmlns:a="http://schemas.openxmlformats.org/drawingml/2006/main" name="南开紫">
  <a:themeElements>
    <a:clrScheme name="自定义 2">
      <a:dk1>
        <a:srgbClr val="000000"/>
      </a:dk1>
      <a:lt1>
        <a:srgbClr val="FFFFFF"/>
      </a:lt1>
      <a:dk2>
        <a:srgbClr val="44546A"/>
      </a:dk2>
      <a:lt2>
        <a:srgbClr val="E7E6E6"/>
      </a:lt2>
      <a:accent1>
        <a:srgbClr val="663333"/>
      </a:accent1>
      <a:accent2>
        <a:srgbClr val="701E5E"/>
      </a:accent2>
      <a:accent3>
        <a:srgbClr val="915474"/>
      </a:accent3>
      <a:accent4>
        <a:srgbClr val="CCCCFF"/>
      </a:accent4>
      <a:accent5>
        <a:srgbClr val="FF9933"/>
      </a:accent5>
      <a:accent6>
        <a:srgbClr val="9999CC"/>
      </a:accent6>
      <a:hlink>
        <a:srgbClr val="996699"/>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90000" rtlCol="0" anchor="ctr" anchorCtr="0">
        <a:normAutofit/>
      </a:bodyPr>
      <a:lstStyle>
        <a:defPPr algn="just">
          <a:lnSpc>
            <a:spcPct val="150000"/>
          </a:lnSpc>
          <a:buSzPct val="100000"/>
          <a:defRPr kumimoji="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3917</Words>
  <Application>WPS 演示</Application>
  <PresentationFormat>全屏显示(4:3)</PresentationFormat>
  <Paragraphs>210</Paragraphs>
  <Slides>27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Arial</vt:lpstr>
      <vt:lpstr>宋体</vt:lpstr>
      <vt:lpstr>Wingdings</vt:lpstr>
      <vt:lpstr>楷体</vt:lpstr>
      <vt:lpstr>Times New Roman</vt:lpstr>
      <vt:lpstr>Arial</vt:lpstr>
      <vt:lpstr>Calibri</vt:lpstr>
      <vt:lpstr>微软雅黑</vt:lpstr>
      <vt:lpstr>Arial Unicode MS</vt:lpstr>
      <vt:lpstr>Century Gothic</vt:lpstr>
      <vt:lpstr>等线</vt:lpstr>
      <vt:lpstr>南开紫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๑简清ﾟ</cp:lastModifiedBy>
  <cp:revision>77</cp:revision>
  <dcterms:created xsi:type="dcterms:W3CDTF">2020-04-23T14:33:00Z</dcterms:created>
  <dcterms:modified xsi:type="dcterms:W3CDTF">2021-12-17T08:12:49Z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7154395E81C4455DBF71E79BB32606EA</vt:lpwstr>
  </property>
  <property fmtid="{D5CDD505-2E9C-101B-9397-08002B2CF9AE}" pid="3" name="KSOProductBuildVer">
    <vt:lpwstr>2052-11.1.0.11115</vt:lpwstr>
  </property>
</Properties>
</file>