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7"/>
  </p:notesMasterIdLst>
  <p:sldIdLst>
    <p:sldId id="310" r:id="rId2"/>
    <p:sldId id="311" r:id="rId3"/>
    <p:sldId id="312" r:id="rId4"/>
    <p:sldId id="349" r:id="rId5"/>
    <p:sldId id="387" r:id="rId6"/>
    <p:sldId id="375" r:id="rId7"/>
    <p:sldId id="278" r:id="rId8"/>
    <p:sldId id="313" r:id="rId9"/>
    <p:sldId id="279" r:id="rId10"/>
    <p:sldId id="314" r:id="rId11"/>
    <p:sldId id="294" r:id="rId12"/>
    <p:sldId id="293" r:id="rId13"/>
    <p:sldId id="359" r:id="rId14"/>
    <p:sldId id="284" r:id="rId15"/>
    <p:sldId id="283" r:id="rId16"/>
    <p:sldId id="351" r:id="rId17"/>
    <p:sldId id="334" r:id="rId18"/>
    <p:sldId id="335" r:id="rId19"/>
    <p:sldId id="336" r:id="rId20"/>
    <p:sldId id="291" r:id="rId21"/>
    <p:sldId id="384" r:id="rId22"/>
    <p:sldId id="414" r:id="rId23"/>
    <p:sldId id="416" r:id="rId24"/>
    <p:sldId id="417" r:id="rId25"/>
    <p:sldId id="418" r:id="rId26"/>
    <p:sldId id="419" r:id="rId27"/>
    <p:sldId id="420" r:id="rId28"/>
    <p:sldId id="304" r:id="rId29"/>
    <p:sldId id="461" r:id="rId30"/>
    <p:sldId id="348" r:id="rId31"/>
    <p:sldId id="441" r:id="rId32"/>
    <p:sldId id="353" r:id="rId33"/>
    <p:sldId id="436" r:id="rId34"/>
    <p:sldId id="292" r:id="rId35"/>
    <p:sldId id="305" r:id="rId3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 varScale="1">
        <p:scale>
          <a:sx n="104" d="100"/>
          <a:sy n="104" d="100"/>
        </p:scale>
        <p:origin x="136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0330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Числа можно объявить следующим образом ...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JavaScript определено несколько специальных числовых значений - ...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яваскрипте не бывает ошибок при операции с числовыми данными, так например нет ошибки деления на ноль.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Результатом такоего деления будет бесконечность.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же существует специальный типа данных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число.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Такое значение может быть результатом деления слова на число, например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“hello”/ 2;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ведет себя необычно: оно не равно ни одному другому числу, в том числе и самому себе.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проверки на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существует специальная функция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Похожая функция, isFinite(), позволяет проверить число на неравенство NaN или положительной/отрицательной бесконечности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7905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5018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40191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54907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991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57053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14785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44974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3218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8017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02098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6446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8840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F8DAA0-153C-4A28-85EC-0D41E4AA07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2182607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111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3317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3877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5853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5384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79471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7643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1133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7772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46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Числа можно объявить следующим образом ...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JavaScript определено несколько специальных числовых значений - ...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яваскрипте не бывает ошибок при операции с числовыми данными, так например нет ошибки деления на ноль.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Результатом такоего деления будет бесконечность.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же существует специальный типа данных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число.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Такое значение может быть результатом деления слова на число, например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“hello”/ 2;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ведет себя необычно: оно не равно ни одному другому числу, в том числе и самому себе.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проверки на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существует специальная функция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Похожая функция, isFinite(), позволяет проверить число на неравенство NaN или положительной/отрицательной бесконечности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567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375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26.08.2015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javascript.ru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mitrysoshnikov.com/" TargetMode="External"/><Relationship Id="rId5" Type="http://schemas.openxmlformats.org/officeDocument/2006/relationships/hyperlink" Target="http://developer.yahoo.com/yui/theater/" TargetMode="External"/><Relationship Id="rId4" Type="http://schemas.openxmlformats.org/officeDocument/2006/relationships/hyperlink" Target="http://javascript.crockford.com/" TargetMode="External"/><Relationship Id="rId9" Type="http://schemas.openxmlformats.org/officeDocument/2006/relationships/hyperlink" Target="http://google-styleguide.googlecode.com/svn/trunk/javascriptguide.x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NaN</a:t>
            </a:r>
            <a:r>
              <a:rPr lang="en-US" b="1" dirty="0" smtClean="0"/>
              <a:t> (Not a Number)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1428736"/>
            <a:ext cx="77153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ct val="25000"/>
              </a:spcAft>
              <a:buFont typeface="+mj-lt"/>
              <a:buAutoNum type="arabicPeriod"/>
            </a:pPr>
            <a:r>
              <a:rPr lang="en-US" sz="2400" b="1" dirty="0" smtClean="0"/>
              <a:t>Result of erroneous operations.</a:t>
            </a:r>
          </a:p>
          <a:p>
            <a:pPr marL="457200" indent="-457200">
              <a:lnSpc>
                <a:spcPct val="150000"/>
              </a:lnSpc>
              <a:spcAft>
                <a:spcPct val="25000"/>
              </a:spcAft>
              <a:buFont typeface="+mj-lt"/>
              <a:buAutoNum type="arabicPeriod"/>
            </a:pPr>
            <a:r>
              <a:rPr lang="en-US" sz="2400" b="1" dirty="0" smtClean="0"/>
              <a:t>Any arithmetic operation with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 as an input will have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 as a result.</a:t>
            </a:r>
          </a:p>
          <a:p>
            <a:pPr marL="457200" indent="-457200">
              <a:lnSpc>
                <a:spcPct val="150000"/>
              </a:lnSpc>
              <a:spcAft>
                <a:spcPct val="25000"/>
              </a:spcAft>
              <a:buFont typeface="+mj-lt"/>
              <a:buAutoNum type="arabicPeriod"/>
            </a:pPr>
            <a:r>
              <a:rPr lang="en-US" sz="2400" b="1" dirty="0" err="1" smtClean="0"/>
              <a:t>NaN</a:t>
            </a:r>
            <a:r>
              <a:rPr lang="en-US" sz="2400" b="1" dirty="0" smtClean="0"/>
              <a:t> is not equal to anything, including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.</a:t>
            </a:r>
          </a:p>
          <a:p>
            <a:pPr marL="457200" indent="-457200">
              <a:lnSpc>
                <a:spcPct val="150000"/>
              </a:lnSpc>
              <a:spcAft>
                <a:spcPct val="25000"/>
              </a:spcAft>
              <a:buFont typeface="+mj-lt"/>
              <a:buAutoNum type="arabicPeriod"/>
            </a:pPr>
            <a:r>
              <a:rPr lang="en-US" sz="2400" b="1" dirty="0" smtClean="0"/>
              <a:t>Use </a:t>
            </a:r>
            <a:r>
              <a:rPr lang="en-US" sz="2400" b="1" dirty="0" err="1" smtClean="0"/>
              <a:t>IsNaN</a:t>
            </a:r>
            <a:r>
              <a:rPr lang="en-US" sz="2400" b="1" dirty="0" smtClean="0"/>
              <a:t>() to determine whether a value is </a:t>
            </a:r>
            <a:r>
              <a:rPr lang="en-US" sz="2400" b="1" dirty="0" err="1" smtClean="0"/>
              <a:t>NaN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4725144"/>
            <a:ext cx="3569620" cy="15696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</a:rPr>
              <a:t>ar</a:t>
            </a:r>
            <a:r>
              <a:rPr lang="en-US" sz="2400" b="1" dirty="0" smtClean="0">
                <a:solidFill>
                  <a:schemeClr val="tx1"/>
                </a:solidFill>
              </a:rPr>
              <a:t> number = </a:t>
            </a:r>
            <a:r>
              <a:rPr lang="en-US" sz="2400" b="1" dirty="0" smtClean="0"/>
              <a:t>"string" </a:t>
            </a:r>
            <a:r>
              <a:rPr lang="en-US" sz="2400" b="1" dirty="0"/>
              <a:t>/ </a:t>
            </a:r>
            <a:r>
              <a:rPr lang="en-US" sz="2400" b="1" dirty="0" smtClean="0"/>
              <a:t>2;</a:t>
            </a:r>
          </a:p>
          <a:p>
            <a:r>
              <a:rPr lang="en-US" sz="2400" b="1" dirty="0" smtClean="0"/>
              <a:t>If (number !=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….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700532" y="4725144"/>
            <a:ext cx="3569620" cy="15696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</a:rPr>
              <a:t>ar</a:t>
            </a:r>
            <a:r>
              <a:rPr lang="en-US" sz="2400" b="1" dirty="0" smtClean="0">
                <a:solidFill>
                  <a:schemeClr val="tx1"/>
                </a:solidFill>
              </a:rPr>
              <a:t> number = </a:t>
            </a:r>
            <a:r>
              <a:rPr lang="en-US" sz="2400" b="1" dirty="0" smtClean="0"/>
              <a:t>"string" </a:t>
            </a:r>
            <a:r>
              <a:rPr lang="en-US" sz="2400" b="1" dirty="0"/>
              <a:t>/ </a:t>
            </a:r>
            <a:r>
              <a:rPr lang="en-US" sz="2400" b="1" dirty="0" smtClean="0"/>
              <a:t>2;</a:t>
            </a:r>
          </a:p>
          <a:p>
            <a:r>
              <a:rPr lang="en-US" sz="2400" b="1" dirty="0" smtClean="0"/>
              <a:t>If (!</a:t>
            </a:r>
            <a:r>
              <a:rPr lang="en-US" sz="2400" b="1" dirty="0" err="1" smtClean="0"/>
              <a:t>isNaN</a:t>
            </a:r>
            <a:r>
              <a:rPr lang="en-US" sz="2400" b="1" dirty="0" smtClean="0"/>
              <a:t>(number)) {</a:t>
            </a:r>
          </a:p>
          <a:p>
            <a:r>
              <a:rPr lang="en-US" sz="2400" b="1" dirty="0" smtClean="0"/>
              <a:t>….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Boolean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2071678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returns </a:t>
            </a:r>
            <a:r>
              <a:rPr lang="en-US" sz="2400" b="1" dirty="0" smtClean="0">
                <a:solidFill>
                  <a:schemeClr val="accent2"/>
                </a:solidFill>
              </a:rPr>
              <a:t>true</a:t>
            </a:r>
            <a:r>
              <a:rPr lang="en-US" sz="2400" b="1" dirty="0" smtClean="0"/>
              <a:t> if value is </a:t>
            </a:r>
            <a:r>
              <a:rPr lang="en-US" sz="2400" b="1" dirty="0" err="1" smtClean="0"/>
              <a:t>truthy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returns </a:t>
            </a:r>
            <a:r>
              <a:rPr lang="en-US" sz="2400" b="1" dirty="0" smtClean="0">
                <a:solidFill>
                  <a:schemeClr val="accent2"/>
                </a:solidFill>
              </a:rPr>
              <a:t>false</a:t>
            </a:r>
            <a:r>
              <a:rPr lang="en-US" sz="2400" b="1" dirty="0" smtClean="0"/>
              <a:t> if value is </a:t>
            </a:r>
            <a:r>
              <a:rPr lang="en-US" sz="2400" b="1" dirty="0" err="1" smtClean="0"/>
              <a:t>falsy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Similar to !! prefix operator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1109947"/>
            <a:ext cx="6286544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booleanVariable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Boolean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someValue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r>
              <a:rPr lang="en-US" sz="2400" b="1" dirty="0" smtClean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662" y="3786190"/>
            <a:ext cx="6286544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booleanVariable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Boolean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"false"</a:t>
            </a:r>
            <a:r>
              <a:rPr lang="en-US" sz="2400" b="1" dirty="0" smtClean="0"/>
              <a:t>);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booleanVariable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!!</a:t>
            </a:r>
            <a:r>
              <a:rPr lang="en-US" sz="2400" b="1" dirty="0" smtClean="0">
                <a:solidFill>
                  <a:srgbClr val="00B050"/>
                </a:solidFill>
              </a:rPr>
              <a:t>"false"</a:t>
            </a:r>
            <a:r>
              <a:rPr lang="en-US" sz="2400" b="1" dirty="0" smtClean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Null and Undefined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10" y="1142984"/>
          <a:ext cx="76438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967"/>
                <a:gridCol w="1910967"/>
                <a:gridCol w="1910967"/>
                <a:gridCol w="1910967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Value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Context in which value is 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Number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Boolean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Undefined value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"undefined"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NaN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"null"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typeof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76789"/>
              </p:ext>
            </p:extLst>
          </p:nvPr>
        </p:nvGraphicFramePr>
        <p:xfrm>
          <a:off x="1562072" y="836712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undefined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"undefined"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null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</a:t>
                      </a:r>
                      <a:r>
                        <a:rPr lang="en-US" sz="1600" b="1" dirty="0" err="1" smtClean="0"/>
                        <a:t>boolean</a:t>
                      </a:r>
                      <a:r>
                        <a:rPr lang="en-US" sz="1600" b="1" dirty="0" smtClean="0"/>
                        <a:t>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new Boolean(true)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"number"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new Number(5)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“foo”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"string"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new String(“foo”)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[1, 2, 3]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"object"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function foo() {}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"function"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Any other object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"object"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83768" y="5589240"/>
            <a:ext cx="4572000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typeof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</a:rPr>
              <a:t> == "</a:t>
            </a:r>
            <a:r>
              <a:rPr lang="en-US" sz="2400" b="1" dirty="0" smtClean="0">
                <a:solidFill>
                  <a:srgbClr val="00B050"/>
                </a:solidFill>
              </a:rPr>
              <a:t>number</a:t>
            </a:r>
            <a:r>
              <a:rPr lang="en-US" sz="2400" b="1" dirty="0" smtClean="0">
                <a:solidFill>
                  <a:schemeClr val="tx1"/>
                </a:solidFill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for Undefined </a:t>
            </a:r>
            <a:r>
              <a:rPr lang="en-US" b="1" dirty="0" smtClean="0"/>
              <a:t>Variables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1" y="908720"/>
            <a:ext cx="8001056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f 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chemeClr val="accent6"/>
                </a:solidFill>
              </a:rPr>
              <a:t>foo</a:t>
            </a:r>
            <a:r>
              <a:rPr lang="en-US" sz="2400" b="1" dirty="0" smtClean="0"/>
              <a:t> !== </a:t>
            </a:r>
            <a:r>
              <a:rPr lang="en-US" sz="2400" b="1" dirty="0" smtClean="0">
                <a:solidFill>
                  <a:srgbClr val="00B050"/>
                </a:solidFill>
              </a:rPr>
              <a:t>undefined</a:t>
            </a:r>
            <a:r>
              <a:rPr lang="en-US" sz="2400" b="1" dirty="0" smtClean="0">
                <a:solidFill>
                  <a:schemeClr val="tx1"/>
                </a:solidFill>
              </a:rPr>
              <a:t>)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886" y="1772816"/>
            <a:ext cx="8001056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b="1" dirty="0" err="1" smtClean="0">
                <a:solidFill>
                  <a:srgbClr val="0070C0"/>
                </a:solidFill>
              </a:rPr>
              <a:t>ypeof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foo</a:t>
            </a:r>
            <a:r>
              <a:rPr lang="en-US" sz="2400" b="1" dirty="0" smtClean="0"/>
              <a:t> != </a:t>
            </a:r>
            <a:r>
              <a:rPr lang="en-US" sz="2400" b="1" dirty="0" smtClean="0">
                <a:solidFill>
                  <a:srgbClr val="00B050"/>
                </a:solidFill>
              </a:rPr>
              <a:t>‘undefined’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708920"/>
            <a:ext cx="6007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cs typeface="Arial" pitchFamily="34" charset="0"/>
              </a:rPr>
              <a:t>Unless checking whether a variable is defined, </a:t>
            </a:r>
            <a:endParaRPr lang="en-US" sz="2400" dirty="0" smtClean="0">
              <a:cs typeface="Arial" pitchFamily="34" charset="0"/>
            </a:endParaRPr>
          </a:p>
          <a:p>
            <a:pPr lvl="0"/>
            <a:r>
              <a:rPr lang="en-US" sz="2400" b="1" dirty="0" err="1" smtClean="0">
                <a:solidFill>
                  <a:srgbClr val="0070C0"/>
                </a:solidFill>
                <a:cs typeface="Consolas" pitchFamily="49" charset="0"/>
              </a:rPr>
              <a:t>typeof</a:t>
            </a:r>
            <a:r>
              <a:rPr lang="en-US" sz="2400" dirty="0">
                <a:cs typeface="Arial" pitchFamily="34" charset="0"/>
              </a:rPr>
              <a:t> </a:t>
            </a:r>
            <a:r>
              <a:rPr lang="en-US" sz="2400" b="1" dirty="0">
                <a:cs typeface="Arial" pitchFamily="34" charset="0"/>
              </a:rPr>
              <a:t>should be avoided </a:t>
            </a:r>
            <a:r>
              <a:rPr lang="en-US" sz="2400" b="1" dirty="0" smtClean="0">
                <a:cs typeface="Arial" pitchFamily="34" charset="0"/>
              </a:rPr>
              <a:t>at all </a:t>
            </a:r>
            <a:r>
              <a:rPr lang="en-US" sz="2400" b="1" dirty="0">
                <a:cs typeface="Arial" pitchFamily="34" charset="0"/>
              </a:rPr>
              <a:t>costs. </a:t>
            </a:r>
          </a:p>
        </p:txBody>
      </p:sp>
    </p:spTree>
    <p:extLst>
      <p:ext uri="{BB962C8B-B14F-4D97-AF65-F5344CB8AC3E}">
        <p14:creationId xmlns:p14="http://schemas.microsoft.com/office/powerpoint/2010/main" val="1302362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Autofit/>
          </a:bodyPr>
          <a:lstStyle/>
          <a:p>
            <a:r>
              <a:rPr lang="en-US" sz="3200" b="1" dirty="0"/>
              <a:t>Strategy of passing arguments to function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1412776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Primitive types are manipulated </a:t>
            </a:r>
            <a:r>
              <a:rPr lang="en-US" sz="2400" u="sng" dirty="0" smtClean="0"/>
              <a:t>by value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Object types are manipulated </a:t>
            </a:r>
            <a:r>
              <a:rPr lang="en-US" sz="2400" u="sng" dirty="0" smtClean="0"/>
              <a:t>by sharing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763750"/>
            <a:ext cx="7272808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x(t){</a:t>
            </a:r>
          </a:p>
          <a:p>
            <a:pPr lvl="1"/>
            <a:r>
              <a:rPr lang="en-US" dirty="0" err="1"/>
              <a:t>t.a</a:t>
            </a:r>
            <a:r>
              <a:rPr lang="en-US" dirty="0"/>
              <a:t> = 5;</a:t>
            </a:r>
          </a:p>
          <a:p>
            <a:pPr lvl="1"/>
            <a:r>
              <a:rPr lang="en-US" dirty="0"/>
              <a:t>t = {};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{};</a:t>
            </a:r>
          </a:p>
          <a:p>
            <a:r>
              <a:rPr lang="en-US" dirty="0"/>
              <a:t>x(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2751608"/>
            <a:ext cx="792961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 2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 3</a:t>
            </a:r>
            <a:r>
              <a:rPr lang="en-US" sz="2400" b="1" dirty="0" smtClean="0"/>
              <a:t>); 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[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];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[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"234234"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true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() { </a:t>
            </a:r>
            <a:r>
              <a:rPr lang="en-US" sz="2400" b="1" dirty="0" smtClean="0">
                <a:solidFill>
                  <a:srgbClr val="0070C0"/>
                </a:solidFill>
              </a:rPr>
              <a:t>alert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"hello!"</a:t>
            </a:r>
            <a:r>
              <a:rPr lang="en-US" sz="2400" b="1" dirty="0" smtClean="0"/>
              <a:t>); } ];</a:t>
            </a:r>
          </a:p>
          <a:p>
            <a:endParaRPr lang="en-US" sz="2400" b="1" dirty="0" smtClean="0"/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length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/>
          </a:p>
          <a:p>
            <a:endParaRPr lang="en-US" sz="2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1926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40000"/>
              </a:spcAft>
              <a:buFont typeface="Arial" pitchFamily="34" charset="0"/>
              <a:buChar char="•"/>
            </a:pPr>
            <a:r>
              <a:rPr lang="en-US" sz="2400" b="1" dirty="0" smtClean="0"/>
              <a:t>  Array inherits from Object.</a:t>
            </a:r>
          </a:p>
          <a:p>
            <a:pPr>
              <a:spcAft>
                <a:spcPct val="40000"/>
              </a:spcAft>
              <a:buFont typeface="Arial" pitchFamily="34" charset="0"/>
              <a:buChar char="•"/>
            </a:pPr>
            <a:r>
              <a:rPr lang="en-US" sz="2400" b="1" dirty="0" smtClean="0"/>
              <a:t>  Indexes are converted to strings and used as names for retrieving values.</a:t>
            </a:r>
          </a:p>
          <a:p>
            <a:pPr>
              <a:spcAft>
                <a:spcPct val="40000"/>
              </a:spcAft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b="1" dirty="0" smtClean="0"/>
              <a:t>Arrays</a:t>
            </a:r>
            <a:r>
              <a:rPr lang="en-US" sz="2400" dirty="0" smtClean="0"/>
              <a:t> </a:t>
            </a:r>
            <a:r>
              <a:rPr lang="en-US" sz="2400" b="1" dirty="0" smtClean="0"/>
              <a:t>have a special </a:t>
            </a:r>
            <a:r>
              <a:rPr lang="en-US" sz="2400" b="1" dirty="0" smtClean="0">
                <a:solidFill>
                  <a:schemeClr val="accent2"/>
                </a:solidFill>
              </a:rPr>
              <a:t>length</a:t>
            </a:r>
            <a:r>
              <a:rPr lang="en-US" sz="2400" b="1" dirty="0" smtClean="0"/>
              <a:t> member.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2150" y="764704"/>
            <a:ext cx="792961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); </a:t>
            </a:r>
          </a:p>
          <a:p>
            <a:r>
              <a:rPr lang="en-US" sz="2400" b="1" dirty="0" smtClean="0"/>
              <a:t>// </a:t>
            </a:r>
            <a:r>
              <a:rPr lang="en-US" sz="2400" dirty="0"/>
              <a:t>[undefined, undefined, undefined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Array</a:t>
            </a:r>
            <a:r>
              <a:rPr lang="en-US" sz="2400" b="1" dirty="0" smtClean="0">
                <a:solidFill>
                  <a:schemeClr val="tx1"/>
                </a:solidFill>
              </a:rPr>
              <a:t>(‘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</a:rPr>
              <a:t>’</a:t>
            </a:r>
            <a:r>
              <a:rPr lang="en-US" sz="2400" b="1" dirty="0" smtClean="0"/>
              <a:t>); </a:t>
            </a:r>
          </a:p>
          <a:p>
            <a:r>
              <a:rPr lang="en-US" sz="2400" b="1" dirty="0" smtClean="0"/>
              <a:t>// </a:t>
            </a:r>
            <a:r>
              <a:rPr lang="en-US" sz="2400" dirty="0" smtClean="0"/>
              <a:t>["</a:t>
            </a:r>
            <a:r>
              <a:rPr lang="en-US" sz="2400" dirty="0"/>
              <a:t>3"]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/>
              <a:t> = </a:t>
            </a:r>
            <a:r>
              <a:rPr lang="en-US" sz="2400" b="1" dirty="0" smtClean="0">
                <a:solidFill>
                  <a:schemeClr val="tx1"/>
                </a:solidFill>
              </a:rPr>
              <a:t>[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];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204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var n = [4, 8, 15, 16, 23, 42];</a:t>
            </a:r>
          </a:p>
          <a:p>
            <a:pPr>
              <a:buFontTx/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n.sort();</a:t>
            </a:r>
          </a:p>
          <a:p>
            <a:pPr>
              <a:buFontTx/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// n is [15, 16, 23, 4, 42, 8]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Elements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delete array[number]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Removes the element, but leaves a hole in the numbering.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err="1" smtClean="0"/>
              <a:t>array.splice</a:t>
            </a:r>
            <a:r>
              <a:rPr lang="en-US" sz="2400" b="1" dirty="0" smtClean="0"/>
              <a:t>(number, 1)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Removes the element and renumbers all the following elements.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Elements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3054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err="1" smtClean="0"/>
              <a:t>myArray</a:t>
            </a:r>
            <a:r>
              <a:rPr lang="en-US" sz="2400" b="1" dirty="0" smtClean="0"/>
              <a:t> = ['a', </a:t>
            </a:r>
            <a:r>
              <a:rPr lang="en-US" sz="2400" b="1" dirty="0" smtClean="0">
                <a:solidFill>
                  <a:srgbClr val="00B050"/>
                </a:solidFill>
              </a:rPr>
              <a:t>'b'</a:t>
            </a:r>
            <a:r>
              <a:rPr lang="en-US" sz="2400" b="1" dirty="0" smtClean="0"/>
              <a:t>, 'c', 'd'];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delete </a:t>
            </a:r>
            <a:r>
              <a:rPr lang="en-US" sz="2400" b="1" dirty="0" err="1" smtClean="0"/>
              <a:t>myArray</a:t>
            </a:r>
            <a:r>
              <a:rPr lang="en-US" sz="2400" b="1" dirty="0" smtClean="0"/>
              <a:t>[1];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// ['a', </a:t>
            </a:r>
            <a:r>
              <a:rPr lang="en-US" sz="2400" b="1" dirty="0" smtClean="0">
                <a:solidFill>
                  <a:srgbClr val="00B050"/>
                </a:solidFill>
              </a:rPr>
              <a:t>undefined</a:t>
            </a:r>
            <a:r>
              <a:rPr lang="en-US" sz="2400" b="1" dirty="0" smtClean="0"/>
              <a:t>, 'c', 'd']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err="1" smtClean="0"/>
              <a:t>myArray.splice</a:t>
            </a:r>
            <a:r>
              <a:rPr lang="en-US" sz="2400" b="1" dirty="0" smtClean="0"/>
              <a:t>(1, 1);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// ['a', 'c', 'd']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Number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2000240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Converts the value into a number.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It produces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 if it has a problem.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1071546"/>
            <a:ext cx="5286412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Number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someValue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r>
              <a:rPr lang="en-US" sz="2400" b="1" dirty="0" smtClean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48" y="714356"/>
            <a:ext cx="8215370" cy="563231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arrayAsString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join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"separator"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reverse</a:t>
            </a:r>
            <a:r>
              <a:rPr lang="en-US" sz="2400" b="1" dirty="0" smtClean="0"/>
              <a:t>();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sort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/* options: comparison function */</a:t>
            </a:r>
            <a:r>
              <a:rPr lang="en-US" sz="2400" b="1" dirty="0" smtClean="0"/>
              <a:t>);//</a:t>
            </a:r>
            <a:r>
              <a:rPr lang="en-US" sz="2400" b="1" dirty="0" smtClean="0">
                <a:solidFill>
                  <a:srgbClr val="FF0000"/>
                </a:solidFill>
              </a:rPr>
              <a:t>important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concat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"array"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subarray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slice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startIndex”</a:t>
            </a:r>
            <a:r>
              <a:rPr lang="en-US" sz="2400" b="1" dirty="0" err="1" smtClean="0"/>
              <a:t>,</a:t>
            </a:r>
            <a:r>
              <a:rPr lang="en-US" sz="2400" b="1" dirty="0" err="1" smtClean="0">
                <a:solidFill>
                  <a:srgbClr val="00B050"/>
                </a:solidFill>
              </a:rPr>
              <a:t>”lastIndex</a:t>
            </a:r>
            <a:r>
              <a:rPr lang="en-US" sz="2400" b="1" dirty="0" smtClean="0">
                <a:solidFill>
                  <a:srgbClr val="00B050"/>
                </a:solidFill>
              </a:rPr>
              <a:t>”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splice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startIndex”</a:t>
            </a:r>
            <a:r>
              <a:rPr lang="en-US" sz="2400" b="1" dirty="0" err="1" smtClean="0"/>
              <a:t>,</a:t>
            </a:r>
            <a:r>
              <a:rPr lang="en-US" sz="2400" b="1" dirty="0" err="1" smtClean="0">
                <a:solidFill>
                  <a:srgbClr val="00B050"/>
                </a:solidFill>
              </a:rPr>
              <a:t>”itemsToRemove</a:t>
            </a:r>
            <a:r>
              <a:rPr lang="en-US" sz="2400" b="1" dirty="0" smtClean="0">
                <a:solidFill>
                  <a:srgbClr val="00B050"/>
                </a:solidFill>
              </a:rPr>
              <a:t>”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/*new items*/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newArrayLength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push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“value”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removedValue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.</a:t>
            </a:r>
            <a:r>
              <a:rPr lang="en-US" sz="2400" b="1" dirty="0" smtClean="0">
                <a:solidFill>
                  <a:srgbClr val="0070C0"/>
                </a:solidFill>
              </a:rPr>
              <a:t>pop</a:t>
            </a:r>
            <a:r>
              <a:rPr lang="en-US" sz="2400" b="1" dirty="0" smtClean="0"/>
              <a:t>();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newArrayLength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unshift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“value”</a:t>
            </a:r>
            <a:r>
              <a:rPr lang="en-US" sz="2400" b="1" dirty="0" smtClean="0"/>
              <a:t>) 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removedValue</a:t>
            </a:r>
            <a:r>
              <a:rPr lang="en-US" sz="2400" b="1" dirty="0" smtClean="0"/>
              <a:t>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shift</a:t>
            </a:r>
            <a:r>
              <a:rPr lang="en-US" sz="2400" b="1" dirty="0" smtClean="0"/>
              <a:t>();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439" y="1484784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dirty="0"/>
              <a:t>2 == [[[[2]]]]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2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Unusual operators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8662" y="1714488"/>
            <a:ext cx="75724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Addition (</a:t>
            </a:r>
            <a:r>
              <a:rPr lang="en-US" sz="2400" b="1" dirty="0" smtClean="0"/>
              <a:t>+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Equality (</a:t>
            </a:r>
            <a:r>
              <a:rPr lang="en-US" sz="2400" b="1" dirty="0" smtClean="0"/>
              <a:t>==</a:t>
            </a:r>
            <a:r>
              <a:rPr lang="en-US" sz="2400" dirty="0" smtClean="0"/>
              <a:t>) and Identity (</a:t>
            </a:r>
            <a:r>
              <a:rPr lang="en-US" sz="2400" b="1" dirty="0" smtClean="0"/>
              <a:t>===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Comparison Operators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in</a:t>
            </a:r>
            <a:r>
              <a:rPr lang="en-US" sz="2400" dirty="0" smtClean="0"/>
              <a:t> Operator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400" dirty="0" smtClean="0"/>
              <a:t> Operator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Logical </a:t>
            </a:r>
            <a:r>
              <a:rPr lang="en-US" sz="2400" b="1" dirty="0" smtClean="0">
                <a:solidFill>
                  <a:srgbClr val="0070C0"/>
                </a:solidFill>
              </a:rPr>
              <a:t>OR </a:t>
            </a:r>
            <a:r>
              <a:rPr lang="en-US" sz="2400" dirty="0" smtClean="0"/>
              <a:t>(</a:t>
            </a:r>
            <a:r>
              <a:rPr lang="en-US" sz="2400" b="1" dirty="0" smtClean="0"/>
              <a:t>||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delete</a:t>
            </a:r>
            <a:r>
              <a:rPr lang="en-US" sz="2400" dirty="0" smtClean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421312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Equal and not equal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These operators can do type coercion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It is always better to use </a:t>
            </a:r>
            <a:r>
              <a:rPr lang="en-US" sz="2400" b="1" dirty="0" smtClean="0"/>
              <a:t>===</a:t>
            </a:r>
            <a:r>
              <a:rPr lang="en-US" sz="2400" dirty="0" smtClean="0"/>
              <a:t> and </a:t>
            </a:r>
            <a:r>
              <a:rPr lang="en-US" sz="2400" b="1" dirty="0" smtClean="0"/>
              <a:t>!==</a:t>
            </a:r>
            <a:r>
              <a:rPr lang="en-US" sz="2400" dirty="0" smtClean="0"/>
              <a:t>, which do not do type coercion.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==  !=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198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85723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‘ \t\r\n ' == 0    // true</a:t>
            </a:r>
            <a:endParaRPr lang="en-US" sz="24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0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196752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 smtClean="0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9728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28596" y="928670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 smtClean="0"/>
              <a:t>var</a:t>
            </a:r>
            <a:r>
              <a:rPr lang="en-US" sz="2000" b="1" dirty="0" smtClean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2084511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214422"/>
            <a:ext cx="828680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with</a:t>
            </a:r>
            <a:r>
              <a:rPr lang="en-US" sz="2000" b="1" dirty="0" smtClean="0"/>
              <a:t>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643182"/>
            <a:ext cx="8286808" cy="132343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9907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By convention, all variables, parameters, members, and function names start with lower case</a:t>
            </a:r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Except for constructors which start with upper case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683" y="1048668"/>
            <a:ext cx="764386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COLOR_BLUE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"#00F"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COLOR_RED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"#0F0"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COLOR_GREEN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"#F00"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COLOR_ORANGE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"#FF7F00"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2375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parseInt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2000240"/>
            <a:ext cx="77153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Converts the value into a number.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It stops at the first non-digit character.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The radix (10) should be required.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1071546"/>
            <a:ext cx="6929486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rgbClr val="0070C0"/>
                </a:solidFill>
              </a:rPr>
              <a:t>parseInt</a:t>
            </a:r>
            <a:r>
              <a:rPr lang="en-US" sz="2400" b="1" dirty="0" smtClean="0"/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someValue</a:t>
            </a:r>
            <a:r>
              <a:rPr lang="en-US" sz="2400" b="1" dirty="0" smtClean="0"/>
              <a:t>, 10);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836712"/>
            <a:ext cx="5472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/*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When I wrote this, only God and I understood what I was doing</a:t>
            </a: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Now, God only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knows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 smtClean="0"/>
              <a:t>*/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701" y="3818657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//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Magic. Do not touch.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32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28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7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a) Between a pair of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and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 smtClean="0"/>
                <a:t>tags</a:t>
              </a:r>
              <a:endParaRPr kumimoji="0" lang="be-BY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"&gt;</a:t>
              </a:r>
            </a:p>
            <a:p>
              <a:r>
                <a:rPr lang="en-US" b="1" dirty="0" smtClean="0"/>
                <a:t>	</a:t>
              </a:r>
              <a:r>
                <a:rPr lang="en-US" b="1" dirty="0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 smtClean="0"/>
                <a:t>);</a:t>
              </a:r>
            </a:p>
            <a:p>
              <a:r>
                <a:rPr lang="en-US" b="1" dirty="0" smtClean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src</a:t>
              </a:r>
              <a:r>
                <a:rPr lang="en-US" b="1" dirty="0" smtClean="0"/>
                <a:t>=</a:t>
              </a:r>
              <a:r>
                <a:rPr lang="en-US" b="1" dirty="0" smtClean="0">
                  <a:solidFill>
                    <a:srgbClr val="00B050"/>
                  </a:solidFill>
                </a:rPr>
                <a:t>"script.js”</a:t>
              </a:r>
              <a:r>
                <a:rPr lang="en-US" b="1" dirty="0" smtClean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 smtClean="0"/>
                <a:t>b) From an external file specified by the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src</a:t>
              </a:r>
              <a:r>
                <a:rPr lang="en-US" sz="2200" dirty="0" smtClean="0"/>
                <a:t> attribute of a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8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&lt;button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onclick</a:t>
              </a:r>
              <a:r>
                <a:rPr lang="en-US" b="1" dirty="0" smtClean="0"/>
                <a:t>="</a:t>
              </a:r>
              <a:r>
                <a:rPr lang="en-US" b="1" dirty="0" err="1" smtClean="0">
                  <a:solidFill>
                    <a:srgbClr val="0070C0"/>
                  </a:solidFill>
                </a:rPr>
                <a:t>sayHello</a:t>
              </a:r>
              <a:r>
                <a:rPr lang="en-US" b="1" dirty="0" smtClean="0"/>
                <a:t>();"&gt;execute function "</a:t>
              </a:r>
              <a:r>
                <a:rPr lang="en-US" b="1" dirty="0" err="1" smtClean="0"/>
                <a:t>sayHello</a:t>
              </a:r>
              <a:r>
                <a:rPr lang="en-US" b="1" dirty="0" smtClean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 smtClean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 smtClean="0"/>
                <a:t>such as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onclick</a:t>
              </a:r>
              <a:r>
                <a:rPr lang="en-US" sz="2200" dirty="0" smtClean="0"/>
                <a:t> or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onmouseover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8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javascript</a:t>
              </a:r>
              <a:r>
                <a:rPr lang="en-US" b="1" dirty="0" err="1" smtClean="0"/>
                <a:t>: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world”</a:t>
              </a:r>
              <a:r>
                <a:rPr lang="en-US" b="1" dirty="0" smtClean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d) In a URL, uses the special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javascript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: </a:t>
              </a:r>
              <a:r>
                <a:rPr lang="en-US" sz="2200" dirty="0" smtClean="0"/>
                <a:t>protocol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86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22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331640" y="2348880"/>
            <a:ext cx="691276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There are only two kinds of languages: the ones people complain about and the ones nobody uses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en-US" sz="2800" b="1" dirty="0"/>
              <a:t>			 </a:t>
            </a:r>
            <a:r>
              <a:rPr lang="ru-RU" sz="2800" b="1" dirty="0" smtClean="0"/>
              <a:t>	</a:t>
            </a:r>
            <a:r>
              <a:rPr lang="ru-RU" sz="2800" dirty="0" err="1" smtClean="0"/>
              <a:t>Bjarne</a:t>
            </a:r>
            <a:r>
              <a:rPr lang="ru-RU" sz="2800" dirty="0" smtClean="0"/>
              <a:t> </a:t>
            </a:r>
            <a:r>
              <a:rPr lang="ru-RU" sz="2800" dirty="0" err="1"/>
              <a:t>Stroustrup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39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(</a:t>
            </a:r>
            <a:r>
              <a:rPr lang="en-US" b="1" dirty="0" smtClean="0">
                <a:solidFill>
                  <a:srgbClr val="FF0000"/>
                </a:solidFill>
              </a:rPr>
              <a:t>TODO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4"/>
              </a:rPr>
              <a:t>http://javascript.crockford.com</a:t>
            </a:r>
            <a:r>
              <a:rPr lang="en-US" b="1" dirty="0" smtClean="0">
                <a:hlinkClick r:id="rId4"/>
              </a:rPr>
              <a:t>/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http://developer.yahoo.com/yui/theater</a:t>
            </a:r>
            <a:r>
              <a:rPr lang="en-US" b="1" dirty="0" smtClean="0">
                <a:hlinkClick r:id="rId5"/>
              </a:rPr>
              <a:t>/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6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7"/>
              </a:rPr>
              <a:t>http://j</a:t>
            </a:r>
            <a:r>
              <a:rPr lang="fr-FR" b="1" dirty="0" smtClean="0">
                <a:hlinkClick r:id="rId7"/>
              </a:rPr>
              <a:t>avascript.ru</a:t>
            </a:r>
            <a:endParaRPr lang="fr-FR" b="1" dirty="0" smtClean="0"/>
          </a:p>
          <a:p>
            <a:pPr lvl="0"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8"/>
              </a:rPr>
              <a:t>http://</a:t>
            </a:r>
            <a:r>
              <a:rPr lang="en-US" b="1" dirty="0" smtClean="0">
                <a:hlinkClick r:id="rId8"/>
              </a:rPr>
              <a:t>www.w3schools.com</a:t>
            </a:r>
            <a:endParaRPr lang="fr-FR" b="1" dirty="0"/>
          </a:p>
          <a:p>
            <a:pPr lvl="0"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9"/>
              </a:rPr>
              <a:t>http://google-styleguide.googlecode.com/svn/trunk/javascriptguide.xml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parseInt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313" y="2348880"/>
            <a:ext cx="8356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If </a:t>
            </a:r>
            <a:r>
              <a:rPr lang="en-US" sz="2400" b="1" dirty="0"/>
              <a:t>you omit radix, following the rules </a:t>
            </a:r>
            <a:r>
              <a:rPr lang="en-US" sz="2400" b="1" dirty="0" smtClean="0"/>
              <a:t>:</a:t>
            </a:r>
          </a:p>
          <a:p>
            <a:pPr fontAlgn="base"/>
            <a:endParaRPr lang="en-US" sz="2400" b="1" dirty="0"/>
          </a:p>
          <a:p>
            <a:pPr marL="800100" lvl="1" indent="-342900" fontAlgn="base">
              <a:buFont typeface="Arial" pitchFamily="34" charset="0"/>
              <a:buChar char="•"/>
            </a:pPr>
            <a:r>
              <a:rPr lang="en-US" sz="2400" b="1" dirty="0"/>
              <a:t>If the string begins with "0x", the radix is 16 </a:t>
            </a:r>
            <a:endParaRPr lang="en-US" sz="2400" b="1" dirty="0" smtClean="0"/>
          </a:p>
          <a:p>
            <a:pPr marL="800100" lvl="1" indent="-342900" fontAlgn="base">
              <a:buFont typeface="Arial" pitchFamily="34" charset="0"/>
              <a:buChar char="•"/>
            </a:pPr>
            <a:r>
              <a:rPr lang="en-US" sz="2400" b="1" dirty="0" smtClean="0"/>
              <a:t>If </a:t>
            </a:r>
            <a:r>
              <a:rPr lang="en-US" sz="2400" b="1" dirty="0"/>
              <a:t>the string begins with "0", the radix is </a:t>
            </a:r>
            <a:r>
              <a:rPr lang="en-US" sz="2400" b="1" dirty="0" smtClean="0"/>
              <a:t>8</a:t>
            </a:r>
          </a:p>
          <a:p>
            <a:pPr marL="800100" lvl="1" indent="-342900" fontAlgn="base">
              <a:buFont typeface="Arial" pitchFamily="34" charset="0"/>
              <a:buChar char="•"/>
            </a:pPr>
            <a:r>
              <a:rPr lang="en-US" sz="2400" b="1" dirty="0" smtClean="0"/>
              <a:t>If </a:t>
            </a:r>
            <a:r>
              <a:rPr lang="en-US" sz="2400" b="1" dirty="0"/>
              <a:t>the string begins with any other value, the radix is </a:t>
            </a:r>
            <a:r>
              <a:rPr lang="en-US" sz="2400" b="1" dirty="0" smtClean="0"/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00" y="1124744"/>
            <a:ext cx="6929486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parseInt</a:t>
            </a:r>
            <a:r>
              <a:rPr lang="en-US" sz="2400" b="1" dirty="0" smtClean="0"/>
              <a:t>("</a:t>
            </a:r>
            <a:r>
              <a:rPr lang="en-US" sz="2400" b="1" dirty="0" smtClean="0">
                <a:solidFill>
                  <a:srgbClr val="00B050"/>
                </a:solidFill>
              </a:rPr>
              <a:t>08</a:t>
            </a:r>
            <a:r>
              <a:rPr lang="en-US" sz="2400" b="1" dirty="0" smtClean="0"/>
              <a:t>") == </a:t>
            </a:r>
            <a:r>
              <a:rPr lang="en-US" sz="2400" b="1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parseInt</a:t>
            </a:r>
            <a:r>
              <a:rPr lang="en-US" sz="2400" b="1" dirty="0" smtClean="0"/>
              <a:t>("</a:t>
            </a:r>
            <a:r>
              <a:rPr lang="en-US" sz="2400" b="1" dirty="0" smtClean="0">
                <a:solidFill>
                  <a:srgbClr val="00B050"/>
                </a:solidFill>
              </a:rPr>
              <a:t>08</a:t>
            </a:r>
            <a:r>
              <a:rPr lang="en-US" sz="2400" b="1" dirty="0" smtClean="0"/>
              <a:t>", </a:t>
            </a:r>
            <a:r>
              <a:rPr lang="en-US" sz="2400" b="1" dirty="0" smtClean="0">
                <a:solidFill>
                  <a:srgbClr val="00B050"/>
                </a:solidFill>
              </a:rPr>
              <a:t>10</a:t>
            </a:r>
            <a:r>
              <a:rPr lang="en-US" sz="2400" b="1" dirty="0" smtClean="0"/>
              <a:t>) == </a:t>
            </a:r>
            <a:r>
              <a:rPr lang="en-US" sz="2400" b="1" dirty="0" smtClean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464312" y="5157192"/>
            <a:ext cx="821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Octal support </a:t>
            </a:r>
            <a:r>
              <a:rPr lang="en-US" sz="2400" b="1" dirty="0" smtClean="0">
                <a:solidFill>
                  <a:srgbClr val="FF0000"/>
                </a:solidFill>
              </a:rPr>
              <a:t>has been removed</a:t>
            </a:r>
            <a:r>
              <a:rPr lang="en-US" sz="2400" b="1" dirty="0">
                <a:solidFill>
                  <a:srgbClr val="FF0000"/>
                </a:solidFill>
              </a:rPr>
              <a:t> in </a:t>
            </a:r>
            <a:r>
              <a:rPr lang="en-US" sz="2400" b="1" dirty="0" err="1">
                <a:solidFill>
                  <a:srgbClr val="FF0000"/>
                </a:solidFill>
              </a:rPr>
              <a:t>ECMAScript</a:t>
            </a:r>
            <a:r>
              <a:rPr lang="en-US" sz="2400" b="1" dirty="0">
                <a:solidFill>
                  <a:srgbClr val="FF0000"/>
                </a:solidFill>
              </a:rPr>
              <a:t> 5 strict mode.</a:t>
            </a:r>
          </a:p>
        </p:txBody>
      </p:sp>
    </p:spTree>
    <p:extLst>
      <p:ext uri="{BB962C8B-B14F-4D97-AF65-F5344CB8AC3E}">
        <p14:creationId xmlns:p14="http://schemas.microsoft.com/office/powerpoint/2010/main" val="2430165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Bizarre </a:t>
            </a:r>
            <a:r>
              <a:rPr lang="en-US" b="1" dirty="0" err="1"/>
              <a:t>Javascript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7890" y="1196752"/>
            <a:ext cx="60604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/>
              <a:t>parseInt</a:t>
            </a:r>
            <a:r>
              <a:rPr lang="en-US" sz="2800" b="1" dirty="0"/>
              <a:t>(045 +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str</a:t>
            </a:r>
            <a:r>
              <a:rPr lang="en-US" sz="2800" b="1" dirty="0" smtClean="0"/>
              <a:t>", </a:t>
            </a:r>
            <a:r>
              <a:rPr lang="en-US" sz="2800" b="1" dirty="0"/>
              <a:t>10</a:t>
            </a:r>
            <a:r>
              <a:rPr lang="en-US" sz="2800" b="1" dirty="0" smtClean="0"/>
              <a:t>);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//37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err="1"/>
              <a:t>parseInt</a:t>
            </a:r>
            <a:r>
              <a:rPr lang="en-US" sz="2800" b="1" dirty="0"/>
              <a:t>("</a:t>
            </a:r>
            <a:r>
              <a:rPr lang="en-US" sz="2800" b="1" dirty="0" smtClean="0"/>
              <a:t>045str", </a:t>
            </a:r>
            <a:r>
              <a:rPr lang="en-US" sz="2800" b="1" dirty="0"/>
              <a:t>10</a:t>
            </a:r>
            <a:r>
              <a:rPr lang="en-US" sz="2800" b="1" dirty="0" smtClean="0"/>
              <a:t>);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//45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22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Bizarre </a:t>
            </a:r>
            <a:r>
              <a:rPr lang="en-US" b="1" dirty="0" err="1"/>
              <a:t>Javascript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881374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2.toString();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raises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SyntaxError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(identifier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starts immediately after numeric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      // literal)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Fix: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/>
              <a:t>2..toString();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the second point is correctly recognized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2 .</a:t>
            </a:r>
            <a:r>
              <a:rPr lang="en-US" sz="2000" dirty="0" err="1"/>
              <a:t>toString</a:t>
            </a:r>
            <a:r>
              <a:rPr lang="en-US" sz="2000" dirty="0"/>
              <a:t>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note the space left to the dot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/>
              <a:t>(2).</a:t>
            </a:r>
            <a:r>
              <a:rPr lang="en-US" sz="2000" dirty="0" err="1"/>
              <a:t>toString</a:t>
            </a:r>
            <a:r>
              <a:rPr lang="en-US" sz="2000" dirty="0"/>
              <a:t>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2 is evaluated first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8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224" y="3429000"/>
            <a:ext cx="721523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simpleString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"test"</a:t>
            </a:r>
            <a:r>
              <a:rPr lang="en-US" sz="2400" b="1" dirty="0" smtClean="0"/>
              <a:t>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stringAsObject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"test"</a:t>
            </a:r>
            <a:r>
              <a:rPr lang="en-US" sz="2400" b="1" dirty="0" smtClean="0"/>
              <a:t>);</a:t>
            </a:r>
          </a:p>
          <a:p>
            <a:endParaRPr lang="en-US" sz="2400" b="1" dirty="0" smtClean="0"/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typeof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simpleString</a:t>
            </a:r>
            <a:r>
              <a:rPr lang="en-US" sz="2400" b="1" dirty="0" smtClean="0"/>
              <a:t> == </a:t>
            </a:r>
            <a:r>
              <a:rPr lang="en-US" sz="2400" b="1" dirty="0" smtClean="0">
                <a:solidFill>
                  <a:srgbClr val="00B050"/>
                </a:solidFill>
              </a:rPr>
              <a:t>"string"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typeof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stringAsObject</a:t>
            </a:r>
            <a:r>
              <a:rPr lang="en-US" sz="2400" b="1" dirty="0" smtClean="0"/>
              <a:t> == </a:t>
            </a:r>
            <a:r>
              <a:rPr lang="en-US" sz="2400" b="1" dirty="0" smtClean="0">
                <a:solidFill>
                  <a:srgbClr val="00B050"/>
                </a:solidFill>
              </a:rPr>
              <a:t>"object“</a:t>
            </a:r>
          </a:p>
          <a:p>
            <a:endParaRPr lang="en-US" sz="2400" b="1" dirty="0" smtClean="0"/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nodeTemplate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'&lt;div id="test"&gt;Content&lt;/div&gt;’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785794"/>
            <a:ext cx="80010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Sequence of 0 or more 16-bit characters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No separate character type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Strings are immutable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Similar strings are equal ( == 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String literals can use single or double quotes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String function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2467269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Converts value to a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1109947"/>
            <a:ext cx="5286412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someValue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r>
              <a:rPr lang="en-US" sz="2400" b="1" dirty="0" smtClean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785794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Boolean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100" y="1285860"/>
            <a:ext cx="7215238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flag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B050"/>
                </a:solidFill>
              </a:rPr>
              <a:t>true</a:t>
            </a:r>
            <a:r>
              <a:rPr lang="en-US" sz="2400" b="1" dirty="0" smtClean="0"/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928662" y="2143116"/>
            <a:ext cx="4084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Boolean Type Conversions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1538" y="2643182"/>
            <a:ext cx="200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2643182"/>
            <a:ext cx="200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71604" y="3071810"/>
            <a:ext cx="200026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000" dirty="0" smtClean="0"/>
              <a:t>false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null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undefined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""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0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Number.NaN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214942" y="3143248"/>
            <a:ext cx="2000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“false”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“0”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….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10419</TotalTime>
  <Words>1516</Words>
  <Application>Microsoft Office PowerPoint</Application>
  <PresentationFormat>On-screen Show (4:3)</PresentationFormat>
  <Paragraphs>355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Тема Office</vt:lpstr>
      <vt:lpstr>NaN (Not a Number)</vt:lpstr>
      <vt:lpstr>Number function</vt:lpstr>
      <vt:lpstr>parseInt function</vt:lpstr>
      <vt:lpstr>parseInt function</vt:lpstr>
      <vt:lpstr>Bizarre Javascript</vt:lpstr>
      <vt:lpstr>Bizarre Javascript</vt:lpstr>
      <vt:lpstr>Strings</vt:lpstr>
      <vt:lpstr>String function</vt:lpstr>
      <vt:lpstr>Boolean</vt:lpstr>
      <vt:lpstr>Boolean function</vt:lpstr>
      <vt:lpstr>Null and Undefined</vt:lpstr>
      <vt:lpstr>typeof operator</vt:lpstr>
      <vt:lpstr>Testing for Undefined Variables</vt:lpstr>
      <vt:lpstr>Strategy of passing arguments to function</vt:lpstr>
      <vt:lpstr>Arrays</vt:lpstr>
      <vt:lpstr>Arrays</vt:lpstr>
      <vt:lpstr>sort</vt:lpstr>
      <vt:lpstr>Deleting Elements</vt:lpstr>
      <vt:lpstr>Deleting Elements</vt:lpstr>
      <vt:lpstr>Array methods</vt:lpstr>
      <vt:lpstr>WAT</vt:lpstr>
      <vt:lpstr>Unusual operators</vt:lpstr>
      <vt:lpstr>PowerPoint Presentation</vt:lpstr>
      <vt:lpstr>PowerPoint Presentation</vt:lpstr>
      <vt:lpstr>PowerPoint Presentation</vt:lpstr>
      <vt:lpstr>PowerPoint Presentation</vt:lpstr>
      <vt:lpstr>With statement</vt:lpstr>
      <vt:lpstr>Identifiers</vt:lpstr>
      <vt:lpstr>Constants</vt:lpstr>
      <vt:lpstr>Comments</vt:lpstr>
      <vt:lpstr>PowerPoint Presentation</vt:lpstr>
      <vt:lpstr>Embedding scripts in HTML</vt:lpstr>
      <vt:lpstr>PowerPoint Presentation</vt:lpstr>
      <vt:lpstr>PowerPoint Presentation</vt:lpstr>
      <vt:lpstr>REFERENCES (TODO)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777</cp:revision>
  <dcterms:created xsi:type="dcterms:W3CDTF">2009-11-07T10:35:59Z</dcterms:created>
  <dcterms:modified xsi:type="dcterms:W3CDTF">2015-08-26T09:58:02Z</dcterms:modified>
</cp:coreProperties>
</file>