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88825"/>
  <p:notesSz cy="91805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B0DD4D3-C946-4131-9268-4F84736EE152}">
  <a:tblStyle styleName="Table_0" styleId="{6B0DD4D3-C946-4131-9268-4F84736EE152}"/>
  <a:tblStyle styleName="Table_1" styleId="{3106C307-C72C-4CD5-B2CB-7A52734FAEA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932A0238-550A-487A-AD6F-32C741F86CD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8975" x="371475"/>
            <a:ext cy="3441700" cx="6116638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60864" x="685800"/>
            <a:ext cy="4130674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/>
        </p:nvSpPr>
        <p:spPr>
          <a:xfrm>
            <a:off y="8720139" x="0"/>
            <a:ext cy="468311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" name="Shape 5"/>
          <p:cNvSpPr/>
          <p:nvPr/>
        </p:nvSpPr>
        <p:spPr>
          <a:xfrm>
            <a:off y="8710614" x="4724400"/>
            <a:ext cy="4698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rPr lang="en-US"/>
              <a:t> 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4360864" x="685800"/>
            <a:ext cy="4130674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688975" x="371475"/>
            <a:ext cy="3441700" cx="6116638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7" name="Shape 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3" name="Shape 5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8" name="Shape 5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1" name="Shape 5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6" name="Shape 5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4" name="Shape 5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5" name="Shape 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2" name="Shape 6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9" name="Shape 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8975" x="371475"/>
            <a:ext cy="3441599" cx="611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60864" x="685800"/>
            <a:ext cy="41306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2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2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Slid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0" x="0"/>
            <a:ext cy="6858000" cx="12188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3" name="Shape 13"/>
          <p:cNvGrpSpPr/>
          <p:nvPr/>
        </p:nvGrpSpPr>
        <p:grpSpPr>
          <a:xfrm>
            <a:off y="2841181" x="3881948"/>
            <a:ext cy="1069339" cx="4335065"/>
            <a:chOff y="2841181" x="3881948"/>
            <a:chExt cy="1069339" cx="4335065"/>
          </a:xfrm>
        </p:grpSpPr>
        <p:pic>
          <p:nvPicPr>
            <p:cNvPr id="14" name="Shape 1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y="2841181" x="3881948"/>
              <a:ext cy="1069339" cx="1336675"/>
            </a:xfrm>
            <a:prstGeom prst="rect">
              <a:avLst/>
            </a:prstGeom>
          </p:spPr>
        </p:pic>
        <p:grpSp>
          <p:nvGrpSpPr>
            <p:cNvPr id="15" name="Shape 15"/>
            <p:cNvGrpSpPr/>
            <p:nvPr/>
          </p:nvGrpSpPr>
          <p:grpSpPr>
            <a:xfrm>
              <a:off y="2978947" x="5350891"/>
              <a:ext cy="929996" cx="2866121"/>
              <a:chOff y="1109662" x="3516312"/>
              <a:chExt cy="1260475" cx="3884612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y="1589087" x="3516312"/>
                <a:ext cy="585788" cx="476250"/>
              </a:xfrm>
              <a:custGeom>
                <a:pathLst>
                  <a:path w="127" extrusionOk="0" h="156">
                    <a:moveTo>
                      <a:pt y="77" x="127"/>
                    </a:moveTo>
                    <a:cubicBezTo>
                      <a:pt y="102" x="127"/>
                      <a:pt y="122" x="119"/>
                      <a:pt y="136" x="105"/>
                    </a:cubicBezTo>
                    <a:cubicBezTo>
                      <a:pt y="149" x="91"/>
                      <a:pt y="156" x="70"/>
                      <a:pt y="156" x="44"/>
                    </a:cubicBezTo>
                    <a:cubicBezTo>
                      <a:pt y="156" x="0"/>
                      <a:pt y="156" x="0"/>
                      <a:pt y="156" x="0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0" x="48"/>
                      <a:pt y="0" x="48"/>
                      <a:pt y="0" x="48"/>
                    </a:cubicBezTo>
                    <a:cubicBezTo>
                      <a:pt y="0" x="73"/>
                      <a:pt y="7" x="92"/>
                      <a:pt y="20" x="106"/>
                    </a:cubicBezTo>
                    <a:cubicBezTo>
                      <a:pt y="34" x="120"/>
                      <a:pt y="53" x="127"/>
                      <a:pt y="77" x="127"/>
                    </a:cubicBezTo>
                    <a:close/>
                    <a:moveTo>
                      <a:pt y="78" x="100"/>
                    </a:moveTo>
                    <a:cubicBezTo>
                      <a:pt y="40" x="100"/>
                      <a:pt y="22" x="82"/>
                      <a:pt y="22" x="47"/>
                    </a:cubicBezTo>
                    <a:cubicBezTo>
                      <a:pt y="22" x="25"/>
                      <a:pt y="22" x="25"/>
                      <a:pt y="22" x="25"/>
                    </a:cubicBezTo>
                    <a:cubicBezTo>
                      <a:pt y="135" x="25"/>
                      <a:pt y="135" x="25"/>
                      <a:pt y="135" x="25"/>
                    </a:cubicBezTo>
                    <a:cubicBezTo>
                      <a:pt y="135" x="44"/>
                      <a:pt y="135" x="44"/>
                      <a:pt y="135" x="44"/>
                    </a:cubicBezTo>
                    <a:cubicBezTo>
                      <a:pt y="135" x="81"/>
                      <a:pt y="116" x="100"/>
                      <a:pt y="78" x="100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" name="Shape 17"/>
              <p:cNvSpPr/>
              <p:nvPr/>
            </p:nvSpPr>
            <p:spPr>
              <a:xfrm>
                <a:off y="1724025" x="4030662"/>
                <a:ext cy="458788" cx="388937"/>
              </a:xfrm>
              <a:custGeom>
                <a:pathLst>
                  <a:path w="104" extrusionOk="0" h="122">
                    <a:moveTo>
                      <a:pt y="122" x="59"/>
                    </a:moveTo>
                    <a:cubicBezTo>
                      <a:pt y="122" x="40"/>
                      <a:pt y="117" x="26"/>
                      <a:pt y="106" x="16"/>
                    </a:cubicBezTo>
                    <a:cubicBezTo>
                      <a:pt y="95" x="5"/>
                      <a:pt y="81" x="0"/>
                      <a:pt y="62" x="0"/>
                    </a:cubicBezTo>
                    <a:cubicBezTo>
                      <a:pt y="43" x="0"/>
                      <a:pt y="28" x="5"/>
                      <a:pt y="17" x="15"/>
                    </a:cubicBezTo>
                    <a:cubicBezTo>
                      <a:pt y="6" x="24"/>
                      <a:pt y="0" x="37"/>
                      <a:pt y="0" x="54"/>
                    </a:cubicBezTo>
                    <a:cubicBezTo>
                      <a:pt y="0" x="70"/>
                      <a:pt y="5" x="82"/>
                      <a:pt y="14" x="91"/>
                    </a:cubicBezTo>
                    <a:cubicBezTo>
                      <a:pt y="24" x="100"/>
                      <a:pt y="37" x="104"/>
                      <a:pt y="53" x="104"/>
                    </a:cubicBezTo>
                    <a:cubicBezTo>
                      <a:pt y="67" x="104"/>
                      <a:pt y="67" x="104"/>
                      <a:pt y="67" x="104"/>
                    </a:cubicBezTo>
                    <a:cubicBezTo>
                      <a:pt y="67" x="26"/>
                      <a:pt y="67" x="26"/>
                      <a:pt y="67" x="26"/>
                    </a:cubicBezTo>
                    <a:cubicBezTo>
                      <a:pt y="78" x="26"/>
                      <a:pt y="87" x="29"/>
                      <a:pt y="93" x="35"/>
                    </a:cubicBezTo>
                    <a:cubicBezTo>
                      <a:pt y="99" x="41"/>
                      <a:pt y="102" x="49"/>
                      <a:pt y="102" x="60"/>
                    </a:cubicBezTo>
                    <a:cubicBezTo>
                      <a:pt y="102" x="67"/>
                      <a:pt y="102" x="73"/>
                      <a:pt y="100" x="79"/>
                    </a:cubicBezTo>
                    <a:cubicBezTo>
                      <a:pt y="99" x="85"/>
                      <a:pt y="97" x="92"/>
                      <a:pt y="94" x="99"/>
                    </a:cubicBezTo>
                    <a:cubicBezTo>
                      <a:pt y="114" x="99"/>
                      <a:pt y="114" x="99"/>
                      <a:pt y="114" x="99"/>
                    </a:cubicBezTo>
                    <a:cubicBezTo>
                      <a:pt y="117" x="92"/>
                      <a:pt y="119" x="86"/>
                      <a:pt y="120" x="80"/>
                    </a:cubicBezTo>
                    <a:cubicBezTo>
                      <a:pt y="122" x="74"/>
                      <a:pt y="122" x="67"/>
                      <a:pt y="122" x="59"/>
                    </a:cubicBezTo>
                    <a:close/>
                    <a:moveTo>
                      <a:pt y="19" x="54"/>
                    </a:moveTo>
                    <a:cubicBezTo>
                      <a:pt y="19" x="46"/>
                      <a:pt y="22" x="40"/>
                      <a:pt y="27" x="35"/>
                    </a:cubicBezTo>
                    <a:cubicBezTo>
                      <a:pt y="32" x="30"/>
                      <a:pt y="39" x="27"/>
                      <a:pt y="49" x="26"/>
                    </a:cubicBezTo>
                    <a:cubicBezTo>
                      <a:pt y="49" x="80"/>
                      <a:pt y="49" x="80"/>
                      <a:pt y="49" x="80"/>
                    </a:cubicBezTo>
                    <a:cubicBezTo>
                      <a:pt y="39" x="80"/>
                      <a:pt y="32" x="77"/>
                      <a:pt y="27" x="73"/>
                    </a:cubicBezTo>
                    <a:cubicBezTo>
                      <a:pt y="22" x="68"/>
                      <a:pt y="19" x="62"/>
                      <a:pt y="19" x="54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8" name="Shape 18"/>
              <p:cNvSpPr/>
              <p:nvPr/>
            </p:nvSpPr>
            <p:spPr>
              <a:xfrm>
                <a:off y="1731963" x="4413250"/>
                <a:ext cy="442912" cx="434974"/>
              </a:xfrm>
              <a:custGeom>
                <a:pathLst>
                  <a:path w="116" extrusionOk="0" h="118">
                    <a:moveTo>
                      <a:pt y="118" x="45"/>
                    </a:moveTo>
                    <a:cubicBezTo>
                      <a:pt y="0" x="0"/>
                      <a:pt y="0" x="0"/>
                      <a:pt y="0" x="0"/>
                    </a:cubicBezTo>
                    <a:cubicBezTo>
                      <a:pt y="0" x="26"/>
                      <a:pt y="0" x="26"/>
                      <a:pt y="0" x="26"/>
                    </a:cubicBezTo>
                    <a:cubicBezTo>
                      <a:pt y="69" x="50"/>
                      <a:pt y="69" x="50"/>
                      <a:pt y="69" x="50"/>
                    </a:cubicBezTo>
                    <a:cubicBezTo>
                      <a:pt y="80" x="54"/>
                      <a:pt y="90" x="57"/>
                      <a:pt y="97" x="58"/>
                    </a:cubicBezTo>
                    <a:cubicBezTo>
                      <a:pt y="97" x="58"/>
                      <a:pt y="97" x="58"/>
                      <a:pt y="97" x="58"/>
                    </a:cubicBezTo>
                    <a:cubicBezTo>
                      <a:pt y="92" x="59"/>
                      <a:pt y="82" x="62"/>
                      <a:pt y="69" x="66"/>
                    </a:cubicBezTo>
                    <a:cubicBezTo>
                      <a:pt y="0" x="90"/>
                      <a:pt y="0" x="90"/>
                      <a:pt y="0" x="90"/>
                    </a:cubicBezTo>
                    <a:cubicBezTo>
                      <a:pt y="0" x="116"/>
                      <a:pt y="0" x="116"/>
                      <a:pt y="0" x="116"/>
                    </a:cubicBezTo>
                    <a:cubicBezTo>
                      <a:pt y="118" x="72"/>
                      <a:pt y="118" x="72"/>
                      <a:pt y="118" x="72"/>
                    </a:cubicBezTo>
                    <a:lnTo>
                      <a:pt y="118" x="45"/>
                    </a:ln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9" name="Shape 19"/>
              <p:cNvSpPr/>
              <p:nvPr/>
            </p:nvSpPr>
            <p:spPr>
              <a:xfrm>
                <a:off y="1724025" x="4840287"/>
                <a:ext cy="458788" cx="390524"/>
              </a:xfrm>
              <a:custGeom>
                <a:pathLst>
                  <a:path w="104" extrusionOk="0" h="122">
                    <a:moveTo>
                      <a:pt y="122" x="59"/>
                    </a:moveTo>
                    <a:cubicBezTo>
                      <a:pt y="122" x="40"/>
                      <a:pt y="117" x="26"/>
                      <a:pt y="106" x="16"/>
                    </a:cubicBezTo>
                    <a:cubicBezTo>
                      <a:pt y="95" x="5"/>
                      <a:pt y="81" x="0"/>
                      <a:pt y="62" x="0"/>
                    </a:cubicBezTo>
                    <a:cubicBezTo>
                      <a:pt y="43" x="0"/>
                      <a:pt y="28" x="5"/>
                      <a:pt y="17" x="15"/>
                    </a:cubicBezTo>
                    <a:cubicBezTo>
                      <a:pt y="6" x="24"/>
                      <a:pt y="0" x="37"/>
                      <a:pt y="0" x="54"/>
                    </a:cubicBezTo>
                    <a:cubicBezTo>
                      <a:pt y="0" x="70"/>
                      <a:pt y="5" x="82"/>
                      <a:pt y="14" x="91"/>
                    </a:cubicBezTo>
                    <a:cubicBezTo>
                      <a:pt y="24" x="100"/>
                      <a:pt y="37" x="104"/>
                      <a:pt y="53" x="104"/>
                    </a:cubicBezTo>
                    <a:cubicBezTo>
                      <a:pt y="67" x="104"/>
                      <a:pt y="67" x="104"/>
                      <a:pt y="67" x="104"/>
                    </a:cubicBezTo>
                    <a:cubicBezTo>
                      <a:pt y="67" x="26"/>
                      <a:pt y="67" x="26"/>
                      <a:pt y="67" x="26"/>
                    </a:cubicBezTo>
                    <a:cubicBezTo>
                      <a:pt y="78" x="26"/>
                      <a:pt y="87" x="29"/>
                      <a:pt y="93" x="35"/>
                    </a:cubicBezTo>
                    <a:cubicBezTo>
                      <a:pt y="99" x="41"/>
                      <a:pt y="102" x="49"/>
                      <a:pt y="102" x="60"/>
                    </a:cubicBezTo>
                    <a:cubicBezTo>
                      <a:pt y="102" x="67"/>
                      <a:pt y="102" x="73"/>
                      <a:pt y="100" x="79"/>
                    </a:cubicBezTo>
                    <a:cubicBezTo>
                      <a:pt y="99" x="85"/>
                      <a:pt y="97" x="92"/>
                      <a:pt y="94" x="99"/>
                    </a:cubicBezTo>
                    <a:cubicBezTo>
                      <a:pt y="114" x="99"/>
                      <a:pt y="114" x="99"/>
                      <a:pt y="114" x="99"/>
                    </a:cubicBezTo>
                    <a:cubicBezTo>
                      <a:pt y="117" x="92"/>
                      <a:pt y="119" x="86"/>
                      <a:pt y="120" x="80"/>
                    </a:cubicBezTo>
                    <a:cubicBezTo>
                      <a:pt y="122" x="74"/>
                      <a:pt y="122" x="67"/>
                      <a:pt y="122" x="59"/>
                    </a:cubicBezTo>
                    <a:close/>
                    <a:moveTo>
                      <a:pt y="19" x="54"/>
                    </a:moveTo>
                    <a:cubicBezTo>
                      <a:pt y="19" x="46"/>
                      <a:pt y="22" x="40"/>
                      <a:pt y="27" x="35"/>
                    </a:cubicBezTo>
                    <a:cubicBezTo>
                      <a:pt y="32" x="30"/>
                      <a:pt y="39" x="27"/>
                      <a:pt y="49" x="26"/>
                    </a:cubicBezTo>
                    <a:cubicBezTo>
                      <a:pt y="49" x="80"/>
                      <a:pt y="49" x="80"/>
                      <a:pt y="49" x="80"/>
                    </a:cubicBezTo>
                    <a:cubicBezTo>
                      <a:pt y="39" x="80"/>
                      <a:pt y="32" x="77"/>
                      <a:pt y="27" x="73"/>
                    </a:cubicBezTo>
                    <a:cubicBezTo>
                      <a:pt y="22" x="68"/>
                      <a:pt y="19" x="62"/>
                      <a:pt y="19" x="54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0" name="Shape 20"/>
              <p:cNvSpPr/>
              <p:nvPr/>
            </p:nvSpPr>
            <p:spPr>
              <a:xfrm>
                <a:off y="1552575" x="5289550"/>
                <a:ext cy="622299" cx="93662"/>
              </a:xfrm>
              <a:prstGeom prst="rect">
                <a:avLst/>
              </a:pr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1" name="Shape 21"/>
              <p:cNvSpPr/>
              <p:nvPr/>
            </p:nvSpPr>
            <p:spPr>
              <a:xfrm>
                <a:off y="1724025" x="5440362"/>
                <a:ext cy="458788" cx="419100"/>
              </a:xfrm>
              <a:custGeom>
                <a:pathLst>
                  <a:path w="112" extrusionOk="0" h="122">
                    <a:moveTo>
                      <a:pt y="61" x="112"/>
                    </a:moveTo>
                    <a:cubicBezTo>
                      <a:pt y="80" x="112"/>
                      <a:pt y="95" x="107"/>
                      <a:pt y="106" x="97"/>
                    </a:cubicBezTo>
                    <a:cubicBezTo>
                      <a:pt y="117" x="87"/>
                      <a:pt y="122" x="73"/>
                      <a:pt y="122" x="56"/>
                    </a:cubicBezTo>
                    <a:cubicBezTo>
                      <a:pt y="122" x="45"/>
                      <a:pt y="120" x="35"/>
                      <a:pt y="115" x="27"/>
                    </a:cubicBezTo>
                    <a:cubicBezTo>
                      <a:pt y="110" x="18"/>
                      <a:pt y="103" x="12"/>
                      <a:pt y="93" x="7"/>
                    </a:cubicBezTo>
                    <a:cubicBezTo>
                      <a:pt y="84" x="3"/>
                      <a:pt y="73" x="0"/>
                      <a:pt y="61" x="0"/>
                    </a:cubicBezTo>
                    <a:cubicBezTo>
                      <a:pt y="42" x="0"/>
                      <a:pt y="27" x="5"/>
                      <a:pt y="16" x="15"/>
                    </a:cubicBezTo>
                    <a:cubicBezTo>
                      <a:pt y="6" x="25"/>
                      <a:pt y="0" x="39"/>
                      <a:pt y="0" x="56"/>
                    </a:cubicBezTo>
                    <a:cubicBezTo>
                      <a:pt y="0" x="74"/>
                      <a:pt y="6" x="87"/>
                      <a:pt y="17" x="97"/>
                    </a:cubicBezTo>
                    <a:cubicBezTo>
                      <a:pt y="28" x="107"/>
                      <a:pt y="42" x="112"/>
                      <a:pt y="61" x="112"/>
                    </a:cubicBezTo>
                    <a:close/>
                    <a:moveTo>
                      <a:pt y="61" x="26"/>
                    </a:moveTo>
                    <a:cubicBezTo>
                      <a:pt y="88" x="26"/>
                      <a:pt y="102" x="36"/>
                      <a:pt y="102" x="56"/>
                    </a:cubicBezTo>
                    <a:cubicBezTo>
                      <a:pt y="102" x="76"/>
                      <a:pt y="88" x="86"/>
                      <a:pt y="61" x="86"/>
                    </a:cubicBezTo>
                    <a:cubicBezTo>
                      <a:pt y="34" x="86"/>
                      <a:pt y="21" x="76"/>
                      <a:pt y="21" x="56"/>
                    </a:cubicBezTo>
                    <a:cubicBezTo>
                      <a:pt y="21" x="46"/>
                      <a:pt y="24" x="38"/>
                      <a:pt y="31" x="33"/>
                    </a:cubicBezTo>
                    <a:cubicBezTo>
                      <a:pt y="38" x="29"/>
                      <a:pt y="48" x="26"/>
                      <a:pt y="61" x="26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2" name="Shape 22"/>
              <p:cNvSpPr/>
              <p:nvPr/>
            </p:nvSpPr>
            <p:spPr>
              <a:xfrm>
                <a:off y="1724025" x="5916612"/>
                <a:ext cy="646112" cx="401636"/>
              </a:xfrm>
              <a:custGeom>
                <a:pathLst>
                  <a:path w="107" extrusionOk="0" h="172">
                    <a:moveTo>
                      <a:pt y="122" x="60"/>
                    </a:moveTo>
                    <a:cubicBezTo>
                      <a:pt y="122" x="45"/>
                      <a:pt y="117" x="34"/>
                      <a:pt y="106" x="25"/>
                    </a:cubicBezTo>
                    <a:cubicBezTo>
                      <a:pt y="106" x="24"/>
                      <a:pt y="106" x="24"/>
                      <a:pt y="106" x="24"/>
                    </a:cubicBezTo>
                    <a:cubicBezTo>
                      <a:pt y="116" x="25"/>
                      <a:pt y="122" x="25"/>
                      <a:pt y="124" x="25"/>
                    </a:cubicBezTo>
                    <a:cubicBezTo>
                      <a:pt y="172" x="25"/>
                      <a:pt y="172" x="25"/>
                      <a:pt y="172" x="25"/>
                    </a:cubicBezTo>
                    <a:cubicBezTo>
                      <a:pt y="172" x="0"/>
                      <a:pt y="172" x="0"/>
                      <a:pt y="172" x="0"/>
                    </a:cubicBezTo>
                    <a:cubicBezTo>
                      <a:pt y="2" x="0"/>
                      <a:pt y="2" x="0"/>
                      <a:pt y="2" x="0"/>
                    </a:cubicBezTo>
                    <a:cubicBezTo>
                      <a:pt y="2" x="21"/>
                      <a:pt y="2" x="21"/>
                      <a:pt y="2" x="21"/>
                    </a:cubicBezTo>
                    <a:cubicBezTo>
                      <a:pt y="5" x="21"/>
                      <a:pt y="10" x="22"/>
                      <a:pt y="18" x="24"/>
                    </a:cubicBezTo>
                    <a:cubicBezTo>
                      <a:pt y="18" x="25"/>
                      <a:pt y="18" x="25"/>
                      <a:pt y="18" x="25"/>
                    </a:cubicBezTo>
                    <a:cubicBezTo>
                      <a:pt y="6" x="33"/>
                      <a:pt y="0" x="45"/>
                      <a:pt y="0" x="61"/>
                    </a:cubicBezTo>
                    <a:cubicBezTo>
                      <a:pt y="0" x="75"/>
                      <a:pt y="6" x="87"/>
                      <a:pt y="16" x="95"/>
                    </a:cubicBezTo>
                    <a:cubicBezTo>
                      <a:pt y="27" x="103"/>
                      <a:pt y="42" x="107"/>
                      <a:pt y="61" x="107"/>
                    </a:cubicBezTo>
                    <a:cubicBezTo>
                      <a:pt y="80" x="107"/>
                      <a:pt y="95" x="103"/>
                      <a:pt y="106" x="95"/>
                    </a:cubicBezTo>
                    <a:cubicBezTo>
                      <a:pt y="117" x="86"/>
                      <a:pt y="122" x="75"/>
                      <a:pt y="122" x="60"/>
                    </a:cubicBezTo>
                    <a:close/>
                    <a:moveTo>
                      <a:pt y="21" x="54"/>
                    </a:moveTo>
                    <a:cubicBezTo>
                      <a:pt y="21" x="44"/>
                      <a:pt y="24" x="37"/>
                      <a:pt y="29" x="32"/>
                    </a:cubicBezTo>
                    <a:cubicBezTo>
                      <a:pt y="35" x="28"/>
                      <a:pt y="44" x="25"/>
                      <a:pt y="57" x="25"/>
                    </a:cubicBezTo>
                    <a:cubicBezTo>
                      <a:pt y="61" x="25"/>
                      <a:pt y="61" x="25"/>
                      <a:pt y="61" x="25"/>
                    </a:cubicBezTo>
                    <a:cubicBezTo>
                      <a:pt y="75" x="25"/>
                      <a:pt y="86" x="28"/>
                      <a:pt y="92" x="32"/>
                    </a:cubicBezTo>
                    <a:cubicBezTo>
                      <a:pt y="99" x="37"/>
                      <a:pt y="102" x="44"/>
                      <a:pt y="102" x="55"/>
                    </a:cubicBezTo>
                    <a:cubicBezTo>
                      <a:pt y="102" x="63"/>
                      <a:pt y="98" x="70"/>
                      <a:pt y="91" x="75"/>
                    </a:cubicBezTo>
                    <a:cubicBezTo>
                      <a:pt y="84" x="79"/>
                      <a:pt y="74" x="82"/>
                      <a:pt y="61" x="82"/>
                    </a:cubicBezTo>
                    <a:cubicBezTo>
                      <a:pt y="48" x="82"/>
                      <a:pt y="38" x="79"/>
                      <a:pt y="31" x="75"/>
                    </a:cubicBezTo>
                    <a:cubicBezTo>
                      <a:pt y="24" x="70"/>
                      <a:pt y="21" x="63"/>
                      <a:pt y="21" x="54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3" name="Shape 23"/>
              <p:cNvSpPr/>
              <p:nvPr/>
            </p:nvSpPr>
            <p:spPr>
              <a:xfrm>
                <a:off y="1724025" x="6351587"/>
                <a:ext cy="458788" cx="390524"/>
              </a:xfrm>
              <a:custGeom>
                <a:pathLst>
                  <a:path w="104" extrusionOk="0" h="122">
                    <a:moveTo>
                      <a:pt y="122" x="59"/>
                    </a:moveTo>
                    <a:cubicBezTo>
                      <a:pt y="122" x="40"/>
                      <a:pt y="117" x="26"/>
                      <a:pt y="106" x="16"/>
                    </a:cubicBezTo>
                    <a:cubicBezTo>
                      <a:pt y="95" x="5"/>
                      <a:pt y="81" x="0"/>
                      <a:pt y="62" x="0"/>
                    </a:cubicBezTo>
                    <a:cubicBezTo>
                      <a:pt y="43" x="0"/>
                      <a:pt y="28" x="5"/>
                      <a:pt y="17" x="15"/>
                    </a:cubicBezTo>
                    <a:cubicBezTo>
                      <a:pt y="6" x="24"/>
                      <a:pt y="0" x="37"/>
                      <a:pt y="0" x="54"/>
                    </a:cubicBezTo>
                    <a:cubicBezTo>
                      <a:pt y="0" x="70"/>
                      <a:pt y="5" x="82"/>
                      <a:pt y="14" x="91"/>
                    </a:cubicBezTo>
                    <a:cubicBezTo>
                      <a:pt y="24" x="100"/>
                      <a:pt y="37" x="104"/>
                      <a:pt y="53" x="104"/>
                    </a:cubicBezTo>
                    <a:cubicBezTo>
                      <a:pt y="67" x="104"/>
                      <a:pt y="67" x="104"/>
                      <a:pt y="67" x="104"/>
                    </a:cubicBezTo>
                    <a:cubicBezTo>
                      <a:pt y="67" x="26"/>
                      <a:pt y="67" x="26"/>
                      <a:pt y="67" x="26"/>
                    </a:cubicBezTo>
                    <a:cubicBezTo>
                      <a:pt y="78" x="26"/>
                      <a:pt y="87" x="29"/>
                      <a:pt y="93" x="35"/>
                    </a:cubicBezTo>
                    <a:cubicBezTo>
                      <a:pt y="99" x="41"/>
                      <a:pt y="102" x="49"/>
                      <a:pt y="102" x="60"/>
                    </a:cubicBezTo>
                    <a:cubicBezTo>
                      <a:pt y="102" x="67"/>
                      <a:pt y="102" x="73"/>
                      <a:pt y="100" x="79"/>
                    </a:cubicBezTo>
                    <a:cubicBezTo>
                      <a:pt y="99" x="85"/>
                      <a:pt y="97" x="92"/>
                      <a:pt y="94" x="98"/>
                    </a:cubicBezTo>
                    <a:cubicBezTo>
                      <a:pt y="114" x="98"/>
                      <a:pt y="114" x="98"/>
                      <a:pt y="114" x="98"/>
                    </a:cubicBezTo>
                    <a:cubicBezTo>
                      <a:pt y="117" x="92"/>
                      <a:pt y="119" x="86"/>
                      <a:pt y="120" x="80"/>
                    </a:cubicBezTo>
                    <a:cubicBezTo>
                      <a:pt y="122" x="74"/>
                      <a:pt y="122" x="67"/>
                      <a:pt y="122" x="59"/>
                    </a:cubicBezTo>
                    <a:close/>
                    <a:moveTo>
                      <a:pt y="19" x="54"/>
                    </a:moveTo>
                    <a:cubicBezTo>
                      <a:pt y="19" x="46"/>
                      <a:pt y="22" x="40"/>
                      <a:pt y="27" x="35"/>
                    </a:cubicBezTo>
                    <a:cubicBezTo>
                      <a:pt y="32" x="30"/>
                      <a:pt y="39" x="27"/>
                      <a:pt y="49" x="26"/>
                    </a:cubicBezTo>
                    <a:cubicBezTo>
                      <a:pt y="49" x="80"/>
                      <a:pt y="49" x="80"/>
                      <a:pt y="49" x="80"/>
                    </a:cubicBezTo>
                    <a:cubicBezTo>
                      <a:pt y="39" x="80"/>
                      <a:pt y="32" x="77"/>
                      <a:pt y="27" x="73"/>
                    </a:cubicBezTo>
                    <a:cubicBezTo>
                      <a:pt y="22" x="68"/>
                      <a:pt y="19" x="62"/>
                      <a:pt y="19" x="54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4" name="Shape 24"/>
              <p:cNvSpPr/>
              <p:nvPr/>
            </p:nvSpPr>
            <p:spPr>
              <a:xfrm>
                <a:off y="1724025" x="6800850"/>
                <a:ext cy="450850" cx="271462"/>
              </a:xfrm>
              <a:custGeom>
                <a:pathLst>
                  <a:path w="72" extrusionOk="0" h="120">
                    <a:moveTo>
                      <a:pt y="0" x="59"/>
                    </a:moveTo>
                    <a:cubicBezTo>
                      <a:pt y="0" x="64"/>
                      <a:pt y="1" x="69"/>
                      <a:pt y="1" x="72"/>
                    </a:cubicBezTo>
                    <a:cubicBezTo>
                      <a:pt y="25" x="69"/>
                      <a:pt y="25" x="69"/>
                      <a:pt y="25" x="69"/>
                    </a:cubicBezTo>
                    <a:cubicBezTo>
                      <a:pt y="24" x="66"/>
                      <a:pt y="23" x="62"/>
                      <a:pt y="23" x="58"/>
                    </a:cubicBezTo>
                    <a:cubicBezTo>
                      <a:pt y="23" x="48"/>
                      <a:pt y="27" x="40"/>
                      <a:pt y="33" x="34"/>
                    </a:cubicBezTo>
                    <a:cubicBezTo>
                      <a:pt y="40" x="28"/>
                      <a:pt y="48" x="25"/>
                      <a:pt y="59" x="25"/>
                    </a:cubicBezTo>
                    <a:cubicBezTo>
                      <a:pt y="120" x="25"/>
                      <a:pt y="120" x="25"/>
                      <a:pt y="120" x="25"/>
                    </a:cubicBezTo>
                    <a:cubicBezTo>
                      <a:pt y="120" x="0"/>
                      <a:pt y="120" x="0"/>
                      <a:pt y="120" x="0"/>
                    </a:cubicBezTo>
                    <a:cubicBezTo>
                      <a:pt y="2" x="0"/>
                      <a:pt y="2" x="0"/>
                      <a:pt y="2" x="0"/>
                    </a:cubicBezTo>
                    <a:cubicBezTo>
                      <a:pt y="2" x="19"/>
                      <a:pt y="2" x="19"/>
                      <a:pt y="2" x="19"/>
                    </a:cubicBezTo>
                    <a:cubicBezTo>
                      <a:pt y="23" x="23"/>
                      <a:pt y="23" x="23"/>
                      <a:pt y="23" x="23"/>
                    </a:cubicBezTo>
                    <a:cubicBezTo>
                      <a:pt y="23" x="24"/>
                      <a:pt y="23" x="24"/>
                      <a:pt y="23" x="24"/>
                    </a:cubicBezTo>
                    <a:cubicBezTo>
                      <a:pt y="16" x="28"/>
                      <a:pt y="11" x="33"/>
                      <a:pt y="6" x="39"/>
                    </a:cubicBezTo>
                    <a:cubicBezTo>
                      <a:pt y="2" x="45"/>
                      <a:pt y="0" x="52"/>
                      <a:pt y="0" x="59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5" name="Shape 25"/>
              <p:cNvSpPr/>
              <p:nvPr/>
            </p:nvSpPr>
            <p:spPr>
              <a:xfrm>
                <a:off y="1724025" x="7075488"/>
                <a:ext cy="458788" cx="325436"/>
              </a:xfrm>
              <a:custGeom>
                <a:pathLst>
                  <a:path w="87" extrusionOk="0" h="122">
                    <a:moveTo>
                      <a:pt y="87" x="87"/>
                    </a:moveTo>
                    <a:cubicBezTo>
                      <a:pt y="98" x="87"/>
                      <a:pt y="107" x="82"/>
                      <a:pt y="113" x="74"/>
                    </a:cubicBezTo>
                    <a:cubicBezTo>
                      <a:pt y="119" x="66"/>
                      <a:pt y="122" x="54"/>
                      <a:pt y="122" x="38"/>
                    </a:cubicBezTo>
                    <a:cubicBezTo>
                      <a:pt y="122" x="22"/>
                      <a:pt y="120" x="10"/>
                      <a:pt y="115" x="0"/>
                    </a:cubicBezTo>
                    <a:cubicBezTo>
                      <a:pt y="93" x="0"/>
                      <a:pt y="93" x="0"/>
                      <a:pt y="93" x="0"/>
                    </a:cubicBezTo>
                    <a:cubicBezTo>
                      <a:pt y="100" x="14"/>
                      <a:pt y="103" x="27"/>
                      <a:pt y="103" x="39"/>
                    </a:cubicBezTo>
                    <a:cubicBezTo>
                      <a:pt y="103" x="54"/>
                      <a:pt y="98" x="62"/>
                      <a:pt y="89" x="62"/>
                    </a:cubicBezTo>
                    <a:cubicBezTo>
                      <a:pt y="86" x="62"/>
                      <a:pt y="84" x="61"/>
                      <a:pt y="82" x="60"/>
                    </a:cubicBezTo>
                    <a:cubicBezTo>
                      <a:pt y="80" x="58"/>
                      <a:pt y="78" x="55"/>
                      <a:pt y="75" x="51"/>
                    </a:cubicBezTo>
                    <a:cubicBezTo>
                      <a:pt y="73" x="47"/>
                      <a:pt y="71" x="42"/>
                      <a:pt y="68" x="35"/>
                    </a:cubicBezTo>
                    <a:cubicBezTo>
                      <a:pt y="63" x="21"/>
                      <a:pt y="58" x="12"/>
                      <a:pt y="52" x="7"/>
                    </a:cubicBezTo>
                    <a:cubicBezTo>
                      <a:pt y="47" x="3"/>
                      <a:pt y="40" x="0"/>
                      <a:pt y="32" x="0"/>
                    </a:cubicBezTo>
                    <a:cubicBezTo>
                      <a:pt y="22" x="0"/>
                      <a:pt y="14" x="4"/>
                      <a:pt y="9" x="12"/>
                    </a:cubicBezTo>
                    <a:cubicBezTo>
                      <a:pt y="3" x="20"/>
                      <a:pt y="0" x="31"/>
                      <a:pt y="0" x="45"/>
                    </a:cubicBezTo>
                    <a:cubicBezTo>
                      <a:pt y="0" x="59"/>
                      <a:pt y="3" x="72"/>
                      <a:pt y="9" x="85"/>
                    </a:cubicBezTo>
                    <a:cubicBezTo>
                      <a:pt y="27" x="77"/>
                      <a:pt y="27" x="77"/>
                      <a:pt y="27" x="77"/>
                    </a:cubicBezTo>
                    <a:cubicBezTo>
                      <a:pt y="22" x="64"/>
                      <a:pt y="20" x="53"/>
                      <a:pt y="20" x="45"/>
                    </a:cubicBezTo>
                    <a:cubicBezTo>
                      <a:pt y="20" x="31"/>
                      <a:pt y="23" x="25"/>
                      <a:pt y="31" x="25"/>
                    </a:cubicBezTo>
                    <a:cubicBezTo>
                      <a:pt y="35" x="25"/>
                      <a:pt y="38" x="27"/>
                      <a:pt y="40" x="30"/>
                    </a:cubicBezTo>
                    <a:cubicBezTo>
                      <a:pt y="43" x="33"/>
                      <a:pt y="46" x="41"/>
                      <a:pt y="51" x="52"/>
                    </a:cubicBezTo>
                    <a:cubicBezTo>
                      <a:pt y="55" x="62"/>
                      <a:pt y="58" x="69"/>
                      <a:pt y="61" x="74"/>
                    </a:cubicBezTo>
                    <a:cubicBezTo>
                      <a:pt y="64" x="78"/>
                      <a:pt y="68" x="81"/>
                      <a:pt y="72" x="83"/>
                    </a:cubicBezTo>
                    <a:cubicBezTo>
                      <a:pt y="76" x="86"/>
                      <a:pt y="81" x="87"/>
                      <a:pt y="87" x="87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6" name="Shape 26"/>
              <p:cNvSpPr/>
              <p:nvPr/>
            </p:nvSpPr>
            <p:spPr>
              <a:xfrm>
                <a:off y="1198562" x="4548187"/>
                <a:ext cy="206375" cx="168274"/>
              </a:xfrm>
              <a:custGeom>
                <a:pathLst>
                  <a:path w="45" extrusionOk="0" h="55">
                    <a:moveTo>
                      <a:pt y="18" x="42"/>
                    </a:moveTo>
                    <a:cubicBezTo>
                      <a:pt y="17" x="44"/>
                      <a:pt y="17" x="44"/>
                      <a:pt y="15" x="43"/>
                    </a:cubicBezTo>
                    <a:cubicBezTo>
                      <a:pt y="5" x="40"/>
                      <a:pt y="0" x="27"/>
                      <a:pt y="5" x="15"/>
                    </a:cubicBezTo>
                    <a:cubicBezTo>
                      <a:pt y="8" x="7"/>
                      <a:pt y="18" x="0"/>
                      <a:pt y="28" x="0"/>
                    </a:cubicBezTo>
                    <a:cubicBezTo>
                      <a:pt y="42" x="0"/>
                      <a:pt y="55" x="10"/>
                      <a:pt y="55" x="24"/>
                    </a:cubicBezTo>
                    <a:cubicBezTo>
                      <a:pt y="55" x="30"/>
                      <a:pt y="54" x="35"/>
                      <a:pt y="51" x="39"/>
                    </a:cubicBezTo>
                    <a:cubicBezTo>
                      <a:pt y="51" x="40"/>
                      <a:pt y="47" x="45"/>
                      <a:pt y="46" x="45"/>
                    </a:cubicBezTo>
                    <a:cubicBezTo>
                      <a:pt y="46" x="45"/>
                      <a:pt y="46" x="44"/>
                      <a:pt y="47" x="43"/>
                    </a:cubicBezTo>
                    <a:cubicBezTo>
                      <a:pt y="49" x="40"/>
                      <a:pt y="49" x="35"/>
                      <a:pt y="49" x="32"/>
                    </a:cubicBezTo>
                    <a:cubicBezTo>
                      <a:pt y="49" x="24"/>
                      <a:pt y="44" x="18"/>
                      <a:pt y="38" x="14"/>
                    </a:cubicBezTo>
                    <a:cubicBezTo>
                      <a:pt y="34" x="12"/>
                      <a:pt y="30" x="10"/>
                      <a:pt y="25" x="10"/>
                    </a:cubicBezTo>
                    <a:cubicBezTo>
                      <a:pt y="18" x="9"/>
                      <a:pt y="10" x="11"/>
                      <a:pt y="7" x="19"/>
                    </a:cubicBezTo>
                    <a:cubicBezTo>
                      <a:pt y="6" x="25"/>
                      <a:pt y="9" x="30"/>
                      <a:pt y="14" x="32"/>
                    </a:cubicBezTo>
                    <a:cubicBezTo>
                      <a:pt y="17" x="33"/>
                      <a:pt y="18" x="32"/>
                      <a:pt y="19" x="30"/>
                    </a:cubicBezTo>
                    <a:cubicBezTo>
                      <a:pt y="27" x="10"/>
                      <a:pt y="27" x="10"/>
                      <a:pt y="27" x="10"/>
                    </a:cubicBezTo>
                    <a:cubicBezTo>
                      <a:pt y="28" x="17"/>
                      <a:pt y="28" x="17"/>
                      <a:pt y="28" x="17"/>
                    </a:cubicBezTo>
                    <a:cubicBezTo>
                      <a:pt y="24" x="25"/>
                      <a:pt y="21" x="34"/>
                      <a:pt y="18" x="42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7" name="Shape 27"/>
              <p:cNvSpPr/>
              <p:nvPr/>
            </p:nvSpPr>
            <p:spPr>
              <a:xfrm>
                <a:off y="1112837" x="4446587"/>
                <a:ext cy="285749" cx="101600"/>
              </a:xfrm>
              <a:custGeom>
                <a:pathLst>
                  <a:path w="27" extrusionOk="0" h="76">
                    <a:moveTo>
                      <a:pt y="0" x="8"/>
                    </a:moveTo>
                    <a:cubicBezTo>
                      <a:pt y="0" x="23"/>
                      <a:pt y="0" x="23"/>
                      <a:pt y="0" x="23"/>
                    </a:cubicBezTo>
                    <a:cubicBezTo>
                      <a:pt y="2" x="21"/>
                      <a:pt y="2" x="20"/>
                      <a:pt y="4" x="19"/>
                    </a:cubicBezTo>
                    <a:cubicBezTo>
                      <a:pt y="5" x="19"/>
                      <a:pt y="6" x="18"/>
                      <a:pt y="8" x="18"/>
                    </a:cubicBezTo>
                    <a:cubicBezTo>
                      <a:pt y="28" x="17"/>
                      <a:pt y="48" x="18"/>
                      <a:pt y="68" x="18"/>
                    </a:cubicBezTo>
                    <a:cubicBezTo>
                      <a:pt y="73" x="18"/>
                      <a:pt y="72" x="20"/>
                      <a:pt y="72" x="27"/>
                    </a:cubicBezTo>
                    <a:cubicBezTo>
                      <a:pt y="73" x="26"/>
                      <a:pt y="75" x="24"/>
                      <a:pt y="76" x="23"/>
                    </a:cubicBezTo>
                    <a:cubicBezTo>
                      <a:pt y="76" x="17"/>
                      <a:pt y="76" x="11"/>
                      <a:pt y="76" x="4"/>
                    </a:cubicBezTo>
                    <a:cubicBezTo>
                      <a:pt y="73" x="7"/>
                      <a:pt y="71" x="8"/>
                      <a:pt y="65" x="8"/>
                    </a:cubicBezTo>
                    <a:cubicBezTo>
                      <a:pt y="45" x="8"/>
                      <a:pt y="25" x="7"/>
                      <a:pt y="5" x="8"/>
                    </a:cubicBezTo>
                    <a:cubicBezTo>
                      <a:pt y="5" x="5"/>
                      <a:pt y="5" x="3"/>
                      <a:pt y="5" x="0"/>
                    </a:cubicBezTo>
                    <a:cubicBezTo>
                      <a:pt y="4" x="2"/>
                      <a:pt y="2" x="5"/>
                      <a:pt y="0" x="8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8" name="Shape 28"/>
              <p:cNvSpPr/>
              <p:nvPr/>
            </p:nvSpPr>
            <p:spPr>
              <a:xfrm>
                <a:off y="1214437" x="4248150"/>
                <a:ext cy="311150" cx="209550"/>
              </a:xfrm>
              <a:custGeom>
                <a:pathLst>
                  <a:path w="56" extrusionOk="0" h="83">
                    <a:moveTo>
                      <a:pt y="52" x="34"/>
                    </a:moveTo>
                    <a:cubicBezTo>
                      <a:pt y="53" x="35"/>
                      <a:pt y="54" x="36"/>
                      <a:pt y="54" x="38"/>
                    </a:cubicBezTo>
                    <a:cubicBezTo>
                      <a:pt y="58" x="44"/>
                      <a:pt y="63" x="46"/>
                      <a:pt y="68" x="45"/>
                    </a:cubicBezTo>
                    <a:cubicBezTo>
                      <a:pt y="73" x="45"/>
                      <a:pt y="77" x="39"/>
                      <a:pt y="78" x="31"/>
                    </a:cubicBezTo>
                    <a:cubicBezTo>
                      <a:pt y="78" x="21"/>
                      <a:pt y="75" x="9"/>
                      <a:pt y="62" x="11"/>
                    </a:cubicBezTo>
                    <a:cubicBezTo>
                      <a:pt y="56" x="12"/>
                      <a:pt y="52" x="21"/>
                      <a:pt y="52" x="28"/>
                    </a:cubicBezTo>
                    <a:cubicBezTo>
                      <a:pt y="52" x="30"/>
                      <a:pt y="52" x="32"/>
                      <a:pt y="52" x="34"/>
                    </a:cubicBezTo>
                    <a:moveTo>
                      <a:pt y="1" x="56"/>
                    </a:moveTo>
                    <a:cubicBezTo>
                      <a:pt y="5" x="49"/>
                      <a:pt y="5" x="49"/>
                      <a:pt y="5" x="49"/>
                    </a:cubicBezTo>
                    <a:cubicBezTo>
                      <a:pt y="5" x="42"/>
                      <a:pt y="5" x="42"/>
                      <a:pt y="5" x="42"/>
                    </a:cubicBezTo>
                    <a:cubicBezTo>
                      <a:pt y="7" x="45"/>
                      <a:pt y="10" x="47"/>
                      <a:pt y="13" x="49"/>
                    </a:cubicBezTo>
                    <a:cubicBezTo>
                      <a:pt y="17" x="50"/>
                      <a:pt y="21" x="50"/>
                      <a:pt y="25" x="49"/>
                    </a:cubicBezTo>
                    <a:cubicBezTo>
                      <a:pt y="28" x="47"/>
                      <a:pt y="31" x="45"/>
                      <a:pt y="33" x="41"/>
                    </a:cubicBezTo>
                    <a:cubicBezTo>
                      <a:pt y="35" x="39"/>
                      <a:pt y="36" x="38"/>
                      <a:pt y="38" x="37"/>
                    </a:cubicBezTo>
                    <a:cubicBezTo>
                      <a:pt y="43" x="37"/>
                      <a:pt y="46" x="43"/>
                      <a:pt y="48" x="46"/>
                    </a:cubicBezTo>
                    <a:cubicBezTo>
                      <a:pt y="54" x="53"/>
                      <a:pt y="63" x="56"/>
                      <a:pt y="71" x="51"/>
                    </a:cubicBezTo>
                    <a:cubicBezTo>
                      <a:pt y="79" x="47"/>
                      <a:pt y="83" x="36"/>
                      <a:pt y="83" x="24"/>
                    </a:cubicBezTo>
                    <a:cubicBezTo>
                      <a:pt y="83" x="10"/>
                      <a:pt y="76" x="1"/>
                      <a:pt y="67" x="1"/>
                    </a:cubicBezTo>
                    <a:cubicBezTo>
                      <a:pt y="56" x="0"/>
                      <a:pt y="50" x="12"/>
                      <a:pt y="49" x="23"/>
                    </a:cubicBezTo>
                    <a:cubicBezTo>
                      <a:pt y="49" x="26"/>
                      <a:pt y="49" x="28"/>
                      <a:pt y="49" x="31"/>
                    </a:cubicBezTo>
                    <a:cubicBezTo>
                      <a:pt y="47" x="27"/>
                      <a:pt y="42" x="26"/>
                      <a:pt y="38" x="27"/>
                    </a:cubicBezTo>
                    <a:cubicBezTo>
                      <a:pt y="37" x="28"/>
                      <a:pt y="38" x="28"/>
                      <a:pt y="38" x="27"/>
                    </a:cubicBezTo>
                    <a:cubicBezTo>
                      <a:pt y="39" x="18"/>
                      <a:pt y="33" x="9"/>
                      <a:pt y="25" x="7"/>
                    </a:cubicBezTo>
                    <a:cubicBezTo>
                      <a:pt y="21" x="6"/>
                      <a:pt y="16" x="7"/>
                      <a:pt y="12" x="8"/>
                    </a:cubicBezTo>
                    <a:cubicBezTo>
                      <a:pt y="5" x="12"/>
                      <a:pt y="0" x="20"/>
                      <a:pt y="0" x="29"/>
                    </a:cubicBezTo>
                    <a:cubicBezTo>
                      <a:pt y="0" x="38"/>
                      <a:pt y="0" x="46"/>
                      <a:pt y="1" x="56"/>
                    </a:cubicBezTo>
                    <a:moveTo>
                      <a:pt y="19" x="40"/>
                    </a:moveTo>
                    <a:cubicBezTo>
                      <a:pt y="26" x="41"/>
                      <a:pt y="33" x="39"/>
                      <a:pt y="34" x="33"/>
                    </a:cubicBezTo>
                    <a:cubicBezTo>
                      <a:pt y="36" x="26"/>
                      <a:pt y="31" x="19"/>
                      <a:pt y="22" x="17"/>
                    </a:cubicBezTo>
                    <a:cubicBezTo>
                      <a:pt y="13" x="15"/>
                      <a:pt y="7" x="17"/>
                      <a:pt y="5" x="23"/>
                    </a:cubicBezTo>
                    <a:cubicBezTo>
                      <a:pt y="2" x="30"/>
                      <a:pt y="9" x="38"/>
                      <a:pt y="19" x="4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9" name="Shape 29"/>
              <p:cNvSpPr/>
              <p:nvPr/>
            </p:nvSpPr>
            <p:spPr>
              <a:xfrm>
                <a:off y="1209675" x="4052887"/>
                <a:ext cy="200025" cx="201612"/>
              </a:xfrm>
              <a:custGeom>
                <a:pathLst>
                  <a:path w="54" extrusionOk="0" h="53">
                    <a:moveTo>
                      <a:pt y="0" x="27"/>
                    </a:moveTo>
                    <a:cubicBezTo>
                      <a:pt y="0" x="44"/>
                      <a:pt y="11" x="53"/>
                      <a:pt y="25" x="54"/>
                    </a:cubicBezTo>
                    <a:cubicBezTo>
                      <a:pt y="38" x="54"/>
                      <a:pt y="50" x="43"/>
                      <a:pt y="51" x="30"/>
                    </a:cubicBezTo>
                    <a:cubicBezTo>
                      <a:pt y="53" x="14"/>
                      <a:pt y="42" x="0"/>
                      <a:pt y="26" x="0"/>
                    </a:cubicBezTo>
                    <a:cubicBezTo>
                      <a:pt y="12" x="0"/>
                      <a:pt y="0" x="12"/>
                      <a:pt y="0" x="27"/>
                    </a:cubicBezTo>
                    <a:moveTo>
                      <a:pt y="26" x="43"/>
                    </a:moveTo>
                    <a:cubicBezTo>
                      <a:pt y="36" x="44"/>
                      <a:pt y="45" x="41"/>
                      <a:pt y="47" x="32"/>
                    </a:cubicBezTo>
                    <a:cubicBezTo>
                      <a:pt y="49" x="23"/>
                      <a:pt y="42" x="14"/>
                      <a:pt y="29" x="11"/>
                    </a:cubicBezTo>
                    <a:cubicBezTo>
                      <a:pt y="15" x="9"/>
                      <a:pt y="6" x="13"/>
                      <a:pt y="4" x="21"/>
                    </a:cubicBezTo>
                    <a:cubicBezTo>
                      <a:pt y="1" x="31"/>
                      <a:pt y="12" x="42"/>
                      <a:pt y="26" x="43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0" name="Shape 30"/>
              <p:cNvSpPr/>
              <p:nvPr/>
            </p:nvSpPr>
            <p:spPr>
              <a:xfrm>
                <a:off y="1209675" x="3835400"/>
                <a:ext cy="200025" cx="201612"/>
              </a:xfrm>
              <a:custGeom>
                <a:pathLst>
                  <a:path w="54" extrusionOk="0" h="53">
                    <a:moveTo>
                      <a:pt y="0" x="27"/>
                    </a:moveTo>
                    <a:cubicBezTo>
                      <a:pt y="0" x="44"/>
                      <a:pt y="11" x="53"/>
                      <a:pt y="25" x="54"/>
                    </a:cubicBezTo>
                    <a:cubicBezTo>
                      <a:pt y="38" x="54"/>
                      <a:pt y="50" x="43"/>
                      <a:pt y="51" x="30"/>
                    </a:cubicBezTo>
                    <a:cubicBezTo>
                      <a:pt y="53" x="14"/>
                      <a:pt y="42" x="0"/>
                      <a:pt y="26" x="0"/>
                    </a:cubicBezTo>
                    <a:cubicBezTo>
                      <a:pt y="12" x="0"/>
                      <a:pt y="0" x="12"/>
                      <a:pt y="0" x="27"/>
                    </a:cubicBezTo>
                    <a:moveTo>
                      <a:pt y="26" x="43"/>
                    </a:moveTo>
                    <a:cubicBezTo>
                      <a:pt y="36" x="44"/>
                      <a:pt y="45" x="41"/>
                      <a:pt y="47" x="32"/>
                    </a:cubicBezTo>
                    <a:cubicBezTo>
                      <a:pt y="49" x="23"/>
                      <a:pt y="42" x="13"/>
                      <a:pt y="29" x="11"/>
                    </a:cubicBezTo>
                    <a:cubicBezTo>
                      <a:pt y="15" x="8"/>
                      <a:pt y="6" x="13"/>
                      <a:pt y="4" x="21"/>
                    </a:cubicBezTo>
                    <a:cubicBezTo>
                      <a:pt y="1" x="31"/>
                      <a:pt y="12" x="41"/>
                      <a:pt y="26" x="43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1" name="Shape 31"/>
              <p:cNvSpPr/>
              <p:nvPr/>
            </p:nvSpPr>
            <p:spPr>
              <a:xfrm>
                <a:off y="1109662" x="3527425"/>
                <a:ext cy="319087" cx="292100"/>
              </a:xfrm>
              <a:custGeom>
                <a:pathLst>
                  <a:path w="78" extrusionOk="0" h="85">
                    <a:moveTo>
                      <a:pt y="20" x="66"/>
                    </a:moveTo>
                    <a:cubicBezTo>
                      <a:pt y="12" x="74"/>
                      <a:pt y="12" x="74"/>
                      <a:pt y="12" x="74"/>
                    </a:cubicBezTo>
                    <a:cubicBezTo>
                      <a:pt y="1" x="60"/>
                      <a:pt y="0" x="38"/>
                      <a:pt y="7" x="23"/>
                    </a:cubicBezTo>
                    <a:cubicBezTo>
                      <a:pt y="14" x="10"/>
                      <a:pt y="27" x="1"/>
                      <a:pt y="42" x="0"/>
                    </a:cubicBezTo>
                    <a:cubicBezTo>
                      <a:pt y="57" x="0"/>
                      <a:pt y="69" x="9"/>
                      <a:pt y="75" x="18"/>
                    </a:cubicBezTo>
                    <a:cubicBezTo>
                      <a:pt y="85" x="33"/>
                      <a:pt y="83" x="58"/>
                      <a:pt y="75" x="74"/>
                    </a:cubicBezTo>
                    <a:cubicBezTo>
                      <a:pt y="74" x="74"/>
                      <a:pt y="74" x="74"/>
                      <a:pt y="74" x="74"/>
                    </a:cubicBezTo>
                    <a:cubicBezTo>
                      <a:pt y="74" x="74"/>
                      <a:pt y="74" x="74"/>
                      <a:pt y="74" x="74"/>
                    </a:cubicBezTo>
                    <a:cubicBezTo>
                      <a:pt y="58" x="74"/>
                      <a:pt y="58" x="74"/>
                      <a:pt y="58" x="74"/>
                    </a:cubicBezTo>
                    <a:cubicBezTo>
                      <a:pt y="53" x="78"/>
                      <a:pt y="53" x="78"/>
                      <a:pt y="53" x="78"/>
                    </a:cubicBezTo>
                    <a:cubicBezTo>
                      <a:pt y="53" x="55"/>
                      <a:pt y="53" x="55"/>
                      <a:pt y="53" x="55"/>
                    </a:cubicBezTo>
                    <a:cubicBezTo>
                      <a:pt y="58" x="46"/>
                      <a:pt y="58" x="46"/>
                      <a:pt y="58" x="46"/>
                    </a:cubicBezTo>
                    <a:cubicBezTo>
                      <a:pt y="58" x="63"/>
                      <a:pt y="58" x="63"/>
                      <a:pt y="58" x="63"/>
                    </a:cubicBezTo>
                    <a:cubicBezTo>
                      <a:pt y="72" x="63"/>
                      <a:pt y="72" x="63"/>
                      <a:pt y="72" x="63"/>
                    </a:cubicBezTo>
                    <a:cubicBezTo>
                      <a:pt y="74" x="63"/>
                      <a:pt y="74" x="63"/>
                      <a:pt y="75" x="60"/>
                    </a:cubicBezTo>
                    <a:cubicBezTo>
                      <a:pt y="76" x="55"/>
                      <a:pt y="77" x="50"/>
                      <a:pt y="76" x="45"/>
                    </a:cubicBezTo>
                    <a:cubicBezTo>
                      <a:pt y="75" x="29"/>
                      <a:pt y="62" x="16"/>
                      <a:pt y="46" x="13"/>
                    </a:cubicBezTo>
                    <a:cubicBezTo>
                      <a:pt y="31" x="10"/>
                      <a:pt y="16" x="18"/>
                      <a:pt y="10" x="30"/>
                    </a:cubicBezTo>
                    <a:cubicBezTo>
                      <a:pt y="7" x="36"/>
                      <a:pt y="6" x="43"/>
                      <a:pt y="8" x="50"/>
                    </a:cubicBezTo>
                    <a:cubicBezTo>
                      <a:pt y="10" x="55"/>
                      <a:pt y="13" x="60"/>
                      <a:pt y="17" x="64"/>
                    </a:cubicBezTo>
                    <a:cubicBezTo>
                      <a:pt y="21" x="61"/>
                      <a:pt y="21" x="61"/>
                      <a:pt y="21" x="61"/>
                    </a:cubicBezTo>
                    <a:lnTo>
                      <a:pt y="20" x="66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with Subtitle"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y="274637" x="609441"/>
            <a:ext cy="727544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007430" x="607324"/>
            <a:ext cy="565149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y="274637" x="609441"/>
            <a:ext cy="727544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/>
        </p:nvSpPr>
        <p:spPr>
          <a:xfrm>
            <a:off y="0" x="0"/>
            <a:ext cy="1532999" cx="12188826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09" name="Shape 109"/>
          <p:cNvCxnSpPr/>
          <p:nvPr/>
        </p:nvCxnSpPr>
        <p:spPr>
          <a:xfrm>
            <a:off y="1503833" x="0"/>
            <a:ext cy="0" cx="12188826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0" name="Shape 110"/>
          <p:cNvSpPr txBox="1"/>
          <p:nvPr>
            <p:ph type="title"/>
          </p:nvPr>
        </p:nvSpPr>
        <p:spPr>
          <a:xfrm>
            <a:off y="274637" x="609441"/>
            <a:ext cy="1143000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00200" x="609441"/>
            <a:ext cy="4967700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1190" x="359440"/>
            <a:ext cy="914400" cx="1148423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L="914399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L="1371599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L="1828798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365646" x="368961"/>
            <a:ext cy="4829174" cx="1148423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04775" marL="263525"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•"/>
              <a:defRPr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20662" marL="646113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•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41287" marL="1011238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•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95262" marL="1471613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•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34938" marL="1868488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•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36522" marL="2327272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•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36522" marL="2784472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•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36520" marL="3241671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•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36521" marL="3698871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•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Slide_Dark">
    <p:bg>
      <p:bgPr>
        <a:solidFill>
          <a:schemeClr val="accent5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>
            <a:off y="0" x="0"/>
            <a:ext cy="6858000" cx="121888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34" name="Shape 34"/>
          <p:cNvGrpSpPr/>
          <p:nvPr/>
        </p:nvGrpSpPr>
        <p:grpSpPr>
          <a:xfrm>
            <a:off y="2841181" x="3881948"/>
            <a:ext cy="1069339" cx="4335065"/>
            <a:chOff y="2841181" x="3881948"/>
            <a:chExt cy="1069339" cx="4335065"/>
          </a:xfrm>
        </p:grpSpPr>
        <p:grpSp>
          <p:nvGrpSpPr>
            <p:cNvPr id="35" name="Shape 35"/>
            <p:cNvGrpSpPr/>
            <p:nvPr/>
          </p:nvGrpSpPr>
          <p:grpSpPr>
            <a:xfrm>
              <a:off y="2978947" x="5350891"/>
              <a:ext cy="929996" cx="2866121"/>
              <a:chOff y="1109662" x="3516312"/>
              <a:chExt cy="1260475" cx="3884612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y="1589087" x="3516312"/>
                <a:ext cy="585788" cx="476250"/>
              </a:xfrm>
              <a:custGeom>
                <a:pathLst>
                  <a:path w="127" extrusionOk="0" h="156">
                    <a:moveTo>
                      <a:pt y="77" x="127"/>
                    </a:moveTo>
                    <a:cubicBezTo>
                      <a:pt y="102" x="127"/>
                      <a:pt y="122" x="119"/>
                      <a:pt y="136" x="105"/>
                    </a:cubicBezTo>
                    <a:cubicBezTo>
                      <a:pt y="149" x="91"/>
                      <a:pt y="156" x="70"/>
                      <a:pt y="156" x="44"/>
                    </a:cubicBezTo>
                    <a:cubicBezTo>
                      <a:pt y="156" x="0"/>
                      <a:pt y="156" x="0"/>
                      <a:pt y="156" x="0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0" x="48"/>
                      <a:pt y="0" x="48"/>
                      <a:pt y="0" x="48"/>
                    </a:cubicBezTo>
                    <a:cubicBezTo>
                      <a:pt y="0" x="73"/>
                      <a:pt y="7" x="92"/>
                      <a:pt y="20" x="106"/>
                    </a:cubicBezTo>
                    <a:cubicBezTo>
                      <a:pt y="34" x="120"/>
                      <a:pt y="53" x="127"/>
                      <a:pt y="77" x="127"/>
                    </a:cubicBezTo>
                    <a:close/>
                    <a:moveTo>
                      <a:pt y="78" x="100"/>
                    </a:moveTo>
                    <a:cubicBezTo>
                      <a:pt y="40" x="100"/>
                      <a:pt y="22" x="82"/>
                      <a:pt y="22" x="47"/>
                    </a:cubicBezTo>
                    <a:cubicBezTo>
                      <a:pt y="22" x="25"/>
                      <a:pt y="22" x="25"/>
                      <a:pt y="22" x="25"/>
                    </a:cubicBezTo>
                    <a:cubicBezTo>
                      <a:pt y="135" x="25"/>
                      <a:pt y="135" x="25"/>
                      <a:pt y="135" x="25"/>
                    </a:cubicBezTo>
                    <a:cubicBezTo>
                      <a:pt y="135" x="44"/>
                      <a:pt y="135" x="44"/>
                      <a:pt y="135" x="44"/>
                    </a:cubicBezTo>
                    <a:cubicBezTo>
                      <a:pt y="135" x="81"/>
                      <a:pt y="116" x="100"/>
                      <a:pt y="78" x="1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7" name="Shape 37"/>
              <p:cNvSpPr/>
              <p:nvPr/>
            </p:nvSpPr>
            <p:spPr>
              <a:xfrm>
                <a:off y="1724025" x="4030662"/>
                <a:ext cy="458788" cx="388937"/>
              </a:xfrm>
              <a:custGeom>
                <a:pathLst>
                  <a:path w="104" extrusionOk="0" h="122">
                    <a:moveTo>
                      <a:pt y="122" x="59"/>
                    </a:moveTo>
                    <a:cubicBezTo>
                      <a:pt y="122" x="40"/>
                      <a:pt y="117" x="26"/>
                      <a:pt y="106" x="16"/>
                    </a:cubicBezTo>
                    <a:cubicBezTo>
                      <a:pt y="95" x="5"/>
                      <a:pt y="81" x="0"/>
                      <a:pt y="62" x="0"/>
                    </a:cubicBezTo>
                    <a:cubicBezTo>
                      <a:pt y="43" x="0"/>
                      <a:pt y="28" x="5"/>
                      <a:pt y="17" x="15"/>
                    </a:cubicBezTo>
                    <a:cubicBezTo>
                      <a:pt y="6" x="24"/>
                      <a:pt y="0" x="37"/>
                      <a:pt y="0" x="54"/>
                    </a:cubicBezTo>
                    <a:cubicBezTo>
                      <a:pt y="0" x="70"/>
                      <a:pt y="5" x="82"/>
                      <a:pt y="14" x="91"/>
                    </a:cubicBezTo>
                    <a:cubicBezTo>
                      <a:pt y="24" x="100"/>
                      <a:pt y="37" x="104"/>
                      <a:pt y="53" x="104"/>
                    </a:cubicBezTo>
                    <a:cubicBezTo>
                      <a:pt y="67" x="104"/>
                      <a:pt y="67" x="104"/>
                      <a:pt y="67" x="104"/>
                    </a:cubicBezTo>
                    <a:cubicBezTo>
                      <a:pt y="67" x="26"/>
                      <a:pt y="67" x="26"/>
                      <a:pt y="67" x="26"/>
                    </a:cubicBezTo>
                    <a:cubicBezTo>
                      <a:pt y="78" x="26"/>
                      <a:pt y="87" x="29"/>
                      <a:pt y="93" x="35"/>
                    </a:cubicBezTo>
                    <a:cubicBezTo>
                      <a:pt y="99" x="41"/>
                      <a:pt y="102" x="49"/>
                      <a:pt y="102" x="60"/>
                    </a:cubicBezTo>
                    <a:cubicBezTo>
                      <a:pt y="102" x="67"/>
                      <a:pt y="102" x="73"/>
                      <a:pt y="100" x="79"/>
                    </a:cubicBezTo>
                    <a:cubicBezTo>
                      <a:pt y="99" x="85"/>
                      <a:pt y="97" x="92"/>
                      <a:pt y="94" x="99"/>
                    </a:cubicBezTo>
                    <a:cubicBezTo>
                      <a:pt y="114" x="99"/>
                      <a:pt y="114" x="99"/>
                      <a:pt y="114" x="99"/>
                    </a:cubicBezTo>
                    <a:cubicBezTo>
                      <a:pt y="117" x="92"/>
                      <a:pt y="119" x="86"/>
                      <a:pt y="120" x="80"/>
                    </a:cubicBezTo>
                    <a:cubicBezTo>
                      <a:pt y="122" x="74"/>
                      <a:pt y="122" x="67"/>
                      <a:pt y="122" x="59"/>
                    </a:cubicBezTo>
                    <a:close/>
                    <a:moveTo>
                      <a:pt y="19" x="54"/>
                    </a:moveTo>
                    <a:cubicBezTo>
                      <a:pt y="19" x="46"/>
                      <a:pt y="22" x="40"/>
                      <a:pt y="27" x="35"/>
                    </a:cubicBezTo>
                    <a:cubicBezTo>
                      <a:pt y="32" x="30"/>
                      <a:pt y="39" x="27"/>
                      <a:pt y="49" x="26"/>
                    </a:cubicBezTo>
                    <a:cubicBezTo>
                      <a:pt y="49" x="80"/>
                      <a:pt y="49" x="80"/>
                      <a:pt y="49" x="80"/>
                    </a:cubicBezTo>
                    <a:cubicBezTo>
                      <a:pt y="39" x="80"/>
                      <a:pt y="32" x="77"/>
                      <a:pt y="27" x="73"/>
                    </a:cubicBezTo>
                    <a:cubicBezTo>
                      <a:pt y="22" x="68"/>
                      <a:pt y="19" x="62"/>
                      <a:pt y="19" x="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8" name="Shape 38"/>
              <p:cNvSpPr/>
              <p:nvPr/>
            </p:nvSpPr>
            <p:spPr>
              <a:xfrm>
                <a:off y="1731963" x="4413250"/>
                <a:ext cy="442912" cx="434974"/>
              </a:xfrm>
              <a:custGeom>
                <a:pathLst>
                  <a:path w="116" extrusionOk="0" h="118">
                    <a:moveTo>
                      <a:pt y="118" x="45"/>
                    </a:moveTo>
                    <a:cubicBezTo>
                      <a:pt y="0" x="0"/>
                      <a:pt y="0" x="0"/>
                      <a:pt y="0" x="0"/>
                    </a:cubicBezTo>
                    <a:cubicBezTo>
                      <a:pt y="0" x="26"/>
                      <a:pt y="0" x="26"/>
                      <a:pt y="0" x="26"/>
                    </a:cubicBezTo>
                    <a:cubicBezTo>
                      <a:pt y="69" x="50"/>
                      <a:pt y="69" x="50"/>
                      <a:pt y="69" x="50"/>
                    </a:cubicBezTo>
                    <a:cubicBezTo>
                      <a:pt y="80" x="54"/>
                      <a:pt y="90" x="57"/>
                      <a:pt y="97" x="58"/>
                    </a:cubicBezTo>
                    <a:cubicBezTo>
                      <a:pt y="97" x="58"/>
                      <a:pt y="97" x="58"/>
                      <a:pt y="97" x="58"/>
                    </a:cubicBezTo>
                    <a:cubicBezTo>
                      <a:pt y="92" x="59"/>
                      <a:pt y="82" x="62"/>
                      <a:pt y="69" x="66"/>
                    </a:cubicBezTo>
                    <a:cubicBezTo>
                      <a:pt y="0" x="90"/>
                      <a:pt y="0" x="90"/>
                      <a:pt y="0" x="90"/>
                    </a:cubicBezTo>
                    <a:cubicBezTo>
                      <a:pt y="0" x="116"/>
                      <a:pt y="0" x="116"/>
                      <a:pt y="0" x="116"/>
                    </a:cubicBezTo>
                    <a:cubicBezTo>
                      <a:pt y="118" x="72"/>
                      <a:pt y="118" x="72"/>
                      <a:pt y="118" x="72"/>
                    </a:cubicBezTo>
                    <a:lnTo>
                      <a:pt y="118" x="4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9" name="Shape 39"/>
              <p:cNvSpPr/>
              <p:nvPr/>
            </p:nvSpPr>
            <p:spPr>
              <a:xfrm>
                <a:off y="1724025" x="4840287"/>
                <a:ext cy="458788" cx="390524"/>
              </a:xfrm>
              <a:custGeom>
                <a:pathLst>
                  <a:path w="104" extrusionOk="0" h="122">
                    <a:moveTo>
                      <a:pt y="122" x="59"/>
                    </a:moveTo>
                    <a:cubicBezTo>
                      <a:pt y="122" x="40"/>
                      <a:pt y="117" x="26"/>
                      <a:pt y="106" x="16"/>
                    </a:cubicBezTo>
                    <a:cubicBezTo>
                      <a:pt y="95" x="5"/>
                      <a:pt y="81" x="0"/>
                      <a:pt y="62" x="0"/>
                    </a:cubicBezTo>
                    <a:cubicBezTo>
                      <a:pt y="43" x="0"/>
                      <a:pt y="28" x="5"/>
                      <a:pt y="17" x="15"/>
                    </a:cubicBezTo>
                    <a:cubicBezTo>
                      <a:pt y="6" x="24"/>
                      <a:pt y="0" x="37"/>
                      <a:pt y="0" x="54"/>
                    </a:cubicBezTo>
                    <a:cubicBezTo>
                      <a:pt y="0" x="70"/>
                      <a:pt y="5" x="82"/>
                      <a:pt y="14" x="91"/>
                    </a:cubicBezTo>
                    <a:cubicBezTo>
                      <a:pt y="24" x="100"/>
                      <a:pt y="37" x="104"/>
                      <a:pt y="53" x="104"/>
                    </a:cubicBezTo>
                    <a:cubicBezTo>
                      <a:pt y="67" x="104"/>
                      <a:pt y="67" x="104"/>
                      <a:pt y="67" x="104"/>
                    </a:cubicBezTo>
                    <a:cubicBezTo>
                      <a:pt y="67" x="26"/>
                      <a:pt y="67" x="26"/>
                      <a:pt y="67" x="26"/>
                    </a:cubicBezTo>
                    <a:cubicBezTo>
                      <a:pt y="78" x="26"/>
                      <a:pt y="87" x="29"/>
                      <a:pt y="93" x="35"/>
                    </a:cubicBezTo>
                    <a:cubicBezTo>
                      <a:pt y="99" x="41"/>
                      <a:pt y="102" x="49"/>
                      <a:pt y="102" x="60"/>
                    </a:cubicBezTo>
                    <a:cubicBezTo>
                      <a:pt y="102" x="67"/>
                      <a:pt y="102" x="73"/>
                      <a:pt y="100" x="79"/>
                    </a:cubicBezTo>
                    <a:cubicBezTo>
                      <a:pt y="99" x="85"/>
                      <a:pt y="97" x="92"/>
                      <a:pt y="94" x="99"/>
                    </a:cubicBezTo>
                    <a:cubicBezTo>
                      <a:pt y="114" x="99"/>
                      <a:pt y="114" x="99"/>
                      <a:pt y="114" x="99"/>
                    </a:cubicBezTo>
                    <a:cubicBezTo>
                      <a:pt y="117" x="92"/>
                      <a:pt y="119" x="86"/>
                      <a:pt y="120" x="80"/>
                    </a:cubicBezTo>
                    <a:cubicBezTo>
                      <a:pt y="122" x="74"/>
                      <a:pt y="122" x="67"/>
                      <a:pt y="122" x="59"/>
                    </a:cubicBezTo>
                    <a:close/>
                    <a:moveTo>
                      <a:pt y="19" x="54"/>
                    </a:moveTo>
                    <a:cubicBezTo>
                      <a:pt y="19" x="46"/>
                      <a:pt y="22" x="40"/>
                      <a:pt y="27" x="35"/>
                    </a:cubicBezTo>
                    <a:cubicBezTo>
                      <a:pt y="32" x="30"/>
                      <a:pt y="39" x="27"/>
                      <a:pt y="49" x="26"/>
                    </a:cubicBezTo>
                    <a:cubicBezTo>
                      <a:pt y="49" x="80"/>
                      <a:pt y="49" x="80"/>
                      <a:pt y="49" x="80"/>
                    </a:cubicBezTo>
                    <a:cubicBezTo>
                      <a:pt y="39" x="80"/>
                      <a:pt y="32" x="77"/>
                      <a:pt y="27" x="73"/>
                    </a:cubicBezTo>
                    <a:cubicBezTo>
                      <a:pt y="22" x="68"/>
                      <a:pt y="19" x="62"/>
                      <a:pt y="19" x="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0" name="Shape 40"/>
              <p:cNvSpPr/>
              <p:nvPr/>
            </p:nvSpPr>
            <p:spPr>
              <a:xfrm>
                <a:off y="1552575" x="5289550"/>
                <a:ext cy="622299" cx="9366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1" name="Shape 41"/>
              <p:cNvSpPr/>
              <p:nvPr/>
            </p:nvSpPr>
            <p:spPr>
              <a:xfrm>
                <a:off y="1724025" x="5440362"/>
                <a:ext cy="458788" cx="419100"/>
              </a:xfrm>
              <a:custGeom>
                <a:pathLst>
                  <a:path w="112" extrusionOk="0" h="122">
                    <a:moveTo>
                      <a:pt y="61" x="112"/>
                    </a:moveTo>
                    <a:cubicBezTo>
                      <a:pt y="80" x="112"/>
                      <a:pt y="95" x="107"/>
                      <a:pt y="106" x="97"/>
                    </a:cubicBezTo>
                    <a:cubicBezTo>
                      <a:pt y="117" x="87"/>
                      <a:pt y="122" x="73"/>
                      <a:pt y="122" x="56"/>
                    </a:cubicBezTo>
                    <a:cubicBezTo>
                      <a:pt y="122" x="45"/>
                      <a:pt y="120" x="35"/>
                      <a:pt y="115" x="27"/>
                    </a:cubicBezTo>
                    <a:cubicBezTo>
                      <a:pt y="110" x="18"/>
                      <a:pt y="103" x="12"/>
                      <a:pt y="93" x="7"/>
                    </a:cubicBezTo>
                    <a:cubicBezTo>
                      <a:pt y="84" x="3"/>
                      <a:pt y="73" x="0"/>
                      <a:pt y="61" x="0"/>
                    </a:cubicBezTo>
                    <a:cubicBezTo>
                      <a:pt y="42" x="0"/>
                      <a:pt y="27" x="5"/>
                      <a:pt y="16" x="15"/>
                    </a:cubicBezTo>
                    <a:cubicBezTo>
                      <a:pt y="6" x="25"/>
                      <a:pt y="0" x="39"/>
                      <a:pt y="0" x="56"/>
                    </a:cubicBezTo>
                    <a:cubicBezTo>
                      <a:pt y="0" x="74"/>
                      <a:pt y="6" x="87"/>
                      <a:pt y="17" x="97"/>
                    </a:cubicBezTo>
                    <a:cubicBezTo>
                      <a:pt y="28" x="107"/>
                      <a:pt y="42" x="112"/>
                      <a:pt y="61" x="112"/>
                    </a:cubicBezTo>
                    <a:close/>
                    <a:moveTo>
                      <a:pt y="61" x="26"/>
                    </a:moveTo>
                    <a:cubicBezTo>
                      <a:pt y="88" x="26"/>
                      <a:pt y="102" x="36"/>
                      <a:pt y="102" x="56"/>
                    </a:cubicBezTo>
                    <a:cubicBezTo>
                      <a:pt y="102" x="76"/>
                      <a:pt y="88" x="86"/>
                      <a:pt y="61" x="86"/>
                    </a:cubicBezTo>
                    <a:cubicBezTo>
                      <a:pt y="34" x="86"/>
                      <a:pt y="21" x="76"/>
                      <a:pt y="21" x="56"/>
                    </a:cubicBezTo>
                    <a:cubicBezTo>
                      <a:pt y="21" x="46"/>
                      <a:pt y="24" x="38"/>
                      <a:pt y="31" x="33"/>
                    </a:cubicBezTo>
                    <a:cubicBezTo>
                      <a:pt y="38" x="29"/>
                      <a:pt y="48" x="26"/>
                      <a:pt y="61" x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2" name="Shape 42"/>
              <p:cNvSpPr/>
              <p:nvPr/>
            </p:nvSpPr>
            <p:spPr>
              <a:xfrm>
                <a:off y="1724025" x="5916612"/>
                <a:ext cy="646112" cx="401636"/>
              </a:xfrm>
              <a:custGeom>
                <a:pathLst>
                  <a:path w="107" extrusionOk="0" h="172">
                    <a:moveTo>
                      <a:pt y="122" x="60"/>
                    </a:moveTo>
                    <a:cubicBezTo>
                      <a:pt y="122" x="45"/>
                      <a:pt y="117" x="34"/>
                      <a:pt y="106" x="25"/>
                    </a:cubicBezTo>
                    <a:cubicBezTo>
                      <a:pt y="106" x="24"/>
                      <a:pt y="106" x="24"/>
                      <a:pt y="106" x="24"/>
                    </a:cubicBezTo>
                    <a:cubicBezTo>
                      <a:pt y="116" x="25"/>
                      <a:pt y="122" x="25"/>
                      <a:pt y="124" x="25"/>
                    </a:cubicBezTo>
                    <a:cubicBezTo>
                      <a:pt y="172" x="25"/>
                      <a:pt y="172" x="25"/>
                      <a:pt y="172" x="25"/>
                    </a:cubicBezTo>
                    <a:cubicBezTo>
                      <a:pt y="172" x="0"/>
                      <a:pt y="172" x="0"/>
                      <a:pt y="172" x="0"/>
                    </a:cubicBezTo>
                    <a:cubicBezTo>
                      <a:pt y="2" x="0"/>
                      <a:pt y="2" x="0"/>
                      <a:pt y="2" x="0"/>
                    </a:cubicBezTo>
                    <a:cubicBezTo>
                      <a:pt y="2" x="21"/>
                      <a:pt y="2" x="21"/>
                      <a:pt y="2" x="21"/>
                    </a:cubicBezTo>
                    <a:cubicBezTo>
                      <a:pt y="5" x="21"/>
                      <a:pt y="10" x="22"/>
                      <a:pt y="18" x="24"/>
                    </a:cubicBezTo>
                    <a:cubicBezTo>
                      <a:pt y="18" x="25"/>
                      <a:pt y="18" x="25"/>
                      <a:pt y="18" x="25"/>
                    </a:cubicBezTo>
                    <a:cubicBezTo>
                      <a:pt y="6" x="33"/>
                      <a:pt y="0" x="45"/>
                      <a:pt y="0" x="61"/>
                    </a:cubicBezTo>
                    <a:cubicBezTo>
                      <a:pt y="0" x="75"/>
                      <a:pt y="6" x="87"/>
                      <a:pt y="16" x="95"/>
                    </a:cubicBezTo>
                    <a:cubicBezTo>
                      <a:pt y="27" x="103"/>
                      <a:pt y="42" x="107"/>
                      <a:pt y="61" x="107"/>
                    </a:cubicBezTo>
                    <a:cubicBezTo>
                      <a:pt y="80" x="107"/>
                      <a:pt y="95" x="103"/>
                      <a:pt y="106" x="95"/>
                    </a:cubicBezTo>
                    <a:cubicBezTo>
                      <a:pt y="117" x="86"/>
                      <a:pt y="122" x="75"/>
                      <a:pt y="122" x="60"/>
                    </a:cubicBezTo>
                    <a:close/>
                    <a:moveTo>
                      <a:pt y="21" x="54"/>
                    </a:moveTo>
                    <a:cubicBezTo>
                      <a:pt y="21" x="44"/>
                      <a:pt y="24" x="37"/>
                      <a:pt y="29" x="32"/>
                    </a:cubicBezTo>
                    <a:cubicBezTo>
                      <a:pt y="35" x="28"/>
                      <a:pt y="44" x="25"/>
                      <a:pt y="57" x="25"/>
                    </a:cubicBezTo>
                    <a:cubicBezTo>
                      <a:pt y="61" x="25"/>
                      <a:pt y="61" x="25"/>
                      <a:pt y="61" x="25"/>
                    </a:cubicBezTo>
                    <a:cubicBezTo>
                      <a:pt y="75" x="25"/>
                      <a:pt y="86" x="28"/>
                      <a:pt y="92" x="32"/>
                    </a:cubicBezTo>
                    <a:cubicBezTo>
                      <a:pt y="99" x="37"/>
                      <a:pt y="102" x="44"/>
                      <a:pt y="102" x="55"/>
                    </a:cubicBezTo>
                    <a:cubicBezTo>
                      <a:pt y="102" x="63"/>
                      <a:pt y="98" x="70"/>
                      <a:pt y="91" x="75"/>
                    </a:cubicBezTo>
                    <a:cubicBezTo>
                      <a:pt y="84" x="79"/>
                      <a:pt y="74" x="82"/>
                      <a:pt y="61" x="82"/>
                    </a:cubicBezTo>
                    <a:cubicBezTo>
                      <a:pt y="48" x="82"/>
                      <a:pt y="38" x="79"/>
                      <a:pt y="31" x="75"/>
                    </a:cubicBezTo>
                    <a:cubicBezTo>
                      <a:pt y="24" x="70"/>
                      <a:pt y="21" x="63"/>
                      <a:pt y="21" x="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3" name="Shape 43"/>
              <p:cNvSpPr/>
              <p:nvPr/>
            </p:nvSpPr>
            <p:spPr>
              <a:xfrm>
                <a:off y="1724025" x="6351587"/>
                <a:ext cy="458788" cx="390524"/>
              </a:xfrm>
              <a:custGeom>
                <a:pathLst>
                  <a:path w="104" extrusionOk="0" h="122">
                    <a:moveTo>
                      <a:pt y="122" x="59"/>
                    </a:moveTo>
                    <a:cubicBezTo>
                      <a:pt y="122" x="40"/>
                      <a:pt y="117" x="26"/>
                      <a:pt y="106" x="16"/>
                    </a:cubicBezTo>
                    <a:cubicBezTo>
                      <a:pt y="95" x="5"/>
                      <a:pt y="81" x="0"/>
                      <a:pt y="62" x="0"/>
                    </a:cubicBezTo>
                    <a:cubicBezTo>
                      <a:pt y="43" x="0"/>
                      <a:pt y="28" x="5"/>
                      <a:pt y="17" x="15"/>
                    </a:cubicBezTo>
                    <a:cubicBezTo>
                      <a:pt y="6" x="24"/>
                      <a:pt y="0" x="37"/>
                      <a:pt y="0" x="54"/>
                    </a:cubicBezTo>
                    <a:cubicBezTo>
                      <a:pt y="0" x="70"/>
                      <a:pt y="5" x="82"/>
                      <a:pt y="14" x="91"/>
                    </a:cubicBezTo>
                    <a:cubicBezTo>
                      <a:pt y="24" x="100"/>
                      <a:pt y="37" x="104"/>
                      <a:pt y="53" x="104"/>
                    </a:cubicBezTo>
                    <a:cubicBezTo>
                      <a:pt y="67" x="104"/>
                      <a:pt y="67" x="104"/>
                      <a:pt y="67" x="104"/>
                    </a:cubicBezTo>
                    <a:cubicBezTo>
                      <a:pt y="67" x="26"/>
                      <a:pt y="67" x="26"/>
                      <a:pt y="67" x="26"/>
                    </a:cubicBezTo>
                    <a:cubicBezTo>
                      <a:pt y="78" x="26"/>
                      <a:pt y="87" x="29"/>
                      <a:pt y="93" x="35"/>
                    </a:cubicBezTo>
                    <a:cubicBezTo>
                      <a:pt y="99" x="41"/>
                      <a:pt y="102" x="49"/>
                      <a:pt y="102" x="60"/>
                    </a:cubicBezTo>
                    <a:cubicBezTo>
                      <a:pt y="102" x="67"/>
                      <a:pt y="102" x="73"/>
                      <a:pt y="100" x="79"/>
                    </a:cubicBezTo>
                    <a:cubicBezTo>
                      <a:pt y="99" x="85"/>
                      <a:pt y="97" x="92"/>
                      <a:pt y="94" x="98"/>
                    </a:cubicBezTo>
                    <a:cubicBezTo>
                      <a:pt y="114" x="98"/>
                      <a:pt y="114" x="98"/>
                      <a:pt y="114" x="98"/>
                    </a:cubicBezTo>
                    <a:cubicBezTo>
                      <a:pt y="117" x="92"/>
                      <a:pt y="119" x="86"/>
                      <a:pt y="120" x="80"/>
                    </a:cubicBezTo>
                    <a:cubicBezTo>
                      <a:pt y="122" x="74"/>
                      <a:pt y="122" x="67"/>
                      <a:pt y="122" x="59"/>
                    </a:cubicBezTo>
                    <a:close/>
                    <a:moveTo>
                      <a:pt y="19" x="54"/>
                    </a:moveTo>
                    <a:cubicBezTo>
                      <a:pt y="19" x="46"/>
                      <a:pt y="22" x="40"/>
                      <a:pt y="27" x="35"/>
                    </a:cubicBezTo>
                    <a:cubicBezTo>
                      <a:pt y="32" x="30"/>
                      <a:pt y="39" x="27"/>
                      <a:pt y="49" x="26"/>
                    </a:cubicBezTo>
                    <a:cubicBezTo>
                      <a:pt y="49" x="80"/>
                      <a:pt y="49" x="80"/>
                      <a:pt y="49" x="80"/>
                    </a:cubicBezTo>
                    <a:cubicBezTo>
                      <a:pt y="39" x="80"/>
                      <a:pt y="32" x="77"/>
                      <a:pt y="27" x="73"/>
                    </a:cubicBezTo>
                    <a:cubicBezTo>
                      <a:pt y="22" x="68"/>
                      <a:pt y="19" x="62"/>
                      <a:pt y="19" x="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4" name="Shape 44"/>
              <p:cNvSpPr/>
              <p:nvPr/>
            </p:nvSpPr>
            <p:spPr>
              <a:xfrm>
                <a:off y="1724025" x="6800850"/>
                <a:ext cy="450850" cx="271462"/>
              </a:xfrm>
              <a:custGeom>
                <a:pathLst>
                  <a:path w="72" extrusionOk="0" h="120">
                    <a:moveTo>
                      <a:pt y="0" x="59"/>
                    </a:moveTo>
                    <a:cubicBezTo>
                      <a:pt y="0" x="64"/>
                      <a:pt y="1" x="69"/>
                      <a:pt y="1" x="72"/>
                    </a:cubicBezTo>
                    <a:cubicBezTo>
                      <a:pt y="25" x="69"/>
                      <a:pt y="25" x="69"/>
                      <a:pt y="25" x="69"/>
                    </a:cubicBezTo>
                    <a:cubicBezTo>
                      <a:pt y="24" x="66"/>
                      <a:pt y="23" x="62"/>
                      <a:pt y="23" x="58"/>
                    </a:cubicBezTo>
                    <a:cubicBezTo>
                      <a:pt y="23" x="48"/>
                      <a:pt y="27" x="40"/>
                      <a:pt y="33" x="34"/>
                    </a:cubicBezTo>
                    <a:cubicBezTo>
                      <a:pt y="40" x="28"/>
                      <a:pt y="48" x="25"/>
                      <a:pt y="59" x="25"/>
                    </a:cubicBezTo>
                    <a:cubicBezTo>
                      <a:pt y="120" x="25"/>
                      <a:pt y="120" x="25"/>
                      <a:pt y="120" x="25"/>
                    </a:cubicBezTo>
                    <a:cubicBezTo>
                      <a:pt y="120" x="0"/>
                      <a:pt y="120" x="0"/>
                      <a:pt y="120" x="0"/>
                    </a:cubicBezTo>
                    <a:cubicBezTo>
                      <a:pt y="2" x="0"/>
                      <a:pt y="2" x="0"/>
                      <a:pt y="2" x="0"/>
                    </a:cubicBezTo>
                    <a:cubicBezTo>
                      <a:pt y="2" x="19"/>
                      <a:pt y="2" x="19"/>
                      <a:pt y="2" x="19"/>
                    </a:cubicBezTo>
                    <a:cubicBezTo>
                      <a:pt y="23" x="23"/>
                      <a:pt y="23" x="23"/>
                      <a:pt y="23" x="23"/>
                    </a:cubicBezTo>
                    <a:cubicBezTo>
                      <a:pt y="23" x="24"/>
                      <a:pt y="23" x="24"/>
                      <a:pt y="23" x="24"/>
                    </a:cubicBezTo>
                    <a:cubicBezTo>
                      <a:pt y="16" x="28"/>
                      <a:pt y="11" x="33"/>
                      <a:pt y="6" x="39"/>
                    </a:cubicBezTo>
                    <a:cubicBezTo>
                      <a:pt y="2" x="45"/>
                      <a:pt y="0" x="52"/>
                      <a:pt y="0" x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5" name="Shape 45"/>
              <p:cNvSpPr/>
              <p:nvPr/>
            </p:nvSpPr>
            <p:spPr>
              <a:xfrm>
                <a:off y="1724025" x="7075488"/>
                <a:ext cy="458788" cx="325436"/>
              </a:xfrm>
              <a:custGeom>
                <a:pathLst>
                  <a:path w="87" extrusionOk="0" h="122">
                    <a:moveTo>
                      <a:pt y="87" x="87"/>
                    </a:moveTo>
                    <a:cubicBezTo>
                      <a:pt y="98" x="87"/>
                      <a:pt y="107" x="82"/>
                      <a:pt y="113" x="74"/>
                    </a:cubicBezTo>
                    <a:cubicBezTo>
                      <a:pt y="119" x="66"/>
                      <a:pt y="122" x="54"/>
                      <a:pt y="122" x="38"/>
                    </a:cubicBezTo>
                    <a:cubicBezTo>
                      <a:pt y="122" x="22"/>
                      <a:pt y="120" x="10"/>
                      <a:pt y="115" x="0"/>
                    </a:cubicBezTo>
                    <a:cubicBezTo>
                      <a:pt y="93" x="0"/>
                      <a:pt y="93" x="0"/>
                      <a:pt y="93" x="0"/>
                    </a:cubicBezTo>
                    <a:cubicBezTo>
                      <a:pt y="100" x="14"/>
                      <a:pt y="103" x="27"/>
                      <a:pt y="103" x="39"/>
                    </a:cubicBezTo>
                    <a:cubicBezTo>
                      <a:pt y="103" x="54"/>
                      <a:pt y="98" x="62"/>
                      <a:pt y="89" x="62"/>
                    </a:cubicBezTo>
                    <a:cubicBezTo>
                      <a:pt y="86" x="62"/>
                      <a:pt y="84" x="61"/>
                      <a:pt y="82" x="60"/>
                    </a:cubicBezTo>
                    <a:cubicBezTo>
                      <a:pt y="80" x="58"/>
                      <a:pt y="78" x="55"/>
                      <a:pt y="75" x="51"/>
                    </a:cubicBezTo>
                    <a:cubicBezTo>
                      <a:pt y="73" x="47"/>
                      <a:pt y="71" x="42"/>
                      <a:pt y="68" x="35"/>
                    </a:cubicBezTo>
                    <a:cubicBezTo>
                      <a:pt y="63" x="21"/>
                      <a:pt y="58" x="12"/>
                      <a:pt y="52" x="7"/>
                    </a:cubicBezTo>
                    <a:cubicBezTo>
                      <a:pt y="47" x="3"/>
                      <a:pt y="40" x="0"/>
                      <a:pt y="32" x="0"/>
                    </a:cubicBezTo>
                    <a:cubicBezTo>
                      <a:pt y="22" x="0"/>
                      <a:pt y="14" x="4"/>
                      <a:pt y="9" x="12"/>
                    </a:cubicBezTo>
                    <a:cubicBezTo>
                      <a:pt y="3" x="20"/>
                      <a:pt y="0" x="31"/>
                      <a:pt y="0" x="45"/>
                    </a:cubicBezTo>
                    <a:cubicBezTo>
                      <a:pt y="0" x="59"/>
                      <a:pt y="3" x="72"/>
                      <a:pt y="9" x="85"/>
                    </a:cubicBezTo>
                    <a:cubicBezTo>
                      <a:pt y="27" x="77"/>
                      <a:pt y="27" x="77"/>
                      <a:pt y="27" x="77"/>
                    </a:cubicBezTo>
                    <a:cubicBezTo>
                      <a:pt y="22" x="64"/>
                      <a:pt y="20" x="53"/>
                      <a:pt y="20" x="45"/>
                    </a:cubicBezTo>
                    <a:cubicBezTo>
                      <a:pt y="20" x="31"/>
                      <a:pt y="23" x="25"/>
                      <a:pt y="31" x="25"/>
                    </a:cubicBezTo>
                    <a:cubicBezTo>
                      <a:pt y="35" x="25"/>
                      <a:pt y="38" x="27"/>
                      <a:pt y="40" x="30"/>
                    </a:cubicBezTo>
                    <a:cubicBezTo>
                      <a:pt y="43" x="33"/>
                      <a:pt y="46" x="41"/>
                      <a:pt y="51" x="52"/>
                    </a:cubicBezTo>
                    <a:cubicBezTo>
                      <a:pt y="55" x="62"/>
                      <a:pt y="58" x="69"/>
                      <a:pt y="61" x="74"/>
                    </a:cubicBezTo>
                    <a:cubicBezTo>
                      <a:pt y="64" x="78"/>
                      <a:pt y="68" x="81"/>
                      <a:pt y="72" x="83"/>
                    </a:cubicBezTo>
                    <a:cubicBezTo>
                      <a:pt y="76" x="86"/>
                      <a:pt y="81" x="87"/>
                      <a:pt y="87" x="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6" name="Shape 46"/>
              <p:cNvSpPr/>
              <p:nvPr/>
            </p:nvSpPr>
            <p:spPr>
              <a:xfrm>
                <a:off y="1198562" x="4548187"/>
                <a:ext cy="206375" cx="168274"/>
              </a:xfrm>
              <a:custGeom>
                <a:pathLst>
                  <a:path w="45" extrusionOk="0" h="55">
                    <a:moveTo>
                      <a:pt y="18" x="42"/>
                    </a:moveTo>
                    <a:cubicBezTo>
                      <a:pt y="17" x="44"/>
                      <a:pt y="17" x="44"/>
                      <a:pt y="15" x="43"/>
                    </a:cubicBezTo>
                    <a:cubicBezTo>
                      <a:pt y="5" x="40"/>
                      <a:pt y="0" x="27"/>
                      <a:pt y="5" x="15"/>
                    </a:cubicBezTo>
                    <a:cubicBezTo>
                      <a:pt y="8" x="7"/>
                      <a:pt y="18" x="0"/>
                      <a:pt y="28" x="0"/>
                    </a:cubicBezTo>
                    <a:cubicBezTo>
                      <a:pt y="42" x="0"/>
                      <a:pt y="55" x="10"/>
                      <a:pt y="55" x="24"/>
                    </a:cubicBezTo>
                    <a:cubicBezTo>
                      <a:pt y="55" x="30"/>
                      <a:pt y="54" x="35"/>
                      <a:pt y="51" x="39"/>
                    </a:cubicBezTo>
                    <a:cubicBezTo>
                      <a:pt y="51" x="40"/>
                      <a:pt y="47" x="45"/>
                      <a:pt y="46" x="45"/>
                    </a:cubicBezTo>
                    <a:cubicBezTo>
                      <a:pt y="46" x="45"/>
                      <a:pt y="46" x="44"/>
                      <a:pt y="47" x="43"/>
                    </a:cubicBezTo>
                    <a:cubicBezTo>
                      <a:pt y="49" x="40"/>
                      <a:pt y="49" x="35"/>
                      <a:pt y="49" x="32"/>
                    </a:cubicBezTo>
                    <a:cubicBezTo>
                      <a:pt y="49" x="24"/>
                      <a:pt y="44" x="18"/>
                      <a:pt y="38" x="14"/>
                    </a:cubicBezTo>
                    <a:cubicBezTo>
                      <a:pt y="34" x="12"/>
                      <a:pt y="30" x="10"/>
                      <a:pt y="25" x="10"/>
                    </a:cubicBezTo>
                    <a:cubicBezTo>
                      <a:pt y="18" x="9"/>
                      <a:pt y="10" x="11"/>
                      <a:pt y="7" x="19"/>
                    </a:cubicBezTo>
                    <a:cubicBezTo>
                      <a:pt y="6" x="25"/>
                      <a:pt y="9" x="30"/>
                      <a:pt y="14" x="32"/>
                    </a:cubicBezTo>
                    <a:cubicBezTo>
                      <a:pt y="17" x="33"/>
                      <a:pt y="18" x="32"/>
                      <a:pt y="19" x="30"/>
                    </a:cubicBezTo>
                    <a:cubicBezTo>
                      <a:pt y="27" x="10"/>
                      <a:pt y="27" x="10"/>
                      <a:pt y="27" x="10"/>
                    </a:cubicBezTo>
                    <a:cubicBezTo>
                      <a:pt y="28" x="17"/>
                      <a:pt y="28" x="17"/>
                      <a:pt y="28" x="17"/>
                    </a:cubicBezTo>
                    <a:cubicBezTo>
                      <a:pt y="24" x="25"/>
                      <a:pt y="21" x="34"/>
                      <a:pt y="18" x="4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7" name="Shape 47"/>
              <p:cNvSpPr/>
              <p:nvPr/>
            </p:nvSpPr>
            <p:spPr>
              <a:xfrm>
                <a:off y="1112837" x="4446587"/>
                <a:ext cy="285749" cx="101600"/>
              </a:xfrm>
              <a:custGeom>
                <a:pathLst>
                  <a:path w="27" extrusionOk="0" h="76">
                    <a:moveTo>
                      <a:pt y="0" x="8"/>
                    </a:moveTo>
                    <a:cubicBezTo>
                      <a:pt y="0" x="23"/>
                      <a:pt y="0" x="23"/>
                      <a:pt y="0" x="23"/>
                    </a:cubicBezTo>
                    <a:cubicBezTo>
                      <a:pt y="2" x="21"/>
                      <a:pt y="2" x="20"/>
                      <a:pt y="4" x="19"/>
                    </a:cubicBezTo>
                    <a:cubicBezTo>
                      <a:pt y="5" x="19"/>
                      <a:pt y="6" x="18"/>
                      <a:pt y="8" x="18"/>
                    </a:cubicBezTo>
                    <a:cubicBezTo>
                      <a:pt y="28" x="17"/>
                      <a:pt y="48" x="18"/>
                      <a:pt y="68" x="18"/>
                    </a:cubicBezTo>
                    <a:cubicBezTo>
                      <a:pt y="73" x="18"/>
                      <a:pt y="72" x="20"/>
                      <a:pt y="72" x="27"/>
                    </a:cubicBezTo>
                    <a:cubicBezTo>
                      <a:pt y="73" x="26"/>
                      <a:pt y="75" x="24"/>
                      <a:pt y="76" x="23"/>
                    </a:cubicBezTo>
                    <a:cubicBezTo>
                      <a:pt y="76" x="17"/>
                      <a:pt y="76" x="11"/>
                      <a:pt y="76" x="4"/>
                    </a:cubicBezTo>
                    <a:cubicBezTo>
                      <a:pt y="73" x="7"/>
                      <a:pt y="71" x="8"/>
                      <a:pt y="65" x="8"/>
                    </a:cubicBezTo>
                    <a:cubicBezTo>
                      <a:pt y="45" x="8"/>
                      <a:pt y="25" x="7"/>
                      <a:pt y="5" x="8"/>
                    </a:cubicBezTo>
                    <a:cubicBezTo>
                      <a:pt y="5" x="5"/>
                      <a:pt y="5" x="3"/>
                      <a:pt y="5" x="0"/>
                    </a:cubicBezTo>
                    <a:cubicBezTo>
                      <a:pt y="4" x="2"/>
                      <a:pt y="2" x="5"/>
                      <a:pt y="0" x="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8" name="Shape 48"/>
              <p:cNvSpPr/>
              <p:nvPr/>
            </p:nvSpPr>
            <p:spPr>
              <a:xfrm>
                <a:off y="1214437" x="4248150"/>
                <a:ext cy="311150" cx="209550"/>
              </a:xfrm>
              <a:custGeom>
                <a:pathLst>
                  <a:path w="56" extrusionOk="0" h="83">
                    <a:moveTo>
                      <a:pt y="52" x="34"/>
                    </a:moveTo>
                    <a:cubicBezTo>
                      <a:pt y="53" x="35"/>
                      <a:pt y="54" x="36"/>
                      <a:pt y="54" x="38"/>
                    </a:cubicBezTo>
                    <a:cubicBezTo>
                      <a:pt y="58" x="44"/>
                      <a:pt y="63" x="46"/>
                      <a:pt y="68" x="45"/>
                    </a:cubicBezTo>
                    <a:cubicBezTo>
                      <a:pt y="73" x="45"/>
                      <a:pt y="77" x="39"/>
                      <a:pt y="78" x="31"/>
                    </a:cubicBezTo>
                    <a:cubicBezTo>
                      <a:pt y="78" x="21"/>
                      <a:pt y="75" x="9"/>
                      <a:pt y="62" x="11"/>
                    </a:cubicBezTo>
                    <a:cubicBezTo>
                      <a:pt y="56" x="12"/>
                      <a:pt y="52" x="21"/>
                      <a:pt y="52" x="28"/>
                    </a:cubicBezTo>
                    <a:cubicBezTo>
                      <a:pt y="52" x="30"/>
                      <a:pt y="52" x="32"/>
                      <a:pt y="52" x="34"/>
                    </a:cubicBezTo>
                    <a:moveTo>
                      <a:pt y="1" x="56"/>
                    </a:moveTo>
                    <a:cubicBezTo>
                      <a:pt y="5" x="49"/>
                      <a:pt y="5" x="49"/>
                      <a:pt y="5" x="49"/>
                    </a:cubicBezTo>
                    <a:cubicBezTo>
                      <a:pt y="5" x="42"/>
                      <a:pt y="5" x="42"/>
                      <a:pt y="5" x="42"/>
                    </a:cubicBezTo>
                    <a:cubicBezTo>
                      <a:pt y="7" x="45"/>
                      <a:pt y="10" x="47"/>
                      <a:pt y="13" x="49"/>
                    </a:cubicBezTo>
                    <a:cubicBezTo>
                      <a:pt y="17" x="50"/>
                      <a:pt y="21" x="50"/>
                      <a:pt y="25" x="49"/>
                    </a:cubicBezTo>
                    <a:cubicBezTo>
                      <a:pt y="28" x="47"/>
                      <a:pt y="31" x="45"/>
                      <a:pt y="33" x="41"/>
                    </a:cubicBezTo>
                    <a:cubicBezTo>
                      <a:pt y="35" x="39"/>
                      <a:pt y="36" x="38"/>
                      <a:pt y="38" x="37"/>
                    </a:cubicBezTo>
                    <a:cubicBezTo>
                      <a:pt y="43" x="37"/>
                      <a:pt y="46" x="43"/>
                      <a:pt y="48" x="46"/>
                    </a:cubicBezTo>
                    <a:cubicBezTo>
                      <a:pt y="54" x="53"/>
                      <a:pt y="63" x="56"/>
                      <a:pt y="71" x="51"/>
                    </a:cubicBezTo>
                    <a:cubicBezTo>
                      <a:pt y="79" x="47"/>
                      <a:pt y="83" x="36"/>
                      <a:pt y="83" x="24"/>
                    </a:cubicBezTo>
                    <a:cubicBezTo>
                      <a:pt y="83" x="10"/>
                      <a:pt y="76" x="1"/>
                      <a:pt y="67" x="1"/>
                    </a:cubicBezTo>
                    <a:cubicBezTo>
                      <a:pt y="56" x="0"/>
                      <a:pt y="50" x="12"/>
                      <a:pt y="49" x="23"/>
                    </a:cubicBezTo>
                    <a:cubicBezTo>
                      <a:pt y="49" x="26"/>
                      <a:pt y="49" x="28"/>
                      <a:pt y="49" x="31"/>
                    </a:cubicBezTo>
                    <a:cubicBezTo>
                      <a:pt y="47" x="27"/>
                      <a:pt y="42" x="26"/>
                      <a:pt y="38" x="27"/>
                    </a:cubicBezTo>
                    <a:cubicBezTo>
                      <a:pt y="37" x="28"/>
                      <a:pt y="38" x="28"/>
                      <a:pt y="38" x="27"/>
                    </a:cubicBezTo>
                    <a:cubicBezTo>
                      <a:pt y="39" x="18"/>
                      <a:pt y="33" x="9"/>
                      <a:pt y="25" x="7"/>
                    </a:cubicBezTo>
                    <a:cubicBezTo>
                      <a:pt y="21" x="6"/>
                      <a:pt y="16" x="7"/>
                      <a:pt y="12" x="8"/>
                    </a:cubicBezTo>
                    <a:cubicBezTo>
                      <a:pt y="5" x="12"/>
                      <a:pt y="0" x="20"/>
                      <a:pt y="0" x="29"/>
                    </a:cubicBezTo>
                    <a:cubicBezTo>
                      <a:pt y="0" x="38"/>
                      <a:pt y="0" x="46"/>
                      <a:pt y="1" x="56"/>
                    </a:cubicBezTo>
                    <a:moveTo>
                      <a:pt y="19" x="40"/>
                    </a:moveTo>
                    <a:cubicBezTo>
                      <a:pt y="26" x="41"/>
                      <a:pt y="33" x="39"/>
                      <a:pt y="34" x="33"/>
                    </a:cubicBezTo>
                    <a:cubicBezTo>
                      <a:pt y="36" x="26"/>
                      <a:pt y="31" x="19"/>
                      <a:pt y="22" x="17"/>
                    </a:cubicBezTo>
                    <a:cubicBezTo>
                      <a:pt y="13" x="15"/>
                      <a:pt y="7" x="17"/>
                      <a:pt y="5" x="23"/>
                    </a:cubicBezTo>
                    <a:cubicBezTo>
                      <a:pt y="2" x="30"/>
                      <a:pt y="9" x="38"/>
                      <a:pt y="19" x="4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9" name="Shape 49"/>
              <p:cNvSpPr/>
              <p:nvPr/>
            </p:nvSpPr>
            <p:spPr>
              <a:xfrm>
                <a:off y="1209675" x="4052887"/>
                <a:ext cy="200025" cx="201612"/>
              </a:xfrm>
              <a:custGeom>
                <a:pathLst>
                  <a:path w="54" extrusionOk="0" h="53">
                    <a:moveTo>
                      <a:pt y="0" x="27"/>
                    </a:moveTo>
                    <a:cubicBezTo>
                      <a:pt y="0" x="44"/>
                      <a:pt y="11" x="53"/>
                      <a:pt y="25" x="54"/>
                    </a:cubicBezTo>
                    <a:cubicBezTo>
                      <a:pt y="38" x="54"/>
                      <a:pt y="50" x="43"/>
                      <a:pt y="51" x="30"/>
                    </a:cubicBezTo>
                    <a:cubicBezTo>
                      <a:pt y="53" x="14"/>
                      <a:pt y="42" x="0"/>
                      <a:pt y="26" x="0"/>
                    </a:cubicBezTo>
                    <a:cubicBezTo>
                      <a:pt y="12" x="0"/>
                      <a:pt y="0" x="12"/>
                      <a:pt y="0" x="27"/>
                    </a:cubicBezTo>
                    <a:moveTo>
                      <a:pt y="26" x="43"/>
                    </a:moveTo>
                    <a:cubicBezTo>
                      <a:pt y="36" x="44"/>
                      <a:pt y="45" x="41"/>
                      <a:pt y="47" x="32"/>
                    </a:cubicBezTo>
                    <a:cubicBezTo>
                      <a:pt y="49" x="23"/>
                      <a:pt y="42" x="14"/>
                      <a:pt y="29" x="11"/>
                    </a:cubicBezTo>
                    <a:cubicBezTo>
                      <a:pt y="15" x="9"/>
                      <a:pt y="6" x="13"/>
                      <a:pt y="4" x="21"/>
                    </a:cubicBezTo>
                    <a:cubicBezTo>
                      <a:pt y="1" x="31"/>
                      <a:pt y="12" x="42"/>
                      <a:pt y="26" x="4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0" name="Shape 50"/>
              <p:cNvSpPr/>
              <p:nvPr/>
            </p:nvSpPr>
            <p:spPr>
              <a:xfrm>
                <a:off y="1209675" x="3835400"/>
                <a:ext cy="200025" cx="201612"/>
              </a:xfrm>
              <a:custGeom>
                <a:pathLst>
                  <a:path w="54" extrusionOk="0" h="53">
                    <a:moveTo>
                      <a:pt y="0" x="27"/>
                    </a:moveTo>
                    <a:cubicBezTo>
                      <a:pt y="0" x="44"/>
                      <a:pt y="11" x="53"/>
                      <a:pt y="25" x="54"/>
                    </a:cubicBezTo>
                    <a:cubicBezTo>
                      <a:pt y="38" x="54"/>
                      <a:pt y="50" x="43"/>
                      <a:pt y="51" x="30"/>
                    </a:cubicBezTo>
                    <a:cubicBezTo>
                      <a:pt y="53" x="14"/>
                      <a:pt y="42" x="0"/>
                      <a:pt y="26" x="0"/>
                    </a:cubicBezTo>
                    <a:cubicBezTo>
                      <a:pt y="12" x="0"/>
                      <a:pt y="0" x="12"/>
                      <a:pt y="0" x="27"/>
                    </a:cubicBezTo>
                    <a:moveTo>
                      <a:pt y="26" x="43"/>
                    </a:moveTo>
                    <a:cubicBezTo>
                      <a:pt y="36" x="44"/>
                      <a:pt y="45" x="41"/>
                      <a:pt y="47" x="32"/>
                    </a:cubicBezTo>
                    <a:cubicBezTo>
                      <a:pt y="49" x="23"/>
                      <a:pt y="42" x="13"/>
                      <a:pt y="29" x="11"/>
                    </a:cubicBezTo>
                    <a:cubicBezTo>
                      <a:pt y="15" x="8"/>
                      <a:pt y="6" x="13"/>
                      <a:pt y="4" x="21"/>
                    </a:cubicBezTo>
                    <a:cubicBezTo>
                      <a:pt y="1" x="31"/>
                      <a:pt y="12" x="41"/>
                      <a:pt y="26" x="4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1" name="Shape 51"/>
              <p:cNvSpPr/>
              <p:nvPr/>
            </p:nvSpPr>
            <p:spPr>
              <a:xfrm>
                <a:off y="1109662" x="3527425"/>
                <a:ext cy="319087" cx="292100"/>
              </a:xfrm>
              <a:custGeom>
                <a:pathLst>
                  <a:path w="78" extrusionOk="0" h="85">
                    <a:moveTo>
                      <a:pt y="20" x="66"/>
                    </a:moveTo>
                    <a:cubicBezTo>
                      <a:pt y="12" x="74"/>
                      <a:pt y="12" x="74"/>
                      <a:pt y="12" x="74"/>
                    </a:cubicBezTo>
                    <a:cubicBezTo>
                      <a:pt y="1" x="60"/>
                      <a:pt y="0" x="38"/>
                      <a:pt y="7" x="23"/>
                    </a:cubicBezTo>
                    <a:cubicBezTo>
                      <a:pt y="14" x="10"/>
                      <a:pt y="27" x="1"/>
                      <a:pt y="42" x="0"/>
                    </a:cubicBezTo>
                    <a:cubicBezTo>
                      <a:pt y="57" x="0"/>
                      <a:pt y="69" x="9"/>
                      <a:pt y="75" x="18"/>
                    </a:cubicBezTo>
                    <a:cubicBezTo>
                      <a:pt y="85" x="33"/>
                      <a:pt y="83" x="58"/>
                      <a:pt y="75" x="74"/>
                    </a:cubicBezTo>
                    <a:cubicBezTo>
                      <a:pt y="74" x="74"/>
                      <a:pt y="74" x="74"/>
                      <a:pt y="74" x="74"/>
                    </a:cubicBezTo>
                    <a:cubicBezTo>
                      <a:pt y="74" x="74"/>
                      <a:pt y="74" x="74"/>
                      <a:pt y="74" x="74"/>
                    </a:cubicBezTo>
                    <a:cubicBezTo>
                      <a:pt y="58" x="74"/>
                      <a:pt y="58" x="74"/>
                      <a:pt y="58" x="74"/>
                    </a:cubicBezTo>
                    <a:cubicBezTo>
                      <a:pt y="53" x="78"/>
                      <a:pt y="53" x="78"/>
                      <a:pt y="53" x="78"/>
                    </a:cubicBezTo>
                    <a:cubicBezTo>
                      <a:pt y="53" x="55"/>
                      <a:pt y="53" x="55"/>
                      <a:pt y="53" x="55"/>
                    </a:cubicBezTo>
                    <a:cubicBezTo>
                      <a:pt y="58" x="46"/>
                      <a:pt y="58" x="46"/>
                      <a:pt y="58" x="46"/>
                    </a:cubicBezTo>
                    <a:cubicBezTo>
                      <a:pt y="58" x="63"/>
                      <a:pt y="58" x="63"/>
                      <a:pt y="58" x="63"/>
                    </a:cubicBezTo>
                    <a:cubicBezTo>
                      <a:pt y="72" x="63"/>
                      <a:pt y="72" x="63"/>
                      <a:pt y="72" x="63"/>
                    </a:cubicBezTo>
                    <a:cubicBezTo>
                      <a:pt y="74" x="63"/>
                      <a:pt y="74" x="63"/>
                      <a:pt y="75" x="60"/>
                    </a:cubicBezTo>
                    <a:cubicBezTo>
                      <a:pt y="76" x="55"/>
                      <a:pt y="77" x="50"/>
                      <a:pt y="76" x="45"/>
                    </a:cubicBezTo>
                    <a:cubicBezTo>
                      <a:pt y="75" x="29"/>
                      <a:pt y="62" x="16"/>
                      <a:pt y="46" x="13"/>
                    </a:cubicBezTo>
                    <a:cubicBezTo>
                      <a:pt y="31" x="10"/>
                      <a:pt y="16" x="18"/>
                      <a:pt y="10" x="30"/>
                    </a:cubicBezTo>
                    <a:cubicBezTo>
                      <a:pt y="7" x="36"/>
                      <a:pt y="6" x="43"/>
                      <a:pt y="8" x="50"/>
                    </a:cubicBezTo>
                    <a:cubicBezTo>
                      <a:pt y="10" x="55"/>
                      <a:pt y="13" x="60"/>
                      <a:pt y="17" x="64"/>
                    </a:cubicBezTo>
                    <a:cubicBezTo>
                      <a:pt y="21" x="61"/>
                      <a:pt y="21" x="61"/>
                      <a:pt y="21" x="61"/>
                    </a:cubicBezTo>
                    <a:lnTo>
                      <a:pt y="20" x="6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</p:grpSp>
        <p:pic>
          <p:nvPicPr>
            <p:cNvPr id="52" name="Shape 5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y="2841181" x="3881948"/>
              <a:ext cy="1069339" cx="133667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/>
        </p:nvSpPr>
        <p:spPr>
          <a:xfrm>
            <a:off y="0" x="0"/>
            <a:ext cy="6858000" cx="12188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>
            <a:off y="1187450" x="-3175"/>
            <a:ext cy="919163" cx="2436813"/>
          </a:xfrm>
          <a:custGeom>
            <a:pathLst>
              <a:path w="764" extrusionOk="0" h="288">
                <a:moveTo>
                  <a:pt y="0" x="728"/>
                </a:moveTo>
                <a:cubicBezTo>
                  <a:pt y="0" x="0"/>
                  <a:pt y="0" x="0"/>
                  <a:pt y="0" x="0"/>
                </a:cubicBezTo>
                <a:cubicBezTo>
                  <a:pt y="288" x="0"/>
                  <a:pt y="288" x="0"/>
                  <a:pt y="288" x="0"/>
                </a:cubicBezTo>
                <a:cubicBezTo>
                  <a:pt y="288" x="728"/>
                  <a:pt y="288" x="728"/>
                  <a:pt y="288" x="728"/>
                </a:cubicBezTo>
                <a:cubicBezTo>
                  <a:pt y="288" x="748"/>
                  <a:pt y="274" x="764"/>
                  <a:pt y="256" x="764"/>
                </a:cubicBezTo>
                <a:cubicBezTo>
                  <a:pt y="32" x="764"/>
                  <a:pt y="32" x="764"/>
                  <a:pt y="32" x="764"/>
                </a:cubicBezTo>
                <a:cubicBezTo>
                  <a:pt y="15" x="764"/>
                  <a:pt y="0" x="748"/>
                  <a:pt y="0" x="728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y="3238809" x="1392383"/>
            <a:ext cy="1470024" cx="1019477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5"/>
              </a:buClr>
              <a:buFont typeface="Arial"/>
              <a:buNone/>
              <a:defRPr strike="noStrike" u="none" b="1" cap="none" baseline="0" sz="45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y="4715980" x="1392382"/>
            <a:ext cy="914400" cx="101947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600"/>
              </a:spcBef>
              <a:buClr>
                <a:srgbClr val="3F3F3F"/>
              </a:buClr>
              <a:buFont typeface="Arial"/>
              <a:buNone/>
              <a:defRPr strike="noStrike" u="none" b="0" cap="none" baseline="0" sz="2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60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60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6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5632626" x="1391000"/>
            <a:ext cy="914400" cx="7816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/>
            </a:lvl1pPr>
            <a:lvl2pPr rtl="0" indent="0" marL="457200">
              <a:buNone/>
              <a:defRPr/>
            </a:lvl2pPr>
            <a:lvl3pPr rtl="0" indent="0" marL="914400">
              <a:buNone/>
              <a:defRPr/>
            </a:lvl3pPr>
            <a:lvl4pPr rtl="0" indent="0" marL="1371600">
              <a:buNone/>
              <a:defRPr/>
            </a:lvl4pPr>
            <a:lvl5pPr rtl="0" indent="0" marL="1828800"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60" name="Shape 6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1301590" x="1461586"/>
            <a:ext cy="696278" cx="870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 Slide">
    <p:bg>
      <p:bgPr>
        <a:solidFill>
          <a:schemeClr val="accent5"/>
        </a:solidFill>
      </p:bgPr>
    </p:bg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/>
        </p:nvSpPr>
        <p:spPr>
          <a:xfrm>
            <a:off y="0" x="0"/>
            <a:ext cy="6858000" cx="121888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y="2565044" x="1392512"/>
            <a:ext cy="1470024" cx="101946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6"/>
              </a:buClr>
              <a:buFont typeface="Arial"/>
              <a:buNone/>
              <a:defRPr strike="noStrike" u="none" b="1" cap="none" baseline="0" sz="450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4042207" x="1392511"/>
            <a:ext cy="914400" cx="101946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600"/>
              </a:spcBef>
              <a:buClr>
                <a:schemeClr val="accent6"/>
              </a:buClr>
              <a:buFont typeface="Arial"/>
              <a:buNone/>
              <a:defRPr strike="noStrike" u="none" b="0" cap="none" baseline="0" sz="220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60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60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6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/>
          <p:nvPr/>
        </p:nvSpPr>
        <p:spPr>
          <a:xfrm>
            <a:off y="1187450" x="-3175"/>
            <a:ext cy="919163" cx="2436813"/>
          </a:xfrm>
          <a:custGeom>
            <a:pathLst>
              <a:path w="764" extrusionOk="0" h="288">
                <a:moveTo>
                  <a:pt y="0" x="728"/>
                </a:moveTo>
                <a:cubicBezTo>
                  <a:pt y="0" x="0"/>
                  <a:pt y="0" x="0"/>
                  <a:pt y="0" x="0"/>
                </a:cubicBezTo>
                <a:cubicBezTo>
                  <a:pt y="288" x="0"/>
                  <a:pt y="288" x="0"/>
                  <a:pt y="288" x="0"/>
                </a:cubicBezTo>
                <a:cubicBezTo>
                  <a:pt y="288" x="728"/>
                  <a:pt y="288" x="728"/>
                  <a:pt y="288" x="728"/>
                </a:cubicBezTo>
                <a:cubicBezTo>
                  <a:pt y="288" x="748"/>
                  <a:pt y="274" x="764"/>
                  <a:pt y="256" x="764"/>
                </a:cubicBezTo>
                <a:cubicBezTo>
                  <a:pt y="32" x="764"/>
                  <a:pt y="32" x="764"/>
                  <a:pt y="32" x="764"/>
                </a:cubicBezTo>
                <a:cubicBezTo>
                  <a:pt y="15" x="764"/>
                  <a:pt y="0" x="748"/>
                  <a:pt y="0" x="728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pic>
        <p:nvPicPr>
          <p:cNvPr id="67" name="Shape 6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1301590" x="1461586"/>
            <a:ext cy="696278" cx="870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Slide">
    <p:bg>
      <p:bgPr>
        <a:solidFill>
          <a:schemeClr val="accent5"/>
        </a:solidFill>
      </p:bgPr>
    </p:bg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/>
        </p:nvSpPr>
        <p:spPr>
          <a:xfrm>
            <a:off y="0" x="0"/>
            <a:ext cy="6858000" cx="121888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0" name="Shape 70"/>
          <p:cNvSpPr/>
          <p:nvPr/>
        </p:nvSpPr>
        <p:spPr>
          <a:xfrm flipH="1">
            <a:off y="5443860" x="9751059"/>
            <a:ext cy="919163" cx="2436813"/>
          </a:xfrm>
          <a:custGeom>
            <a:pathLst>
              <a:path w="764" extrusionOk="0" h="288">
                <a:moveTo>
                  <a:pt y="0" x="728"/>
                </a:moveTo>
                <a:cubicBezTo>
                  <a:pt y="0" x="0"/>
                  <a:pt y="0" x="0"/>
                  <a:pt y="0" x="0"/>
                </a:cubicBezTo>
                <a:cubicBezTo>
                  <a:pt y="288" x="0"/>
                  <a:pt y="288" x="0"/>
                  <a:pt y="288" x="0"/>
                </a:cubicBezTo>
                <a:cubicBezTo>
                  <a:pt y="288" x="728"/>
                  <a:pt y="288" x="728"/>
                  <a:pt y="288" x="728"/>
                </a:cubicBezTo>
                <a:cubicBezTo>
                  <a:pt y="288" x="748"/>
                  <a:pt y="274" x="764"/>
                  <a:pt y="256" x="764"/>
                </a:cubicBezTo>
                <a:cubicBezTo>
                  <a:pt y="32" x="764"/>
                  <a:pt y="32" x="764"/>
                  <a:pt y="32" x="764"/>
                </a:cubicBezTo>
                <a:cubicBezTo>
                  <a:pt y="15" x="764"/>
                  <a:pt y="0" x="748"/>
                  <a:pt y="0" x="728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pic>
        <p:nvPicPr>
          <p:cNvPr id="71" name="Shape 7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5552280" x="9852761"/>
            <a:ext cy="696278" cx="870349"/>
          </a:xfrm>
          <a:prstGeom prst="rect">
            <a:avLst/>
          </a:prstGeom>
        </p:spPr>
      </p:pic>
      <p:sp>
        <p:nvSpPr>
          <p:cNvPr id="72" name="Shape 72"/>
          <p:cNvSpPr txBox="1"/>
          <p:nvPr>
            <p:ph type="ctrTitle"/>
          </p:nvPr>
        </p:nvSpPr>
        <p:spPr>
          <a:xfrm>
            <a:off y="1104900" x="914162"/>
            <a:ext cy="2930160" cx="86391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-231775" marL="231775">
              <a:spcBef>
                <a:spcPts val="0"/>
              </a:spcBef>
              <a:buClr>
                <a:schemeClr val="accent6"/>
              </a:buClr>
              <a:buFont typeface="Arial"/>
              <a:buNone/>
              <a:defRPr strike="noStrike" u="none" b="0" cap="none" baseline="0" sz="360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y="5351816" x="1231070"/>
            <a:ext cy="1014599" cx="743958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7663" marL="347663">
              <a:spcBef>
                <a:spcPts val="600"/>
              </a:spcBef>
              <a:buClr>
                <a:schemeClr val="accent6"/>
              </a:buClr>
              <a:buFont typeface="Arial"/>
              <a:buNone/>
              <a:defRPr strike="noStrike" u="none" b="0" cap="none" baseline="0" sz="220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60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60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6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rmation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/>
        </p:nvSpPr>
        <p:spPr>
          <a:xfrm>
            <a:off y="119" x="0"/>
            <a:ext cy="6858000" cx="12188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7" name="Shape 77"/>
          <p:cNvSpPr/>
          <p:nvPr/>
        </p:nvSpPr>
        <p:spPr>
          <a:xfrm flipH="1">
            <a:off y="2767571" x="9751059"/>
            <a:ext cy="919163" cx="2436813"/>
          </a:xfrm>
          <a:custGeom>
            <a:pathLst>
              <a:path w="764" extrusionOk="0" h="288">
                <a:moveTo>
                  <a:pt y="0" x="728"/>
                </a:moveTo>
                <a:cubicBezTo>
                  <a:pt y="0" x="0"/>
                  <a:pt y="0" x="0"/>
                  <a:pt y="0" x="0"/>
                </a:cubicBezTo>
                <a:cubicBezTo>
                  <a:pt y="288" x="0"/>
                  <a:pt y="288" x="0"/>
                  <a:pt y="288" x="0"/>
                </a:cubicBezTo>
                <a:cubicBezTo>
                  <a:pt y="288" x="728"/>
                  <a:pt y="288" x="728"/>
                  <a:pt y="288" x="728"/>
                </a:cubicBezTo>
                <a:cubicBezTo>
                  <a:pt y="288" x="748"/>
                  <a:pt y="274" x="764"/>
                  <a:pt y="256" x="764"/>
                </a:cubicBezTo>
                <a:cubicBezTo>
                  <a:pt y="32" x="764"/>
                  <a:pt y="32" x="764"/>
                  <a:pt y="32" x="764"/>
                </a:cubicBezTo>
                <a:cubicBezTo>
                  <a:pt y="15" x="764"/>
                  <a:pt y="0" x="748"/>
                  <a:pt y="0" x="7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pic>
        <p:nvPicPr>
          <p:cNvPr id="78" name="Shape 7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2879011" x="9852761"/>
            <a:ext cy="696278" cx="870349"/>
          </a:xfrm>
          <a:prstGeom prst="rect">
            <a:avLst/>
          </a:prstGeom>
        </p:spPr>
      </p:pic>
      <p:sp>
        <p:nvSpPr>
          <p:cNvPr id="79" name="Shape 79"/>
          <p:cNvSpPr txBox="1"/>
          <p:nvPr>
            <p:ph type="ctrTitle"/>
          </p:nvPr>
        </p:nvSpPr>
        <p:spPr>
          <a:xfrm>
            <a:off y="2211381" x="1383144"/>
            <a:ext cy="1470024" cx="807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45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y="4042210" x="1355937"/>
            <a:ext cy="727303" cx="81146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trike="noStrike" u="none" b="0" cap="none" baseline="0" sz="1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60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60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60"/>
              </a:spcBef>
              <a:buClr>
                <a:srgbClr val="3F3F3F"/>
              </a:buClr>
              <a:buFont typeface="Arial"/>
              <a:buNone/>
              <a:defRPr strike="noStrike" u="none" b="0" cap="none" baseline="0" sz="1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y="4959350" x="1355259"/>
            <a:ext cy="358799" cx="489669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lt1"/>
              </a:buClr>
              <a:buNone/>
              <a:defRPr baseline="0" sz="1800">
                <a:solidFill>
                  <a:schemeClr val="l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y="5317794" x="1355259"/>
            <a:ext cy="358799" cx="489669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lt1"/>
              </a:buClr>
              <a:buNone/>
              <a:defRPr baseline="0" sz="1800">
                <a:solidFill>
                  <a:schemeClr val="l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4" type="body"/>
          </p:nvPr>
        </p:nvSpPr>
        <p:spPr>
          <a:xfrm>
            <a:off y="5677296" x="1355259"/>
            <a:ext cy="358799" cx="489669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lt1"/>
              </a:buClr>
              <a:buNone/>
              <a:defRPr baseline="0" sz="1800">
                <a:solidFill>
                  <a:schemeClr val="l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Slide with Subtitle"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828800" x="622135"/>
            <a:ext cy="4300475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58750" marL="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272"/>
              </a:buClr>
              <a:buFont typeface="Arial"/>
              <a:buChar char="•"/>
              <a:defRPr>
                <a:solidFill>
                  <a:srgbClr val="727272"/>
                </a:solidFill>
              </a:defRPr>
            </a:lvl1pPr>
            <a:lvl2pPr algn="l" rtl="0" marR="0" indent="-158750" marL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272"/>
              </a:buClr>
              <a:buFont typeface="Arial"/>
              <a:buChar char="•"/>
              <a:defRPr>
                <a:solidFill>
                  <a:srgbClr val="727272"/>
                </a:solidFill>
              </a:defRPr>
            </a:lvl2pPr>
            <a:lvl3pPr algn="l" rtl="0" marR="0" indent="-158750" marL="1143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272"/>
              </a:buClr>
              <a:buFont typeface="Arial"/>
              <a:buChar char="•"/>
              <a:defRPr>
                <a:solidFill>
                  <a:srgbClr val="727272"/>
                </a:solidFill>
              </a:defRPr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y="1007430" x="607324"/>
            <a:ext cy="565149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y="274637" x="609441"/>
            <a:ext cy="727544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Slide"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1403350" x="612647"/>
            <a:ext cy="4726792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58750" marL="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lvl1pPr>
            <a:lvl2pPr algn="l" rtl="0" marR="0" indent="-158750" marL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lvl2pPr>
            <a:lvl3pPr algn="l" rtl="0" marR="0" indent="-158750" marL="1143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y="274637" x="609441"/>
            <a:ext cy="727544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Slide with Subtitle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y="274637" x="609441"/>
            <a:ext cy="727544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007430" x="607324"/>
            <a:ext cy="565149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y="1828800" x="622135"/>
            <a:ext cy="1359942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accent5"/>
              </a:buClr>
              <a:buNone/>
              <a:defRPr>
                <a:solidFill>
                  <a:schemeClr val="accent5"/>
                </a:solidFill>
              </a:defRPr>
            </a:lvl1pPr>
            <a:lvl2pPr rtl="0" indent="0" marL="457200">
              <a:buNone/>
              <a:defRPr/>
            </a:lvl2pPr>
            <a:lvl3pPr rtl="0" indent="0" marL="914400">
              <a:buNone/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6"/><Relationship Target="../slideLayouts/slideLayout14.xml" Type="http://schemas.openxmlformats.org/officeDocument/2006/relationships/slideLayout" Id="rId15"/><Relationship Target="../slideLayouts/slideLayout13.xml" Type="http://schemas.openxmlformats.org/officeDocument/2006/relationships/slideLayout" Id="rId14"/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media/image00.png" Type="http://schemas.openxmlformats.org/officeDocument/2006/relationships/image" Id="rId1"/><Relationship Target="../slideLayouts/slideLayout12.xml" Type="http://schemas.openxmlformats.org/officeDocument/2006/relationships/slideLayout" Id="rId13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title"/>
          </p:nvPr>
        </p:nvSpPr>
        <p:spPr>
          <a:xfrm>
            <a:off y="274637" x="609441"/>
            <a:ext cy="727544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5"/>
              </a:buClr>
              <a:buFont typeface="Arial"/>
              <a:buNone/>
              <a:defRPr strike="noStrike" u="none" b="1" cap="none" baseline="0" sz="30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y="1403350" x="609441"/>
            <a:ext cy="4722816" cx="109699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58750" marL="228600">
              <a:spcBef>
                <a:spcPts val="600"/>
              </a:spcBef>
              <a:buClr>
                <a:srgbClr val="727272"/>
              </a:buClr>
              <a:buFont typeface="Arial"/>
              <a:buChar char="•"/>
              <a:defRPr strike="noStrike" u="none" b="0" cap="none" baseline="0" sz="1800" i="0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58750" marL="685800">
              <a:spcBef>
                <a:spcPts val="600"/>
              </a:spcBef>
              <a:buClr>
                <a:srgbClr val="727272"/>
              </a:buClr>
              <a:buFont typeface="Arial"/>
              <a:buChar char="•"/>
              <a:defRPr strike="noStrike" u="none" b="0" cap="none" baseline="0" sz="1800" i="0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58750" marL="1143000">
              <a:spcBef>
                <a:spcPts val="600"/>
              </a:spcBef>
              <a:buClr>
                <a:srgbClr val="727272"/>
              </a:buClr>
              <a:buFont typeface="Arial"/>
              <a:buChar char="•"/>
              <a:defRPr strike="noStrike" u="none" b="0" cap="none" baseline="0" sz="1800" i="0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8750" marL="1600200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453869" x="10423884"/>
            <a:ext cy="301756" cx="1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Shape 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6385351" x="597333"/>
            <a:ext cy="383495" cx="383495"/>
          </a:xfrm>
          <a:prstGeom prst="rect">
            <a:avLst/>
          </a:prstGeom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chimera.labs.oreilly.com/books/1230000000545/ch02.html#CONGESTION_AVOIDANCE_AND_CONTROL" Type="http://schemas.openxmlformats.org/officeDocument/2006/relationships/hyperlink" TargetMode="External" Id="rId4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2.png" Type="http://schemas.openxmlformats.org/officeDocument/2006/relationships/image" Id="rId4"/><Relationship Target="http://chimera.labs.oreilly.com/books/1230000000545/ch02.html#CONGESTION_AVOIDANCE_AND_CONTROL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4.png" Type="http://schemas.openxmlformats.org/officeDocument/2006/relationships/image" Id="rId4"/><Relationship Target="http://www.strangeloopnetworks.com/resources/infographics/web-performance-and-ecommerce/impact-of-1-second-delay/" Type="http://schemas.openxmlformats.org/officeDocument/2006/relationships/hyperlink" TargetMode="External" Id="rId3"/><Relationship Target="../media/image13.png" Type="http://schemas.openxmlformats.org/officeDocument/2006/relationships/image" Id="rId6"/><Relationship Target="../media/image10.png" Type="http://schemas.openxmlformats.org/officeDocument/2006/relationships/image" Id="rId5"/><Relationship Target="../media/image04.png" Type="http://schemas.openxmlformats.org/officeDocument/2006/relationships/image" Id="rId7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6.png" Type="http://schemas.openxmlformats.org/officeDocument/2006/relationships/image" Id="rId4"/><Relationship Target="../media/image18.png" Type="http://schemas.openxmlformats.org/officeDocument/2006/relationships/image" Id="rId3"/><Relationship Target="../media/image15.png" Type="http://schemas.openxmlformats.org/officeDocument/2006/relationships/image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7.png" Type="http://schemas.openxmlformats.org/officeDocument/2006/relationships/image" Id="rId4"/><Relationship Target="../media/image20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5.png" Type="http://schemas.openxmlformats.org/officeDocument/2006/relationships/image" Id="rId4"/><Relationship Target="../media/image19.png" Type="http://schemas.openxmlformats.org/officeDocument/2006/relationships/image" Id="rId3"/><Relationship Target="http://modpagespeed.com" Type="http://schemas.openxmlformats.org/officeDocument/2006/relationships/hyperlink" TargetMode="External" Id="rId6"/><Relationship Target="https://developers.google.com/speed/pagespeed/module/filter-prioritize-critical-css" Type="http://schemas.openxmlformats.org/officeDocument/2006/relationships/hyperlink" TargetMode="External" Id="rId5"/><Relationship Target="http://ngxpagespeed.com" Type="http://schemas.openxmlformats.org/officeDocument/2006/relationships/hyperlink" TargetMode="External" Id="rId7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6.png" Type="http://schemas.openxmlformats.org/officeDocument/2006/relationships/image" Id="rId4"/><Relationship Target="http://www.webpagetest.org/result/130617_4M_4c44797aea88cdea3e6fb55ea270225b/" Type="http://schemas.openxmlformats.org/officeDocument/2006/relationships/hyperlink" TargetMode="External" Id="rId3"/><Relationship Target="../media/image22.png" Type="http://schemas.openxmlformats.org/officeDocument/2006/relationships/image" Id="rId5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www.webpagetest.org/result/130617_4M_4c44797aea88cdea3e6fb55ea270225b/" Type="http://schemas.openxmlformats.org/officeDocument/2006/relationships/hyperlink" TargetMode="External" Id="rId4"/><Relationship Target="../media/image23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http://www.igvita.com/" Type="http://schemas.openxmlformats.org/officeDocument/2006/relationships/hyperlink" TargetMode="External" Id="rId4"/><Relationship Target="http://twitter.com/igrigorik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chimera.labs.oreilly.com/books/1230000000545/ch10.html#ANATOMY_OF_WEB_APPLICATION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9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y="3238809" x="1392383"/>
            <a:ext cy="1470024" cx="101947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5"/>
              </a:buClr>
              <a:buSzPct val="25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WebRTC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994717" x="1391000"/>
            <a:ext cy="1569300" cx="7816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buClr>
                <a:srgbClr val="727272"/>
              </a:buClr>
              <a:buSzPct val="25000"/>
              <a:buFont typeface="Arial"/>
              <a:buNone/>
            </a:pPr>
            <a:r>
              <a:rPr b="1" lang="en-US"/>
              <a:t>Ilya Grigorik - @igrigorik</a:t>
            </a:r>
          </a:p>
          <a:p>
            <a:pPr algn="l" rtl="0" lvl="0" marR="0" indent="0" marL="0">
              <a:spcBef>
                <a:spcPts val="600"/>
              </a:spcBef>
              <a:buClr>
                <a:srgbClr val="727272"/>
              </a:buClr>
              <a:buSzPct val="25000"/>
              <a:buFont typeface="Arial"/>
              <a:buNone/>
            </a:pPr>
            <a:r>
              <a:rPr lang="en-US" i="1"/>
              <a:t>Make The Web Fast</a:t>
            </a:r>
          </a:p>
          <a:p>
            <a:pPr algn="l" rtl="0" lvl="0" marR="0" indent="0" marL="0">
              <a:spcBef>
                <a:spcPts val="600"/>
              </a:spcBef>
              <a:buClr>
                <a:srgbClr val="727272"/>
              </a:buClr>
              <a:buSzPct val="25000"/>
              <a:buFont typeface="Arial"/>
              <a:buNone/>
            </a:pPr>
            <a:r>
              <a:rPr lang="en-US" i="1"/>
              <a:t>Google</a:t>
            </a:r>
          </a:p>
        </p:txBody>
      </p:sp>
      <p:sp>
        <p:nvSpPr>
          <p:cNvPr id="118" name="Shape 118"/>
          <p:cNvSpPr txBox="1"/>
          <p:nvPr>
            <p:ph idx="2" type="subTitle"/>
          </p:nvPr>
        </p:nvSpPr>
        <p:spPr>
          <a:xfrm>
            <a:off y="2963380" x="1392382"/>
            <a:ext cy="1439099" cx="10194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0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sz="4000" lang="en-US">
                <a:latin typeface="Open Sans"/>
                <a:ea typeface="Open Sans"/>
                <a:cs typeface="Open Sans"/>
                <a:sym typeface="Open Sans"/>
              </a:rPr>
              <a:t>Optimizing the </a:t>
            </a:r>
            <a:r>
              <a:rPr b="1" sz="4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Critical Rendering Path</a:t>
            </a:r>
          </a:p>
          <a:p>
            <a:pPr algn="l" rtl="0" lvl="0" marR="0" indent="0" marL="0">
              <a:spcBef>
                <a:spcPts val="60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i="1">
                <a:latin typeface="Open Sans"/>
                <a:ea typeface="Open Sans"/>
                <a:cs typeface="Open Sans"/>
                <a:sym typeface="Open Sans"/>
              </a:rPr>
              <a:t>nuts and bolts of delivering instant mobile websites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148250" x="8731798"/>
            <a:ext cy="1262250" cx="25757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TCP Congestion Control &amp; Avoidance...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046178" x="692616"/>
            <a:ext cy="840000" cx="1068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727272"/>
              </a:buClr>
              <a:buSzPct val="129629"/>
              <a:buFont typeface="Arial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TCP is designed to probe the  network to figure out the available capacity</a:t>
            </a:r>
          </a:p>
          <a:p>
            <a:pPr rtl="0" lvl="0" indent="-317500" marL="457200">
              <a:buClr>
                <a:srgbClr val="727272"/>
              </a:buClr>
              <a:buSzPct val="129629"/>
              <a:buFont typeface="Arial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TCP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does not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use full bandwidth capacity from the start!</a:t>
            </a:r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y="6345000" x="8818611"/>
            <a:ext cy="468600" cx="329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18553" x="978425"/>
            <a:ext cy="3102550" cx="7465139"/>
          </a:xfrm>
          <a:prstGeom prst="rect">
            <a:avLst/>
          </a:prstGeom>
        </p:spPr>
      </p:pic>
      <p:sp>
        <p:nvSpPr>
          <p:cNvPr id="225" name="Shape 225"/>
          <p:cNvSpPr txBox="1"/>
          <p:nvPr/>
        </p:nvSpPr>
        <p:spPr>
          <a:xfrm>
            <a:off y="5606600" x="1080475"/>
            <a:ext cy="629100" cx="8210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TCP Slow Start</a:t>
            </a:r>
            <a:r>
              <a:rPr b="1" sz="2400" lang="en-US">
                <a:solidFill>
                  <a:srgbClr val="727272"/>
                </a:solidFill>
                <a:latin typeface="Open Sans"/>
                <a:ea typeface="Open Sans"/>
                <a:cs typeface="Open Sans"/>
                <a:sym typeface="Open Sans"/>
              </a:rPr>
              <a:t> is a feature, not a bug.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6385175" x="1170200"/>
            <a:ext cy="308699" cx="6379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1300" lang="en-US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Congestion Avoidance and Control</a:t>
            </a:r>
            <a:r>
              <a:rPr sz="13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176412" x="609503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Let's fetch </a:t>
            </a:r>
            <a:r>
              <a:rPr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40 KB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over a new TCP connection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716200" x="6810250"/>
            <a:ext cy="1553100" cx="488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rgbClr val="727272"/>
              </a:buClr>
              <a:buSzPct val="166666"/>
              <a:buFont typeface="Arial"/>
              <a:buChar char="•"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5 Mbps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 connection</a:t>
            </a:r>
          </a:p>
          <a:p>
            <a:pPr rtl="0" lvl="0" indent="-355600" marL="457200">
              <a:buClr>
                <a:srgbClr val="727272"/>
              </a:buClr>
              <a:buSzPct val="166666"/>
              <a:buFont typeface="Arial"/>
              <a:buChar char="•"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200 ms</a:t>
            </a:r>
            <a:r>
              <a:rPr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roundtrip time </a:t>
            </a:r>
          </a:p>
          <a:p>
            <a:pPr rtl="0" lvl="0" indent="-355600" marL="457200">
              <a:buClr>
                <a:srgbClr val="727272"/>
              </a:buClr>
              <a:buSzPct val="166666"/>
              <a:buFont typeface="Arial"/>
              <a:buChar char="•"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100 ms</a:t>
            </a: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server processing time</a:t>
            </a:r>
          </a:p>
          <a:p>
            <a:pPr rtl="0" lvl="0" indent="-355600" marL="457200">
              <a:buClr>
                <a:srgbClr val="727272"/>
              </a:buClr>
              <a:buSzPct val="166666"/>
              <a:buFont typeface="Arial"/>
              <a:buChar char="•"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IW10 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means ~14KB in first RTT</a:t>
            </a:r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y="6345000" x="8818611"/>
            <a:ext cy="468600" cx="329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6385175" x="1170200"/>
            <a:ext cy="308699" cx="6379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1300" lang="en-US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Congestion Avoidance and Control</a:t>
            </a:r>
            <a:r>
              <a:rPr sz="13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y="3679350" x="7127950"/>
            <a:ext cy="2206950" cx="4244699"/>
            <a:chOff y="3679350" x="7127950"/>
            <a:chExt cy="2206950" cx="4244699"/>
          </a:xfrm>
        </p:grpSpPr>
        <p:sp>
          <p:nvSpPr>
            <p:cNvPr id="236" name="Shape 236"/>
            <p:cNvSpPr txBox="1"/>
            <p:nvPr/>
          </p:nvSpPr>
          <p:spPr>
            <a:xfrm>
              <a:off y="5158800" x="7235850"/>
              <a:ext cy="727500" cx="38999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l">
                <a:buNone/>
              </a:pPr>
              <a:r>
                <a:rPr sz="1800" lang="en-US" i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plus DNS and TLS roundtrips ...</a:t>
              </a:r>
            </a:p>
          </p:txBody>
        </p:sp>
        <p:grpSp>
          <p:nvGrpSpPr>
            <p:cNvPr id="237" name="Shape 237"/>
            <p:cNvGrpSpPr/>
            <p:nvPr/>
          </p:nvGrpSpPr>
          <p:grpSpPr>
            <a:xfrm>
              <a:off y="3679350" x="7127950"/>
              <a:ext cy="1654749" cx="4244699"/>
              <a:chOff y="3016025" x="7220800"/>
              <a:chExt cy="1654749" cx="4244699"/>
            </a:xfrm>
          </p:grpSpPr>
          <p:sp>
            <p:nvSpPr>
              <p:cNvPr id="238" name="Shape 238"/>
              <p:cNvSpPr/>
              <p:nvPr/>
            </p:nvSpPr>
            <p:spPr>
              <a:xfrm>
                <a:off y="3016025" x="8884900"/>
                <a:ext cy="589500" cx="696599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accen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39" name="Shape 239"/>
              <p:cNvSpPr txBox="1"/>
              <p:nvPr/>
            </p:nvSpPr>
            <p:spPr>
              <a:xfrm>
                <a:off y="3766875" x="7220800"/>
                <a:ext cy="903899" cx="4244699"/>
              </a:xfrm>
              <a:prstGeom prst="rect">
                <a:avLst/>
              </a:prstGeom>
            </p:spPr>
            <p:txBody>
              <a:bodyPr bIns="91425" rIns="91425" lIns="91425" tIns="91425" anchor="ctr" anchorCtr="0">
                <a:noAutofit/>
              </a:bodyPr>
              <a:lstStyle/>
              <a:p>
                <a:pPr algn="ctr" rtl="0" lvl="0">
                  <a:spcBef>
                    <a:spcPts val="600"/>
                  </a:spcBef>
                  <a:buNone/>
                </a:pPr>
                <a:r>
                  <a:rPr b="1" sz="2600" lang="en-US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 roundtrips, or 700 ms!</a:t>
                </a:r>
              </a:p>
            </p:txBody>
          </p:sp>
        </p:grpSp>
      </p:grpSp>
      <p:pic>
        <p:nvPicPr>
          <p:cNvPr id="240" name="Shape 2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12450" x="806450"/>
            <a:ext cy="3783750" cx="57073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subTitle"/>
          </p:nvPr>
        </p:nvSpPr>
        <p:spPr>
          <a:xfrm>
            <a:off y="611407" x="663137"/>
            <a:ext cy="5096699" cx="1085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sz="2800" lang="en-US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Breaking the </a:t>
            </a:r>
            <a:r>
              <a:rPr b="1" sz="2800" lang="en-US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1000 ms</a:t>
            </a:r>
            <a:r>
              <a:rPr sz="2800" lang="en-US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time to glass mobile barrier... </a:t>
            </a:r>
          </a:p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~50% of the budget is in network latency overhead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100-200 ms RTT's for DNS, TCP, TLS, HTTP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Must account for TCP slow start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Best case scenario: one RTT render *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~14 KB of data, delivered in one roundtrip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time or place for redirects, eliminate them!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6350100" x="1117800"/>
            <a:ext cy="398399" cx="816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US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We don't need to render the full page! We need to render the above the fold content.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y="2565050" x="1392499"/>
            <a:ext cy="1470000" cx="10475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4000" lang="en-US">
                <a:latin typeface="Open Sans"/>
                <a:ea typeface="Open Sans"/>
                <a:cs typeface="Open Sans"/>
                <a:sym typeface="Open Sans"/>
              </a:rPr>
              <a:t>What's the critical rendering path?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y="4042207" x="1392511"/>
            <a:ext cy="914400" cx="10194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 i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To answer that, we need to peek inside the browser...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1222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Let's try a simple example...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1702150" x="650696"/>
            <a:ext cy="1893299" cx="49785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Performance!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styles.css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Hello 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&lt;/span&gt;&lt;/p&gt;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4088650" x="650700"/>
            <a:ext cy="1668600" cx="6380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Simple (valid) HTML file</a:t>
            </a:r>
          </a:p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External CSS stylesheet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What could be simpler, right?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2352000" x="6588150"/>
            <a:ext cy="862200" cx="39420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p    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{ font-weight: bold; }</a:t>
            </a:r>
          </a:p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span 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{ display: none; }</a:t>
            </a:r>
          </a:p>
        </p:txBody>
      </p:sp>
      <p:sp>
        <p:nvSpPr>
          <p:cNvPr id="262" name="Shape 262"/>
          <p:cNvSpPr/>
          <p:nvPr/>
        </p:nvSpPr>
        <p:spPr>
          <a:xfrm>
            <a:off y="2548800" x="5907512"/>
            <a:ext cy="468600" cx="48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3" name="Shape 263"/>
          <p:cNvSpPr txBox="1"/>
          <p:nvPr/>
        </p:nvSpPr>
        <p:spPr>
          <a:xfrm>
            <a:off y="134230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1989675" x="658815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styles.css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358650" x="8867125"/>
            <a:ext cy="2499350" cx="2161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1222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HTML bytes are arriving on the wire...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1707900" x="650700"/>
            <a:ext cy="1893299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Performance!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r>
              <a:rPr b="1"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&lt;link href=styles.css rel=stylesheet /&gt;</a:t>
            </a:r>
            <a:b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&lt;p&gt;Hello &lt;span&gt;world!&lt;/span&gt;&lt;/p&gt;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1707900" x="5646875"/>
            <a:ext cy="1209600" cx="6060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first response packet with index.html bytes</a:t>
            </a:r>
          </a:p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we have not discovered the CSS yet...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4399525" x="650700"/>
            <a:ext cy="862200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p    { font-weight: bold; }</a:t>
            </a:r>
          </a:p>
          <a:p>
            <a:pPr rtl="0" lvl="0">
              <a:buNone/>
            </a:pP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span { display: none; 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134805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y="403720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styles.css</a:t>
            </a:r>
          </a:p>
        </p:txBody>
      </p:sp>
      <p:grpSp>
        <p:nvGrpSpPr>
          <p:cNvPr id="277" name="Shape 277"/>
          <p:cNvGrpSpPr/>
          <p:nvPr/>
        </p:nvGrpSpPr>
        <p:grpSpPr>
          <a:xfrm>
            <a:off y="3239700" x="4378400"/>
            <a:ext cy="1511154" cx="5856650"/>
            <a:chOff y="3339250" x="1342200"/>
            <a:chExt cy="1511154" cx="5856650"/>
          </a:xfrm>
        </p:grpSpPr>
        <p:sp>
          <p:nvSpPr>
            <p:cNvPr id="278" name="Shape 278"/>
            <p:cNvSpPr/>
            <p:nvPr/>
          </p:nvSpPr>
          <p:spPr>
            <a:xfrm>
              <a:off y="3339250" x="3089675"/>
              <a:ext cy="468600" cx="10563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79" name="Shape 279"/>
            <p:cNvSpPr/>
            <p:nvPr/>
          </p:nvSpPr>
          <p:spPr>
            <a:xfrm>
              <a:off y="4381800" x="3089675"/>
              <a:ext cy="468600" cx="10563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CSS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y="3339258" x="4618062"/>
              <a:ext cy="468600" cx="10524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DOM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y="4381804" x="4618062"/>
              <a:ext cy="468600" cx="10524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CSSOM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y="3860525" x="6142550"/>
              <a:ext cy="468600" cx="10563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Render Tree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y="3860525" x="1342200"/>
              <a:ext cy="468600" cx="1056300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Network</a:t>
              </a:r>
            </a:p>
          </p:txBody>
        </p:sp>
        <p:cxnSp>
          <p:nvCxnSpPr>
            <p:cNvPr id="284" name="Shape 284"/>
            <p:cNvCxnSpPr>
              <a:stCxn id="283" idx="3"/>
              <a:endCxn id="278" idx="1"/>
            </p:cNvCxnSpPr>
            <p:nvPr/>
          </p:nvCxnSpPr>
          <p:spPr>
            <a:xfrm rot="10800000" flipH="1">
              <a:off y="3573550" x="2398500"/>
              <a:ext cy="521275" cx="691174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85" name="Shape 285"/>
            <p:cNvCxnSpPr>
              <a:stCxn id="283" idx="3"/>
              <a:endCxn id="279" idx="1"/>
            </p:cNvCxnSpPr>
            <p:nvPr/>
          </p:nvCxnSpPr>
          <p:spPr>
            <a:xfrm>
              <a:off y="4094825" x="2398500"/>
              <a:ext cy="521275" cx="691174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86" name="Shape 286"/>
            <p:cNvCxnSpPr>
              <a:stCxn id="278" idx="3"/>
              <a:endCxn id="280" idx="1"/>
            </p:cNvCxnSpPr>
            <p:nvPr/>
          </p:nvCxnSpPr>
          <p:spPr>
            <a:xfrm>
              <a:off y="3573550" x="4145975"/>
              <a:ext cy="8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87" name="Shape 287"/>
            <p:cNvCxnSpPr>
              <a:stCxn id="279" idx="3"/>
              <a:endCxn id="281" idx="1"/>
            </p:cNvCxnSpPr>
            <p:nvPr/>
          </p:nvCxnSpPr>
          <p:spPr>
            <a:xfrm>
              <a:off y="4616100" x="4145975"/>
              <a:ext cy="4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88" name="Shape 288"/>
            <p:cNvCxnSpPr>
              <a:stCxn id="280" idx="3"/>
              <a:endCxn id="282" idx="1"/>
            </p:cNvCxnSpPr>
            <p:nvPr/>
          </p:nvCxnSpPr>
          <p:spPr>
            <a:xfrm>
              <a:off y="3573558" x="5670462"/>
              <a:ext cy="521266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89" name="Shape 289"/>
            <p:cNvCxnSpPr>
              <a:stCxn id="281" idx="3"/>
              <a:endCxn id="282" idx="1"/>
            </p:cNvCxnSpPr>
            <p:nvPr/>
          </p:nvCxnSpPr>
          <p:spPr>
            <a:xfrm rot="10800000" flipH="1">
              <a:off y="4094825" x="5670462"/>
              <a:ext cy="521279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290" name="Shape 290"/>
          <p:cNvSpPr/>
          <p:nvPr/>
        </p:nvSpPr>
        <p:spPr>
          <a:xfrm>
            <a:off y="3239700" x="6109550"/>
            <a:ext cy="468600" cx="267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1" name="Shape 291"/>
          <p:cNvSpPr txBox="1"/>
          <p:nvPr/>
        </p:nvSpPr>
        <p:spPr>
          <a:xfrm>
            <a:off y="3314700" x="6376850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</p:txBody>
      </p:sp>
      <p:sp>
        <p:nvSpPr>
          <p:cNvPr id="292" name="Shape 292"/>
          <p:cNvSpPr/>
          <p:nvPr/>
        </p:nvSpPr>
        <p:spPr>
          <a:xfrm>
            <a:off y="3239700" x="7647475"/>
            <a:ext cy="468600" cx="267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3" name="Shape 293"/>
          <p:cNvSpPr txBox="1"/>
          <p:nvPr/>
        </p:nvSpPr>
        <p:spPr>
          <a:xfrm>
            <a:off y="6288800" x="1101550"/>
            <a:ext cy="621600" cx="5070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300" lang="en-US">
                <a:latin typeface="Open Sans"/>
                <a:ea typeface="Open Sans"/>
                <a:cs typeface="Open Sans"/>
                <a:sym typeface="Open Sans"/>
              </a:rPr>
              <a:t>We're splitting packets for convenience...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33700" x="10668750"/>
            <a:ext cy="1723149" cx="9104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1222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DOM construction is complete... </a:t>
            </a:r>
            <a:r>
              <a:rPr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waiting on CSS!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1707900" x="650700"/>
            <a:ext cy="1893299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Performance!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styles.css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Hello 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&lt;/span&gt;&lt;/p&gt;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y="4399525" x="650700"/>
            <a:ext cy="862200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p    { font-weight: bold; }</a:t>
            </a:r>
          </a:p>
          <a:p>
            <a:pPr rtl="0" lvl="0">
              <a:buNone/>
            </a:pP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span { display: none; }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134805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y="403720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styles.css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y="3239700" x="4378400"/>
            <a:ext cy="1511154" cx="5856650"/>
            <a:chOff y="3339250" x="1342200"/>
            <a:chExt cy="1511154" cx="5856650"/>
          </a:xfrm>
        </p:grpSpPr>
        <p:sp>
          <p:nvSpPr>
            <p:cNvPr id="306" name="Shape 306"/>
            <p:cNvSpPr/>
            <p:nvPr/>
          </p:nvSpPr>
          <p:spPr>
            <a:xfrm>
              <a:off y="3339250" x="3089675"/>
              <a:ext cy="468600" cx="10563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07" name="Shape 307"/>
            <p:cNvSpPr/>
            <p:nvPr/>
          </p:nvSpPr>
          <p:spPr>
            <a:xfrm>
              <a:off y="4381800" x="3089675"/>
              <a:ext cy="468600" cx="10563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CSS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y="3339258" x="4618062"/>
              <a:ext cy="468600" cx="10524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DOM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y="4381804" x="4618062"/>
              <a:ext cy="468600" cx="10524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CSSOM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y="3860525" x="6142550"/>
              <a:ext cy="468600" cx="10563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Render Tree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y="3860525" x="1342200"/>
              <a:ext cy="468600" cx="1056300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Network</a:t>
              </a:r>
            </a:p>
          </p:txBody>
        </p:sp>
        <p:cxnSp>
          <p:nvCxnSpPr>
            <p:cNvPr id="312" name="Shape 312"/>
            <p:cNvCxnSpPr>
              <a:stCxn id="311" idx="3"/>
              <a:endCxn id="306" idx="1"/>
            </p:cNvCxnSpPr>
            <p:nvPr/>
          </p:nvCxnSpPr>
          <p:spPr>
            <a:xfrm rot="10800000" flipH="1">
              <a:off y="3573550" x="2398500"/>
              <a:ext cy="521275" cx="691174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13" name="Shape 313"/>
            <p:cNvCxnSpPr>
              <a:stCxn id="311" idx="3"/>
              <a:endCxn id="307" idx="1"/>
            </p:cNvCxnSpPr>
            <p:nvPr/>
          </p:nvCxnSpPr>
          <p:spPr>
            <a:xfrm>
              <a:off y="4094825" x="2398500"/>
              <a:ext cy="521275" cx="691174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14" name="Shape 314"/>
            <p:cNvCxnSpPr>
              <a:stCxn id="306" idx="3"/>
              <a:endCxn id="308" idx="1"/>
            </p:cNvCxnSpPr>
            <p:nvPr/>
          </p:nvCxnSpPr>
          <p:spPr>
            <a:xfrm>
              <a:off y="3573550" x="4145975"/>
              <a:ext cy="8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15" name="Shape 315"/>
            <p:cNvCxnSpPr>
              <a:stCxn id="307" idx="3"/>
              <a:endCxn id="309" idx="1"/>
            </p:cNvCxnSpPr>
            <p:nvPr/>
          </p:nvCxnSpPr>
          <p:spPr>
            <a:xfrm>
              <a:off y="4616100" x="4145975"/>
              <a:ext cy="4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16" name="Shape 316"/>
            <p:cNvCxnSpPr>
              <a:stCxn id="308" idx="3"/>
              <a:endCxn id="310" idx="1"/>
            </p:cNvCxnSpPr>
            <p:nvPr/>
          </p:nvCxnSpPr>
          <p:spPr>
            <a:xfrm>
              <a:off y="3573558" x="5670462"/>
              <a:ext cy="521266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17" name="Shape 317"/>
            <p:cNvCxnSpPr>
              <a:stCxn id="309" idx="3"/>
              <a:endCxn id="310" idx="1"/>
            </p:cNvCxnSpPr>
            <p:nvPr/>
          </p:nvCxnSpPr>
          <p:spPr>
            <a:xfrm rot="10800000" flipH="1">
              <a:off y="4094825" x="5670462"/>
              <a:ext cy="521279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318" name="Shape 318"/>
          <p:cNvSpPr/>
          <p:nvPr/>
        </p:nvSpPr>
        <p:spPr>
          <a:xfrm>
            <a:off y="3239700" x="6109550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9" name="Shape 319"/>
          <p:cNvSpPr txBox="1"/>
          <p:nvPr/>
        </p:nvSpPr>
        <p:spPr>
          <a:xfrm>
            <a:off y="3314700" x="6281450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</p:txBody>
      </p:sp>
      <p:sp>
        <p:nvSpPr>
          <p:cNvPr id="320" name="Shape 320"/>
          <p:cNvSpPr/>
          <p:nvPr/>
        </p:nvSpPr>
        <p:spPr>
          <a:xfrm>
            <a:off y="3239700" x="7647475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321" name="Shape 3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33700" x="10668750"/>
            <a:ext cy="1723149" cx="910499"/>
          </a:xfrm>
          <a:prstGeom prst="rect">
            <a:avLst/>
          </a:prstGeom>
        </p:spPr>
      </p:pic>
      <p:sp>
        <p:nvSpPr>
          <p:cNvPr id="322" name="Shape 322"/>
          <p:cNvSpPr txBox="1"/>
          <p:nvPr/>
        </p:nvSpPr>
        <p:spPr>
          <a:xfrm>
            <a:off y="3314700" x="7895575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DOM</a:t>
            </a:r>
          </a:p>
        </p:txBody>
      </p:sp>
      <p:grpSp>
        <p:nvGrpSpPr>
          <p:cNvPr id="323" name="Shape 323"/>
          <p:cNvGrpSpPr/>
          <p:nvPr/>
        </p:nvGrpSpPr>
        <p:grpSpPr>
          <a:xfrm>
            <a:off y="4780652" x="5841550"/>
            <a:ext cy="1538272" cx="6060899"/>
            <a:chOff y="4780652" x="5841550"/>
            <a:chExt cy="1538272" cx="6060899"/>
          </a:xfrm>
        </p:grpSpPr>
        <p:sp>
          <p:nvSpPr>
            <p:cNvPr id="324" name="Shape 324"/>
            <p:cNvSpPr txBox="1"/>
            <p:nvPr/>
          </p:nvSpPr>
          <p:spPr>
            <a:xfrm>
              <a:off y="5109325" x="5841550"/>
              <a:ext cy="1209600" cx="60608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rtl="0" lvl="0" indent="-355600" marL="457200">
                <a:buClr>
                  <a:srgbClr val="000000"/>
                </a:buClr>
                <a:buSzPct val="166666"/>
                <a:buFont typeface="Arial"/>
                <a:buChar char="•"/>
              </a:pPr>
              <a:r>
                <a:rPr sz="2000" lang="en-US">
                  <a:latin typeface="Open Sans"/>
                  <a:ea typeface="Open Sans"/>
                  <a:cs typeface="Open Sans"/>
                  <a:sym typeface="Open Sans"/>
                </a:rPr>
                <a:t>screen is blank, </a:t>
              </a:r>
              <a:r>
                <a:rPr b="1" sz="2000" lang="en-US">
                  <a:latin typeface="Open Sans"/>
                  <a:ea typeface="Open Sans"/>
                  <a:cs typeface="Open Sans"/>
                  <a:sym typeface="Open Sans"/>
                </a:rPr>
                <a:t>blocked on CSS</a:t>
              </a:r>
            </a:p>
            <a:p>
              <a:pPr rtl="0" lvl="1" indent="-355600" marL="914400">
                <a:buClr>
                  <a:srgbClr val="000000"/>
                </a:buClr>
                <a:buSzPct val="111111"/>
                <a:buFont typeface="Courier New"/>
                <a:buChar char="o"/>
              </a:pPr>
              <a:r>
                <a:rPr sz="1800" lang="en-US">
                  <a:latin typeface="Open Sans"/>
                  <a:ea typeface="Open Sans"/>
                  <a:cs typeface="Open Sans"/>
                  <a:sym typeface="Open Sans"/>
                </a:rPr>
                <a:t>otherwise, flash of unstyled content </a:t>
              </a:r>
            </a:p>
          </p:txBody>
        </p:sp>
        <p:sp>
          <p:nvSpPr>
            <p:cNvPr id="325" name="Shape 325"/>
            <p:cNvSpPr/>
            <p:nvPr/>
          </p:nvSpPr>
          <p:spPr>
            <a:xfrm rot="-2700000">
              <a:off y="4883446" x="10243317"/>
              <a:ext cy="468811" cx="48493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326" name="Shape 326"/>
          <p:cNvSpPr txBox="1"/>
          <p:nvPr/>
        </p:nvSpPr>
        <p:spPr>
          <a:xfrm>
            <a:off y="1860300" x="5799275"/>
            <a:ext cy="1209600" cx="6060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&lt;link&gt; discovered, network request sent</a:t>
            </a:r>
          </a:p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DOM construction complete!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1222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First CSS bytes arrive... </a:t>
            </a:r>
            <a:r>
              <a:rPr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still waiting on CSS!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1707900" x="650700"/>
            <a:ext cy="1893299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Performance!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styles.css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Hello 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&lt;/span&gt;&lt;/p&gt;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y="4399525" x="650700"/>
            <a:ext cy="862200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p    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{ font-weight: bold; }</a:t>
            </a:r>
          </a:p>
          <a:p>
            <a:pPr rtl="0" lvl="0">
              <a:buNone/>
            </a:pP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span { display: none; }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y="134805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y="403720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styles.css</a:t>
            </a:r>
          </a:p>
        </p:txBody>
      </p:sp>
      <p:grpSp>
        <p:nvGrpSpPr>
          <p:cNvPr id="337" name="Shape 337"/>
          <p:cNvGrpSpPr/>
          <p:nvPr/>
        </p:nvGrpSpPr>
        <p:grpSpPr>
          <a:xfrm>
            <a:off y="3239700" x="4378400"/>
            <a:ext cy="1511154" cx="5856650"/>
            <a:chOff y="3339250" x="1342200"/>
            <a:chExt cy="1511154" cx="5856650"/>
          </a:xfrm>
        </p:grpSpPr>
        <p:sp>
          <p:nvSpPr>
            <p:cNvPr id="338" name="Shape 338"/>
            <p:cNvSpPr/>
            <p:nvPr/>
          </p:nvSpPr>
          <p:spPr>
            <a:xfrm>
              <a:off y="3339250" x="3089675"/>
              <a:ext cy="468600" cx="10563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39" name="Shape 339"/>
            <p:cNvSpPr/>
            <p:nvPr/>
          </p:nvSpPr>
          <p:spPr>
            <a:xfrm>
              <a:off y="4381800" x="3089675"/>
              <a:ext cy="468600" cx="10563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40" name="Shape 340"/>
            <p:cNvSpPr/>
            <p:nvPr/>
          </p:nvSpPr>
          <p:spPr>
            <a:xfrm>
              <a:off y="3339258" x="4618062"/>
              <a:ext cy="468600" cx="10524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DOM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y="4381804" x="4618062"/>
              <a:ext cy="468600" cx="10524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CSSOM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y="3860525" x="6142550"/>
              <a:ext cy="468600" cx="10563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Render Tree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y="3860525" x="1342200"/>
              <a:ext cy="468600" cx="1056300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Network</a:t>
              </a:r>
            </a:p>
          </p:txBody>
        </p:sp>
        <p:cxnSp>
          <p:nvCxnSpPr>
            <p:cNvPr id="344" name="Shape 344"/>
            <p:cNvCxnSpPr>
              <a:stCxn id="343" idx="3"/>
              <a:endCxn id="338" idx="1"/>
            </p:cNvCxnSpPr>
            <p:nvPr/>
          </p:nvCxnSpPr>
          <p:spPr>
            <a:xfrm rot="10800000" flipH="1">
              <a:off y="3573550" x="2398500"/>
              <a:ext cy="521275" cx="691174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45" name="Shape 345"/>
            <p:cNvCxnSpPr>
              <a:stCxn id="343" idx="3"/>
              <a:endCxn id="339" idx="1"/>
            </p:cNvCxnSpPr>
            <p:nvPr/>
          </p:nvCxnSpPr>
          <p:spPr>
            <a:xfrm>
              <a:off y="4094825" x="2398500"/>
              <a:ext cy="521275" cx="691174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46" name="Shape 346"/>
            <p:cNvCxnSpPr>
              <a:stCxn id="338" idx="3"/>
              <a:endCxn id="340" idx="1"/>
            </p:cNvCxnSpPr>
            <p:nvPr/>
          </p:nvCxnSpPr>
          <p:spPr>
            <a:xfrm>
              <a:off y="3573550" x="4145975"/>
              <a:ext cy="8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47" name="Shape 347"/>
            <p:cNvCxnSpPr>
              <a:stCxn id="339" idx="3"/>
              <a:endCxn id="341" idx="1"/>
            </p:cNvCxnSpPr>
            <p:nvPr/>
          </p:nvCxnSpPr>
          <p:spPr>
            <a:xfrm>
              <a:off y="4616100" x="4145975"/>
              <a:ext cy="4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48" name="Shape 348"/>
            <p:cNvCxnSpPr>
              <a:stCxn id="340" idx="3"/>
              <a:endCxn id="342" idx="1"/>
            </p:cNvCxnSpPr>
            <p:nvPr/>
          </p:nvCxnSpPr>
          <p:spPr>
            <a:xfrm>
              <a:off y="3573558" x="5670462"/>
              <a:ext cy="521266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49" name="Shape 349"/>
            <p:cNvCxnSpPr>
              <a:stCxn id="341" idx="3"/>
              <a:endCxn id="342" idx="1"/>
            </p:cNvCxnSpPr>
            <p:nvPr/>
          </p:nvCxnSpPr>
          <p:spPr>
            <a:xfrm rot="10800000" flipH="1">
              <a:off y="4094825" x="5670462"/>
              <a:ext cy="521279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350" name="Shape 350"/>
          <p:cNvSpPr/>
          <p:nvPr/>
        </p:nvSpPr>
        <p:spPr>
          <a:xfrm>
            <a:off y="3239700" x="6109550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1" name="Shape 351"/>
          <p:cNvSpPr txBox="1"/>
          <p:nvPr/>
        </p:nvSpPr>
        <p:spPr>
          <a:xfrm>
            <a:off y="3314700" x="6281450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</p:txBody>
      </p:sp>
      <p:sp>
        <p:nvSpPr>
          <p:cNvPr id="352" name="Shape 352"/>
          <p:cNvSpPr/>
          <p:nvPr/>
        </p:nvSpPr>
        <p:spPr>
          <a:xfrm>
            <a:off y="3239700" x="7647475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353" name="Shape 3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33700" x="10668750"/>
            <a:ext cy="1723149" cx="910499"/>
          </a:xfrm>
          <a:prstGeom prst="rect">
            <a:avLst/>
          </a:prstGeom>
        </p:spPr>
      </p:pic>
      <p:sp>
        <p:nvSpPr>
          <p:cNvPr id="354" name="Shape 354"/>
          <p:cNvSpPr txBox="1"/>
          <p:nvPr/>
        </p:nvSpPr>
        <p:spPr>
          <a:xfrm>
            <a:off y="3314700" x="7895575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DOM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5109325" x="5841550"/>
            <a:ext cy="1209600" cx="6207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Unlike HTML parsing, CSS is </a:t>
            </a:r>
            <a:r>
              <a:rPr b="1" sz="2000" lang="en-US">
                <a:latin typeface="Open Sans"/>
                <a:ea typeface="Open Sans"/>
                <a:cs typeface="Open Sans"/>
                <a:sym typeface="Open Sans"/>
              </a:rPr>
              <a:t>not incremental</a:t>
            </a:r>
          </a:p>
          <a:p>
            <a:r>
              <a:t/>
            </a:r>
          </a:p>
        </p:txBody>
      </p:sp>
      <p:sp>
        <p:nvSpPr>
          <p:cNvPr id="356" name="Shape 356"/>
          <p:cNvSpPr txBox="1"/>
          <p:nvPr/>
        </p:nvSpPr>
        <p:spPr>
          <a:xfrm>
            <a:off y="1860300" x="5799275"/>
            <a:ext cy="1209600" cx="6060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First CSS bytes arrive</a:t>
            </a:r>
          </a:p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But, we must wait for the </a:t>
            </a:r>
            <a:r>
              <a:rPr b="1" sz="2000" lang="en-US">
                <a:latin typeface="Open Sans"/>
                <a:ea typeface="Open Sans"/>
                <a:cs typeface="Open Sans"/>
                <a:sym typeface="Open Sans"/>
              </a:rPr>
              <a:t>entire file...</a:t>
            </a:r>
          </a:p>
        </p:txBody>
      </p:sp>
      <p:sp>
        <p:nvSpPr>
          <p:cNvPr id="357" name="Shape 357"/>
          <p:cNvSpPr/>
          <p:nvPr/>
        </p:nvSpPr>
        <p:spPr>
          <a:xfrm>
            <a:off y="4282250" x="6109550"/>
            <a:ext cy="468600" cx="5682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8" name="Shape 358"/>
          <p:cNvSpPr txBox="1"/>
          <p:nvPr/>
        </p:nvSpPr>
        <p:spPr>
          <a:xfrm>
            <a:off y="4357250" x="6281450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y="1222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Finally, we can construct the CSSOM!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y="1707900" x="650700"/>
            <a:ext cy="1893299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Performance!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styles.css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Hello 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&lt;/span&gt;&lt;/p&gt;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y="4399525" x="650700"/>
            <a:ext cy="862200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p    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{ font-weight: bold; }</a:t>
            </a:r>
          </a:p>
          <a:p>
            <a:pPr rtl="0" lvl="0">
              <a:buNone/>
            </a:pP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span { display: none; }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134805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y="403720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styles.css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y="3239700" x="4378400"/>
            <a:ext cy="1511154" cx="5856650"/>
            <a:chOff y="3339250" x="1342200"/>
            <a:chExt cy="1511154" cx="5856650"/>
          </a:xfrm>
        </p:grpSpPr>
        <p:sp>
          <p:nvSpPr>
            <p:cNvPr id="370" name="Shape 370"/>
            <p:cNvSpPr/>
            <p:nvPr/>
          </p:nvSpPr>
          <p:spPr>
            <a:xfrm>
              <a:off y="3339250" x="3089675"/>
              <a:ext cy="468600" cx="10563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71" name="Shape 371"/>
            <p:cNvSpPr/>
            <p:nvPr/>
          </p:nvSpPr>
          <p:spPr>
            <a:xfrm>
              <a:off y="4381800" x="3089675"/>
              <a:ext cy="468600" cx="10563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72" name="Shape 372"/>
            <p:cNvSpPr/>
            <p:nvPr/>
          </p:nvSpPr>
          <p:spPr>
            <a:xfrm>
              <a:off y="3339258" x="4618062"/>
              <a:ext cy="468600" cx="1052400"/>
            </a:xfrm>
            <a:prstGeom prst="rect">
              <a:avLst/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DOM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y="4381804" x="4618062"/>
              <a:ext cy="468600" cx="10524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CSSOM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y="3860525" x="6142550"/>
              <a:ext cy="468600" cx="1056300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Render Tree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y="3860525" x="1342200"/>
              <a:ext cy="468600" cx="1056300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Network</a:t>
              </a:r>
            </a:p>
          </p:txBody>
        </p:sp>
        <p:cxnSp>
          <p:nvCxnSpPr>
            <p:cNvPr id="376" name="Shape 376"/>
            <p:cNvCxnSpPr>
              <a:stCxn id="375" idx="3"/>
              <a:endCxn id="370" idx="1"/>
            </p:cNvCxnSpPr>
            <p:nvPr/>
          </p:nvCxnSpPr>
          <p:spPr>
            <a:xfrm rot="10800000" flipH="1">
              <a:off y="3573550" x="2398500"/>
              <a:ext cy="521275" cx="691174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77" name="Shape 377"/>
            <p:cNvCxnSpPr>
              <a:stCxn id="375" idx="3"/>
              <a:endCxn id="371" idx="1"/>
            </p:cNvCxnSpPr>
            <p:nvPr/>
          </p:nvCxnSpPr>
          <p:spPr>
            <a:xfrm>
              <a:off y="4094825" x="2398500"/>
              <a:ext cy="521275" cx="691174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78" name="Shape 378"/>
            <p:cNvCxnSpPr>
              <a:stCxn id="370" idx="3"/>
              <a:endCxn id="372" idx="1"/>
            </p:cNvCxnSpPr>
            <p:nvPr/>
          </p:nvCxnSpPr>
          <p:spPr>
            <a:xfrm>
              <a:off y="3573550" x="4145975"/>
              <a:ext cy="8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79" name="Shape 379"/>
            <p:cNvCxnSpPr>
              <a:stCxn id="371" idx="3"/>
              <a:endCxn id="373" idx="1"/>
            </p:cNvCxnSpPr>
            <p:nvPr/>
          </p:nvCxnSpPr>
          <p:spPr>
            <a:xfrm>
              <a:off y="4616100" x="4145975"/>
              <a:ext cy="4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80" name="Shape 380"/>
            <p:cNvCxnSpPr>
              <a:stCxn id="372" idx="3"/>
              <a:endCxn id="374" idx="1"/>
            </p:cNvCxnSpPr>
            <p:nvPr/>
          </p:nvCxnSpPr>
          <p:spPr>
            <a:xfrm>
              <a:off y="3573558" x="5670462"/>
              <a:ext cy="521266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81" name="Shape 381"/>
            <p:cNvCxnSpPr>
              <a:stCxn id="373" idx="3"/>
              <a:endCxn id="374" idx="1"/>
            </p:cNvCxnSpPr>
            <p:nvPr/>
          </p:nvCxnSpPr>
          <p:spPr>
            <a:xfrm rot="10800000" flipH="1">
              <a:off y="4094825" x="5670462"/>
              <a:ext cy="521279" cx="472087"/>
            </a:xfrm>
            <a:prstGeom prst="straightConnector1">
              <a:avLst/>
            </a:prstGeom>
            <a:noFill/>
            <a:ln w="28575" cap="flat">
              <a:solidFill>
                <a:srgbClr val="1C4587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382" name="Shape 382"/>
          <p:cNvSpPr/>
          <p:nvPr/>
        </p:nvSpPr>
        <p:spPr>
          <a:xfrm>
            <a:off y="3239700" x="6109550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3" name="Shape 383"/>
          <p:cNvSpPr txBox="1"/>
          <p:nvPr/>
        </p:nvSpPr>
        <p:spPr>
          <a:xfrm>
            <a:off y="3314700" x="6281450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</p:txBody>
      </p:sp>
      <p:sp>
        <p:nvSpPr>
          <p:cNvPr id="384" name="Shape 384"/>
          <p:cNvSpPr/>
          <p:nvPr/>
        </p:nvSpPr>
        <p:spPr>
          <a:xfrm>
            <a:off y="3239700" x="7647475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385" name="Shape 3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33700" x="10668750"/>
            <a:ext cy="1723149" cx="910499"/>
          </a:xfrm>
          <a:prstGeom prst="rect">
            <a:avLst/>
          </a:prstGeom>
        </p:spPr>
      </p:pic>
      <p:sp>
        <p:nvSpPr>
          <p:cNvPr id="386" name="Shape 386"/>
          <p:cNvSpPr txBox="1"/>
          <p:nvPr/>
        </p:nvSpPr>
        <p:spPr>
          <a:xfrm>
            <a:off y="3314700" x="7895575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DOM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1860300" x="5799275"/>
            <a:ext cy="1209600" cx="6060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CSS download has finished - yay!</a:t>
            </a:r>
          </a:p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We can now construct the CSSOM </a:t>
            </a:r>
          </a:p>
        </p:txBody>
      </p:sp>
      <p:sp>
        <p:nvSpPr>
          <p:cNvPr id="388" name="Shape 388"/>
          <p:cNvSpPr/>
          <p:nvPr/>
        </p:nvSpPr>
        <p:spPr>
          <a:xfrm>
            <a:off y="4282250" x="6109550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9" name="Shape 389"/>
          <p:cNvSpPr txBox="1"/>
          <p:nvPr/>
        </p:nvSpPr>
        <p:spPr>
          <a:xfrm>
            <a:off y="4357250" x="6281450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</a:t>
            </a:r>
          </a:p>
        </p:txBody>
      </p:sp>
      <p:sp>
        <p:nvSpPr>
          <p:cNvPr id="390" name="Shape 390"/>
          <p:cNvSpPr/>
          <p:nvPr/>
        </p:nvSpPr>
        <p:spPr>
          <a:xfrm>
            <a:off y="4282250" x="7647475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1" name="Shape 391"/>
          <p:cNvSpPr txBox="1"/>
          <p:nvPr/>
        </p:nvSpPr>
        <p:spPr>
          <a:xfrm>
            <a:off y="4357250" x="7781275"/>
            <a:ext cy="318600" cx="81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CSSOM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y="5136244" x="10235050"/>
            <a:ext cy="1106430" cx="1667400"/>
            <a:chOff y="5136244" x="10235050"/>
            <a:chExt cy="1106430" cx="1667400"/>
          </a:xfrm>
        </p:grpSpPr>
        <p:sp>
          <p:nvSpPr>
            <p:cNvPr id="393" name="Shape 393"/>
            <p:cNvSpPr txBox="1"/>
            <p:nvPr/>
          </p:nvSpPr>
          <p:spPr>
            <a:xfrm>
              <a:off y="5591075" x="10235050"/>
              <a:ext cy="651599" cx="1667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buNone/>
              </a:pPr>
              <a:r>
                <a:rPr sz="2000" lang="en-US">
                  <a:latin typeface="Open Sans"/>
                  <a:ea typeface="Open Sans"/>
                  <a:cs typeface="Open Sans"/>
                  <a:sym typeface="Open Sans"/>
                </a:rPr>
                <a:t>  still blank :(</a:t>
              </a:r>
            </a:p>
          </p:txBody>
        </p:sp>
        <p:sp>
          <p:nvSpPr>
            <p:cNvPr id="394" name="Shape 394"/>
            <p:cNvSpPr/>
            <p:nvPr/>
          </p:nvSpPr>
          <p:spPr>
            <a:xfrm rot="-5400000">
              <a:off y="5144194" x="10881603"/>
              <a:ext cy="468899" cx="4847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400" name="Shape 400"/>
          <p:cNvSpPr/>
          <p:nvPr/>
        </p:nvSpPr>
        <p:spPr>
          <a:xfrm>
            <a:off y="2097725" x="2892687"/>
            <a:ext cy="468600" cx="1056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</p:txBody>
      </p:sp>
      <p:sp>
        <p:nvSpPr>
          <p:cNvPr id="401" name="Shape 401"/>
          <p:cNvSpPr/>
          <p:nvPr/>
        </p:nvSpPr>
        <p:spPr>
          <a:xfrm>
            <a:off y="3140275" x="2892687"/>
            <a:ext cy="468600" cx="1056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</a:t>
            </a:r>
          </a:p>
        </p:txBody>
      </p:sp>
      <p:sp>
        <p:nvSpPr>
          <p:cNvPr id="402" name="Shape 402"/>
          <p:cNvSpPr/>
          <p:nvPr/>
        </p:nvSpPr>
        <p:spPr>
          <a:xfrm>
            <a:off y="2097720" x="4624880"/>
            <a:ext cy="468600" cx="13827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DOM</a:t>
            </a:r>
          </a:p>
        </p:txBody>
      </p:sp>
      <p:sp>
        <p:nvSpPr>
          <p:cNvPr id="403" name="Shape 403"/>
          <p:cNvSpPr/>
          <p:nvPr/>
        </p:nvSpPr>
        <p:spPr>
          <a:xfrm>
            <a:off y="3140282" x="4624880"/>
            <a:ext cy="468600" cx="13827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CSSOM</a:t>
            </a:r>
          </a:p>
        </p:txBody>
      </p:sp>
      <p:sp>
        <p:nvSpPr>
          <p:cNvPr id="404" name="Shape 404"/>
          <p:cNvSpPr/>
          <p:nvPr/>
        </p:nvSpPr>
        <p:spPr>
          <a:xfrm>
            <a:off y="2619000" x="6641212"/>
            <a:ext cy="468600" cx="1056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Render Tree</a:t>
            </a:r>
          </a:p>
        </p:txBody>
      </p:sp>
      <p:sp>
        <p:nvSpPr>
          <p:cNvPr id="405" name="Shape 405"/>
          <p:cNvSpPr/>
          <p:nvPr/>
        </p:nvSpPr>
        <p:spPr>
          <a:xfrm>
            <a:off y="2619000" x="8330562"/>
            <a:ext cy="468600" cx="10563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Layout</a:t>
            </a:r>
          </a:p>
        </p:txBody>
      </p:sp>
      <p:sp>
        <p:nvSpPr>
          <p:cNvPr id="406" name="Shape 406"/>
          <p:cNvSpPr/>
          <p:nvPr/>
        </p:nvSpPr>
        <p:spPr>
          <a:xfrm>
            <a:off y="2619000" x="10019912"/>
            <a:ext cy="468600" cx="1056300"/>
          </a:xfrm>
          <a:prstGeom prst="rec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Paint</a:t>
            </a:r>
          </a:p>
        </p:txBody>
      </p:sp>
      <p:sp>
        <p:nvSpPr>
          <p:cNvPr id="407" name="Shape 407"/>
          <p:cNvSpPr/>
          <p:nvPr/>
        </p:nvSpPr>
        <p:spPr>
          <a:xfrm>
            <a:off y="2619000" x="1145212"/>
            <a:ext cy="468600" cx="1056300"/>
          </a:xfrm>
          <a:prstGeom prst="rect">
            <a:avLst/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cxnSp>
        <p:nvCxnSpPr>
          <p:cNvPr id="408" name="Shape 408"/>
          <p:cNvCxnSpPr>
            <a:stCxn id="407" idx="3"/>
            <a:endCxn id="400" idx="1"/>
          </p:cNvCxnSpPr>
          <p:nvPr/>
        </p:nvCxnSpPr>
        <p:spPr>
          <a:xfrm rot="10800000" flipH="1">
            <a:off y="2332025" x="2201512"/>
            <a:ext cy="521275" cx="691174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9" name="Shape 409"/>
          <p:cNvCxnSpPr>
            <a:stCxn id="407" idx="3"/>
            <a:endCxn id="401" idx="1"/>
          </p:cNvCxnSpPr>
          <p:nvPr/>
        </p:nvCxnSpPr>
        <p:spPr>
          <a:xfrm>
            <a:off y="2853300" x="2201512"/>
            <a:ext cy="521275" cx="691174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0" name="Shape 410"/>
          <p:cNvCxnSpPr>
            <a:stCxn id="400" idx="3"/>
            <a:endCxn id="402" idx="1"/>
          </p:cNvCxnSpPr>
          <p:nvPr/>
        </p:nvCxnSpPr>
        <p:spPr>
          <a:xfrm rot="10800000" flipH="1">
            <a:off y="2332020" x="3948987"/>
            <a:ext cy="4" cx="67589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1" name="Shape 411"/>
          <p:cNvCxnSpPr>
            <a:stCxn id="401" idx="3"/>
            <a:endCxn id="403" idx="1"/>
          </p:cNvCxnSpPr>
          <p:nvPr/>
        </p:nvCxnSpPr>
        <p:spPr>
          <a:xfrm>
            <a:off y="3374575" x="3948987"/>
            <a:ext cy="7" cx="67589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2" name="Shape 412"/>
          <p:cNvCxnSpPr>
            <a:stCxn id="402" idx="3"/>
            <a:endCxn id="404" idx="1"/>
          </p:cNvCxnSpPr>
          <p:nvPr/>
        </p:nvCxnSpPr>
        <p:spPr>
          <a:xfrm>
            <a:off y="2332020" x="6007580"/>
            <a:ext cy="521279" cx="63363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3" name="Shape 413"/>
          <p:cNvCxnSpPr>
            <a:stCxn id="403" idx="3"/>
            <a:endCxn id="404" idx="1"/>
          </p:cNvCxnSpPr>
          <p:nvPr/>
        </p:nvCxnSpPr>
        <p:spPr>
          <a:xfrm rot="10800000" flipH="1">
            <a:off y="2853300" x="6007580"/>
            <a:ext cy="521282" cx="63363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4" name="Shape 414"/>
          <p:cNvCxnSpPr>
            <a:stCxn id="404" idx="3"/>
            <a:endCxn id="405" idx="1"/>
          </p:cNvCxnSpPr>
          <p:nvPr/>
        </p:nvCxnSpPr>
        <p:spPr>
          <a:xfrm>
            <a:off y="2853300" x="7697512"/>
            <a:ext cy="0" cx="633049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5" name="Shape 415"/>
          <p:cNvCxnSpPr>
            <a:stCxn id="405" idx="3"/>
            <a:endCxn id="406" idx="1"/>
          </p:cNvCxnSpPr>
          <p:nvPr/>
        </p:nvCxnSpPr>
        <p:spPr>
          <a:xfrm>
            <a:off y="2853300" x="9386862"/>
            <a:ext cy="0" cx="633049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16" name="Shape 416"/>
          <p:cNvSpPr/>
          <p:nvPr/>
        </p:nvSpPr>
        <p:spPr>
          <a:xfrm rot="-5400000">
            <a:off y="-3539624" x="5828912"/>
            <a:ext cy="9963599" cx="531000"/>
          </a:xfrm>
          <a:prstGeom prst="rightBrace">
            <a:avLst>
              <a:gd fmla="val 8333" name="adj1"/>
              <a:gd fmla="val 50000" name="adj2"/>
            </a:avLst>
          </a:prstGeom>
          <a:noFill/>
          <a:ln w="38100" cap="flat">
            <a:solidFill>
              <a:schemeClr val="accent4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7" name="Shape 417"/>
          <p:cNvSpPr txBox="1"/>
          <p:nvPr/>
        </p:nvSpPr>
        <p:spPr>
          <a:xfrm>
            <a:off y="424575" x="1694162"/>
            <a:ext cy="593399" cx="8800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000" lang="en-US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Critical rendering path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y="3998925" x="10092825"/>
            <a:ext cy="1723149" cx="910499"/>
            <a:chOff y="3935175" x="10165725"/>
            <a:chExt cy="1723149" cx="910499"/>
          </a:xfrm>
        </p:grpSpPr>
        <p:pic>
          <p:nvPicPr>
            <p:cNvPr id="419" name="Shape 4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3935175" x="10165725"/>
              <a:ext cy="1723149" cx="910499"/>
            </a:xfrm>
            <a:prstGeom prst="rect">
              <a:avLst/>
            </a:prstGeom>
          </p:spPr>
        </p:pic>
        <p:sp>
          <p:nvSpPr>
            <p:cNvPr id="420" name="Shape 420"/>
            <p:cNvSpPr txBox="1"/>
            <p:nvPr/>
          </p:nvSpPr>
          <p:spPr>
            <a:xfrm>
              <a:off y="4245500" x="10304175"/>
              <a:ext cy="416999" cx="6335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buNone/>
              </a:pPr>
              <a:r>
                <a:rPr b="1" lang="en-US"/>
                <a:t>Hello</a:t>
              </a:r>
            </a:p>
          </p:txBody>
        </p:sp>
      </p:grpSp>
      <p:sp>
        <p:nvSpPr>
          <p:cNvPr id="421" name="Shape 421"/>
          <p:cNvSpPr/>
          <p:nvPr/>
        </p:nvSpPr>
        <p:spPr>
          <a:xfrm rot="5400000">
            <a:off y="3382519" x="10305678"/>
            <a:ext cy="468899" cx="48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2" name="Shape 422"/>
          <p:cNvSpPr txBox="1"/>
          <p:nvPr/>
        </p:nvSpPr>
        <p:spPr>
          <a:xfrm>
            <a:off y="3998925" x="1048875"/>
            <a:ext cy="2567399" cx="6101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Once render tree is ready, </a:t>
            </a:r>
            <a:r>
              <a:rPr b="1" sz="2000" lang="en-US">
                <a:latin typeface="Open Sans"/>
                <a:ea typeface="Open Sans"/>
                <a:cs typeface="Open Sans"/>
                <a:sym typeface="Open Sans"/>
              </a:rPr>
              <a:t>perform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000" lang="en-US">
                <a:latin typeface="Open Sans"/>
                <a:ea typeface="Open Sans"/>
                <a:cs typeface="Open Sans"/>
                <a:sym typeface="Open Sans"/>
              </a:rPr>
              <a:t>layout </a:t>
            </a:r>
          </a:p>
          <a:p>
            <a:pPr rtl="0" lvl="1" indent="-3556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aka, compute size of all the nodes, etc</a:t>
            </a:r>
          </a:p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Once layout is complete...</a:t>
            </a:r>
          </a:p>
          <a:p>
            <a:pPr rtl="0" lvl="1" indent="-3556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2000" lang="en-US" i="1">
                <a:latin typeface="Open Sans"/>
                <a:ea typeface="Open Sans"/>
                <a:cs typeface="Open Sans"/>
                <a:sym typeface="Open Sans"/>
              </a:rPr>
              <a:t>Render pixels</a:t>
            </a: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 on the CPU</a:t>
            </a:r>
          </a:p>
          <a:p>
            <a:pPr rtl="0" lvl="1" indent="-3556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2000" lang="en-US" i="1">
                <a:latin typeface="Open Sans"/>
                <a:ea typeface="Open Sans"/>
                <a:cs typeface="Open Sans"/>
                <a:sym typeface="Open Sans"/>
              </a:rPr>
              <a:t>Transfer bitmaps</a:t>
            </a: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 to GPU</a:t>
            </a:r>
          </a:p>
          <a:p>
            <a:pPr rtl="0" lvl="1" indent="-3556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2000" lang="en-US" i="1">
                <a:latin typeface="Open Sans"/>
                <a:ea typeface="Open Sans"/>
                <a:cs typeface="Open Sans"/>
                <a:sym typeface="Open Sans"/>
              </a:rPr>
              <a:t>Display page!</a:t>
            </a: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 (yay)</a:t>
            </a:r>
          </a:p>
        </p:txBody>
      </p:sp>
      <p:sp>
        <p:nvSpPr>
          <p:cNvPr id="423" name="Shape 423"/>
          <p:cNvSpPr/>
          <p:nvPr/>
        </p:nvSpPr>
        <p:spPr>
          <a:xfrm>
            <a:off y="4226775" x="7031225"/>
            <a:ext cy="2111699" cx="691199"/>
          </a:xfrm>
          <a:prstGeom prst="righ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4" name="Shape 424"/>
          <p:cNvSpPr txBox="1"/>
          <p:nvPr/>
        </p:nvSpPr>
        <p:spPr>
          <a:xfrm>
            <a:off y="5040225" x="7755475"/>
            <a:ext cy="484799" cx="1582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~100 ms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6268800" x="1166775"/>
            <a:ext cy="468600" cx="910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1400" lang="en-US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Impact of 1-second delay</a:t>
            </a:r>
            <a:r>
              <a:rPr sz="1400" lang="en-US">
                <a:latin typeface="Open Sans"/>
                <a:ea typeface="Open Sans"/>
                <a:cs typeface="Open Sans"/>
                <a:sym typeface="Open Sans"/>
              </a:rPr>
              <a:t> - Strangeloop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y="274637" x="460425"/>
            <a:ext cy="727500" cx="9614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Impact of </a:t>
            </a:r>
            <a:r>
              <a:rPr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poor performance...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01000" x="319100"/>
            <a:ext cy="3524250" cx="5372100"/>
          </a:xfrm>
          <a:prstGeom prst="rect">
            <a:avLst/>
          </a:prstGeom>
        </p:spPr>
      </p:pic>
      <p:grpSp>
        <p:nvGrpSpPr>
          <p:cNvPr id="127" name="Shape 127"/>
          <p:cNvGrpSpPr/>
          <p:nvPr/>
        </p:nvGrpSpPr>
        <p:grpSpPr>
          <a:xfrm>
            <a:off y="649615" x="5778362"/>
            <a:ext cy="2108959" cx="6110235"/>
            <a:chOff y="649615" x="5778362"/>
            <a:chExt cy="2108959" cx="6110235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y="649615" x="6695401"/>
              <a:ext cy="1818068" cx="5193196"/>
            </a:xfrm>
            <a:prstGeom prst="rect">
              <a:avLst/>
            </a:prstGeom>
          </p:spPr>
        </p:pic>
        <p:sp>
          <p:nvSpPr>
            <p:cNvPr id="129" name="Shape 129"/>
            <p:cNvSpPr/>
            <p:nvPr/>
          </p:nvSpPr>
          <p:spPr>
            <a:xfrm>
              <a:off y="1821075" x="5778362"/>
              <a:ext cy="937500" cx="632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130" name="Shape 130"/>
          <p:cNvGrpSpPr/>
          <p:nvPr/>
        </p:nvGrpSpPr>
        <p:grpSpPr>
          <a:xfrm>
            <a:off y="2378175" x="6774760"/>
            <a:ext cy="2220748" cx="4698177"/>
            <a:chOff y="2378175" x="6774760"/>
            <a:chExt cy="2220748" cx="4698177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y="2834856" x="6774760"/>
              <a:ext cy="1764066" cx="4698177"/>
            </a:xfrm>
            <a:prstGeom prst="rect">
              <a:avLst/>
            </a:prstGeom>
          </p:spPr>
        </p:pic>
        <p:sp>
          <p:nvSpPr>
            <p:cNvPr id="132" name="Shape 132"/>
            <p:cNvSpPr/>
            <p:nvPr/>
          </p:nvSpPr>
          <p:spPr>
            <a:xfrm rot="5400000">
              <a:off y="2285925" x="9893080"/>
              <a:ext cy="564899" cx="38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133" name="Shape 133"/>
          <p:cNvGrpSpPr/>
          <p:nvPr/>
        </p:nvGrpSpPr>
        <p:grpSpPr>
          <a:xfrm>
            <a:off y="4643675" x="6695401"/>
            <a:ext cy="1718126" cx="5022189"/>
            <a:chOff y="4643675" x="6695401"/>
            <a:chExt cy="1718126" cx="5022189"/>
          </a:xfrm>
        </p:grpSpPr>
        <p:pic>
          <p:nvPicPr>
            <p:cNvPr id="134" name="Shape 134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>
              <a:off y="5002750" x="6695401"/>
              <a:ext cy="1359051" cx="5022189"/>
            </a:xfrm>
            <a:prstGeom prst="rect">
              <a:avLst/>
            </a:prstGeom>
          </p:spPr>
        </p:pic>
        <p:sp>
          <p:nvSpPr>
            <p:cNvPr id="135" name="Shape 135"/>
            <p:cNvSpPr/>
            <p:nvPr/>
          </p:nvSpPr>
          <p:spPr>
            <a:xfrm rot="5400000">
              <a:off y="4551425" x="7853780"/>
              <a:ext cy="564899" cx="38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36" name="Shape 136"/>
          <p:cNvSpPr txBox="1"/>
          <p:nvPr>
            <p:ph idx="2" type="body"/>
          </p:nvPr>
        </p:nvSpPr>
        <p:spPr>
          <a:xfrm>
            <a:off y="6268800" x="10940825"/>
            <a:ext cy="468600" cx="1174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y="1222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Performance rules to keep in mind...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1384150" x="886341"/>
            <a:ext cy="4657199" cx="1069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000"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 HTML is parsed incrementally</a:t>
            </a:r>
          </a:p>
          <a:p>
            <a:pPr rtl="0" lvl="0">
              <a:buNone/>
            </a:pPr>
            <a:r>
              <a:rPr b="1" sz="2000"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 Rendering is </a:t>
            </a:r>
            <a:r>
              <a:rPr b="1" sz="2000" lang="en-US">
                <a:latin typeface="Open Sans"/>
                <a:ea typeface="Open Sans"/>
                <a:cs typeface="Open Sans"/>
                <a:sym typeface="Open Sans"/>
              </a:rPr>
              <a:t>blocked on CSS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-US" i="1">
                <a:latin typeface="Open Sans"/>
                <a:ea typeface="Open Sans"/>
                <a:cs typeface="Open Sans"/>
                <a:sym typeface="Open Sans"/>
              </a:rPr>
              <a:t>Which means...</a:t>
            </a:r>
          </a:p>
          <a:p>
            <a:r>
              <a:t/>
            </a:r>
          </a:p>
          <a:p>
            <a:pPr rtl="0" lvl="0" indent="0" mar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sz="24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4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Stream the HTML response to the client</a:t>
            </a:r>
          </a:p>
          <a:p>
            <a:pPr rtl="0" lvl="1" indent="-355600" marL="914400">
              <a:buClr>
                <a:srgbClr val="727272"/>
              </a:buClr>
              <a:buSzPct val="100000"/>
              <a:buFont typeface="Courier New"/>
              <a:buChar char="o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Don't wait to render the full HTML file - flush early, flush often.</a:t>
            </a:r>
          </a:p>
          <a:p>
            <a:pPr rtl="0" lvl="0" indent="0" marL="0">
              <a:buNone/>
            </a:pPr>
            <a:r>
              <a:rPr b="1" sz="24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sz="24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4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Get CSS down to the client as fast as you can</a:t>
            </a:r>
          </a:p>
          <a:p>
            <a:pPr rtl="0" lvl="1" indent="-355600" marL="914400">
              <a:buClr>
                <a:srgbClr val="727272"/>
              </a:buClr>
              <a:buSzPct val="100000"/>
              <a:buFont typeface="Courier New"/>
              <a:buChar char="o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Unblocks paints, removes potential JS waiting on CSS scenario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 txBox="1"/>
          <p:nvPr>
            <p:ph type="ctrTitle"/>
          </p:nvPr>
        </p:nvSpPr>
        <p:spPr>
          <a:xfrm>
            <a:off y="2565050" x="1392499"/>
            <a:ext cy="1470000" cx="10475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Err, wait. Did we forget something?</a:t>
            </a:r>
          </a:p>
        </p:txBody>
      </p:sp>
      <p:sp>
        <p:nvSpPr>
          <p:cNvPr id="436" name="Shape 436"/>
          <p:cNvSpPr txBox="1"/>
          <p:nvPr>
            <p:ph idx="1" type="subTitle"/>
          </p:nvPr>
        </p:nvSpPr>
        <p:spPr>
          <a:xfrm>
            <a:off y="4042207" x="1392511"/>
            <a:ext cy="914400" cx="10194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 i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How about that JavaScript thing...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/>
        </p:nvSpPr>
        <p:spPr>
          <a:xfrm>
            <a:off y="3239700" x="6125875"/>
            <a:ext cy="468600" cx="10563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2" name="Shape 442"/>
          <p:cNvSpPr/>
          <p:nvPr/>
        </p:nvSpPr>
        <p:spPr>
          <a:xfrm>
            <a:off y="4282250" x="6125875"/>
            <a:ext cy="468600" cx="10563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3" name="Shape 443"/>
          <p:cNvSpPr/>
          <p:nvPr/>
        </p:nvSpPr>
        <p:spPr>
          <a:xfrm>
            <a:off y="3239708" x="7654262"/>
            <a:ext cy="468600" cx="10524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DOM</a:t>
            </a:r>
          </a:p>
        </p:txBody>
      </p:sp>
      <p:sp>
        <p:nvSpPr>
          <p:cNvPr id="444" name="Shape 444"/>
          <p:cNvSpPr/>
          <p:nvPr/>
        </p:nvSpPr>
        <p:spPr>
          <a:xfrm>
            <a:off y="4282254" x="7654262"/>
            <a:ext cy="468600" cx="10524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CSSOM</a:t>
            </a:r>
          </a:p>
        </p:txBody>
      </p:sp>
      <p:sp>
        <p:nvSpPr>
          <p:cNvPr id="445" name="Shape 445"/>
          <p:cNvSpPr/>
          <p:nvPr/>
        </p:nvSpPr>
        <p:spPr>
          <a:xfrm>
            <a:off y="3760975" x="4378400"/>
            <a:ext cy="468600" cx="1056300"/>
          </a:xfrm>
          <a:prstGeom prst="rect">
            <a:avLst/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cxnSp>
        <p:nvCxnSpPr>
          <p:cNvPr id="446" name="Shape 446"/>
          <p:cNvCxnSpPr>
            <a:stCxn id="445" idx="3"/>
            <a:endCxn id="441" idx="1"/>
          </p:cNvCxnSpPr>
          <p:nvPr/>
        </p:nvCxnSpPr>
        <p:spPr>
          <a:xfrm rot="10800000" flipH="1">
            <a:off y="3474000" x="5434700"/>
            <a:ext cy="521275" cx="691174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7" name="Shape 447"/>
          <p:cNvCxnSpPr>
            <a:stCxn id="445" idx="3"/>
            <a:endCxn id="442" idx="1"/>
          </p:cNvCxnSpPr>
          <p:nvPr/>
        </p:nvCxnSpPr>
        <p:spPr>
          <a:xfrm>
            <a:off y="3995275" x="5434700"/>
            <a:ext cy="521275" cx="691174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8" name="Shape 448"/>
          <p:cNvCxnSpPr>
            <a:stCxn id="441" idx="3"/>
            <a:endCxn id="443" idx="1"/>
          </p:cNvCxnSpPr>
          <p:nvPr/>
        </p:nvCxnSpPr>
        <p:spPr>
          <a:xfrm>
            <a:off y="3474000" x="7182175"/>
            <a:ext cy="8" cx="472087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9" name="Shape 449"/>
          <p:cNvCxnSpPr>
            <a:stCxn id="442" idx="3"/>
            <a:endCxn id="444" idx="1"/>
          </p:cNvCxnSpPr>
          <p:nvPr/>
        </p:nvCxnSpPr>
        <p:spPr>
          <a:xfrm>
            <a:off y="4516550" x="7182175"/>
            <a:ext cy="4" cx="472087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0" name="Shape 450"/>
          <p:cNvSpPr txBox="1"/>
          <p:nvPr>
            <p:ph type="title"/>
          </p:nvPr>
        </p:nvSpPr>
        <p:spPr>
          <a:xfrm>
            <a:off y="1222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JavaScript... our </a:t>
            </a:r>
            <a:r>
              <a:rPr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friend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foe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1707900" x="650700"/>
            <a:ext cy="1893299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Performance!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</a:p>
          <a:p>
            <a:pPr rtl="0" lvl="0">
              <a:buNone/>
            </a:pP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application.js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styles.css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sz="1500" lang="en-US">
                <a:solidFill>
                  <a:srgbClr val="009F5D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b="1"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Hello 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sz="1500" lang="en-US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rPr>
              <a:t>&lt;/span&gt;&lt;/p&gt;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y="4399525" x="650700"/>
            <a:ext cy="862200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p    </a:t>
            </a:r>
            <a:r>
              <a:rPr sz="1500" lang="en-US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rPr>
              <a:t>{ font-weight: bold; }</a:t>
            </a:r>
          </a:p>
          <a:p>
            <a:pPr rtl="0" lvl="0">
              <a:buNone/>
            </a:pP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span { display: none; }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y="134805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y="4037200" x="6507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styles.css</a:t>
            </a:r>
          </a:p>
        </p:txBody>
      </p:sp>
      <p:sp>
        <p:nvSpPr>
          <p:cNvPr id="456" name="Shape 456"/>
          <p:cNvSpPr/>
          <p:nvPr/>
        </p:nvSpPr>
        <p:spPr>
          <a:xfrm>
            <a:off y="3239700" x="6109550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7" name="Shape 457"/>
          <p:cNvSpPr txBox="1"/>
          <p:nvPr/>
        </p:nvSpPr>
        <p:spPr>
          <a:xfrm>
            <a:off y="3314700" x="6281450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</p:txBody>
      </p:sp>
      <p:sp>
        <p:nvSpPr>
          <p:cNvPr id="458" name="Shape 458"/>
          <p:cNvSpPr/>
          <p:nvPr/>
        </p:nvSpPr>
        <p:spPr>
          <a:xfrm>
            <a:off y="3239700" x="7647475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9" name="Shape 459"/>
          <p:cNvSpPr txBox="1"/>
          <p:nvPr/>
        </p:nvSpPr>
        <p:spPr>
          <a:xfrm>
            <a:off y="3314700" x="7895575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DOM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y="1961200" x="6051725"/>
            <a:ext cy="1209600" cx="6060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In some ways, JS is similar to CSS, except ...</a:t>
            </a:r>
          </a:p>
        </p:txBody>
      </p:sp>
      <p:sp>
        <p:nvSpPr>
          <p:cNvPr id="461" name="Shape 461"/>
          <p:cNvSpPr/>
          <p:nvPr/>
        </p:nvSpPr>
        <p:spPr>
          <a:xfrm>
            <a:off y="4282250" x="6109550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2" name="Shape 462"/>
          <p:cNvSpPr txBox="1"/>
          <p:nvPr/>
        </p:nvSpPr>
        <p:spPr>
          <a:xfrm>
            <a:off y="4357250" x="6281450"/>
            <a:ext cy="318600" cx="74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</a:t>
            </a:r>
          </a:p>
        </p:txBody>
      </p:sp>
      <p:sp>
        <p:nvSpPr>
          <p:cNvPr id="463" name="Shape 463"/>
          <p:cNvSpPr/>
          <p:nvPr/>
        </p:nvSpPr>
        <p:spPr>
          <a:xfrm>
            <a:off y="4282250" x="7647475"/>
            <a:ext cy="468600" cx="1087199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4" name="Shape 464"/>
          <p:cNvSpPr txBox="1"/>
          <p:nvPr/>
        </p:nvSpPr>
        <p:spPr>
          <a:xfrm>
            <a:off y="4357250" x="7781275"/>
            <a:ext cy="318600" cx="81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CSSOM</a:t>
            </a:r>
          </a:p>
        </p:txBody>
      </p:sp>
      <p:sp>
        <p:nvSpPr>
          <p:cNvPr id="465" name="Shape 465"/>
          <p:cNvSpPr/>
          <p:nvPr/>
        </p:nvSpPr>
        <p:spPr>
          <a:xfrm>
            <a:off y="3760975" x="7647473"/>
            <a:ext cy="468600" cx="1087199"/>
          </a:xfrm>
          <a:prstGeom prst="rect">
            <a:avLst/>
          </a:prstGeom>
          <a:solidFill>
            <a:srgbClr val="C9DAF8"/>
          </a:solidFill>
          <a:ln w="19050" cap="flat">
            <a:solidFill>
              <a:srgbClr val="CFE2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JavaScript</a:t>
            </a:r>
          </a:p>
        </p:txBody>
      </p:sp>
      <p:cxnSp>
        <p:nvCxnSpPr>
          <p:cNvPr id="466" name="Shape 466"/>
          <p:cNvCxnSpPr>
            <a:stCxn id="445" idx="3"/>
            <a:endCxn id="465" idx="1"/>
          </p:cNvCxnSpPr>
          <p:nvPr/>
        </p:nvCxnSpPr>
        <p:spPr>
          <a:xfrm>
            <a:off y="3995275" x="5434700"/>
            <a:ext cy="0" cx="2212773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67" name="Shape 467"/>
          <p:cNvSpPr/>
          <p:nvPr/>
        </p:nvSpPr>
        <p:spPr>
          <a:xfrm>
            <a:off y="3475900" x="8759275"/>
            <a:ext cy="532975" cx="266475"/>
          </a:xfrm>
          <a:custGeom>
            <a:pathLst>
              <a:path w="10659" extrusionOk="0" h="21319">
                <a:moveTo>
                  <a:pt y="21319" x="0"/>
                </a:moveTo>
                <a:cubicBezTo>
                  <a:pt y="19542" x="1776"/>
                  <a:pt y="14212" x="10659"/>
                  <a:pt y="10659" x="10659"/>
                </a:cubicBezTo>
                <a:cubicBezTo>
                  <a:pt y="7105" x="10659"/>
                  <a:pt y="1776" x="1776"/>
                  <a:pt y="0" x="0"/>
                </a:cubicBez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468" name="Shape 468"/>
          <p:cNvSpPr/>
          <p:nvPr/>
        </p:nvSpPr>
        <p:spPr>
          <a:xfrm>
            <a:off y="3989487" x="8759275"/>
            <a:ext cy="532975" cx="266475"/>
          </a:xfrm>
          <a:custGeom>
            <a:pathLst>
              <a:path w="10659" extrusionOk="0" h="21319">
                <a:moveTo>
                  <a:pt y="21319" x="0"/>
                </a:moveTo>
                <a:cubicBezTo>
                  <a:pt y="19542" x="1776"/>
                  <a:pt y="14212" x="10659"/>
                  <a:pt y="10659" x="10659"/>
                </a:cubicBezTo>
                <a:cubicBezTo>
                  <a:pt y="7105" x="10659"/>
                  <a:pt y="1776" x="1776"/>
                  <a:pt y="0" x="0"/>
                </a:cubicBez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round/>
            <a:headEnd w="lg" len="lg" type="triangle"/>
            <a:tailEnd w="lg" len="lg" type="none"/>
          </a:ln>
        </p:spPr>
      </p:sp>
      <p:sp>
        <p:nvSpPr>
          <p:cNvPr id="469" name="Shape 469"/>
          <p:cNvSpPr txBox="1"/>
          <p:nvPr/>
        </p:nvSpPr>
        <p:spPr>
          <a:xfrm>
            <a:off y="3498625" x="9146050"/>
            <a:ext cy="993299" cx="2622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latin typeface="Open Sans"/>
                <a:ea typeface="Open Sans"/>
                <a:cs typeface="Open Sans"/>
                <a:sym typeface="Open Sans"/>
              </a:rPr>
              <a:t>elem.style.width = "500px"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y="4866925" x="6051725"/>
            <a:ext cy="1209600" cx="6060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JavaScript can query (and modify) DOM, CSSOM!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y="1222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JavaScript performance pitfalls...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y="2633475" x="738800"/>
            <a:ext cy="1829699" cx="4756800"/>
          </a:xfrm>
          <a:prstGeom prst="rect">
            <a:avLst/>
          </a:prstGeom>
          <a:solidFill>
            <a:srgbClr val="E6E6E6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</a:p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old_width</a:t>
            </a: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elem.style.width;</a:t>
            </a:r>
          </a:p>
          <a:p>
            <a:pPr rtl="0" lvl="0">
              <a:buClr>
                <a:srgbClr val="000000"/>
              </a:buClr>
              <a:buSzPct val="73333"/>
              <a:buFont typeface="Arial"/>
              <a:buNone/>
            </a:pP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elem.style.width =</a:t>
            </a: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 "300px"</a:t>
            </a:r>
            <a:r>
              <a:rPr sz="1500"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r>
              <a:t/>
            </a:r>
          </a:p>
          <a:p>
            <a:pPr rtl="0" lvl="0">
              <a:buNone/>
            </a:pPr>
            <a:r>
              <a:rPr sz="15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500"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document.write(</a:t>
            </a:r>
            <a:r>
              <a:rPr sz="1500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"I'm awesome"</a:t>
            </a:r>
            <a:r>
              <a:rPr sz="1500"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t/>
            </a:r>
          </a:p>
          <a:p>
            <a:pPr rtl="0" lvl="0">
              <a:buNone/>
            </a:pPr>
            <a:r>
              <a:rPr sz="1500" lang="en-US">
                <a:solidFill>
                  <a:srgbClr val="D94D3A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y="1984275" x="6285600"/>
            <a:ext cy="3035400" cx="569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434343"/>
              </a:buClr>
              <a:buSzPct val="116666"/>
              <a:buFont typeface="Arial"/>
              <a:buChar char="•"/>
            </a:pPr>
            <a:r>
              <a:rPr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 can </a:t>
            </a:r>
            <a:r>
              <a:rPr b="1"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query</a:t>
            </a:r>
            <a:r>
              <a:rPr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CSSOM</a:t>
            </a:r>
          </a:p>
          <a:p>
            <a:pPr rtl="0" lvl="0" indent="-317500" marL="457200">
              <a:buClr>
                <a:srgbClr val="434343"/>
              </a:buClr>
              <a:buSzPct val="116666"/>
              <a:buFont typeface="Arial"/>
              <a:buChar char="•"/>
            </a:pPr>
            <a:r>
              <a:rPr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 can </a:t>
            </a:r>
            <a:r>
              <a:rPr b="1" sz="2000"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block on CSS</a:t>
            </a:r>
          </a:p>
          <a:p>
            <a:pPr rtl="0" lvl="0" indent="-317500" marL="457200">
              <a:buClr>
                <a:srgbClr val="434343"/>
              </a:buClr>
              <a:buSzPct val="116666"/>
              <a:buFont typeface="Arial"/>
              <a:buChar char="•"/>
            </a:pPr>
            <a:r>
              <a:rPr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 can </a:t>
            </a:r>
            <a:r>
              <a:rPr b="1"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modify</a:t>
            </a:r>
            <a:r>
              <a:rPr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CSSOM</a:t>
            </a:r>
          </a:p>
          <a:p>
            <a:r>
              <a:t/>
            </a:r>
          </a:p>
          <a:p>
            <a:pPr rtl="0" lvl="0" indent="-317500" marL="457200">
              <a:buClr>
                <a:srgbClr val="434343"/>
              </a:buClr>
              <a:buSzPct val="116666"/>
              <a:buFont typeface="Arial"/>
              <a:buChar char="•"/>
            </a:pPr>
            <a:r>
              <a:rPr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 can </a:t>
            </a:r>
            <a:r>
              <a:rPr b="1"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query DOM</a:t>
            </a:r>
          </a:p>
          <a:p>
            <a:pPr rtl="0" lvl="0" indent="-317500" marL="457200">
              <a:buClr>
                <a:srgbClr val="434343"/>
              </a:buClr>
              <a:buSzPct val="116666"/>
              <a:buFont typeface="Arial"/>
              <a:buChar char="•"/>
            </a:pPr>
            <a:r>
              <a:rPr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 can </a:t>
            </a:r>
            <a:r>
              <a:rPr b="1" sz="2000"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block DOM construction</a:t>
            </a:r>
          </a:p>
          <a:p>
            <a:pPr rtl="0" lvl="0" indent="-317500" marL="457200">
              <a:buClr>
                <a:srgbClr val="434343"/>
              </a:buClr>
              <a:buSzPct val="116666"/>
              <a:buFont typeface="Arial"/>
              <a:buChar char="•"/>
            </a:pPr>
            <a:r>
              <a:rPr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 can </a:t>
            </a:r>
            <a:r>
              <a:rPr b="1" sz="20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modify DOM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y="2271150" x="738800"/>
            <a:ext cy="318600" cx="252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application.js</a:t>
            </a:r>
          </a:p>
        </p:txBody>
      </p:sp>
      <p:sp>
        <p:nvSpPr>
          <p:cNvPr id="479" name="Shape 479"/>
          <p:cNvSpPr/>
          <p:nvPr/>
        </p:nvSpPr>
        <p:spPr>
          <a:xfrm rot="-899447">
            <a:off y="2644440" x="5748308"/>
            <a:ext cy="469010" cx="4847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0" name="Shape 480"/>
          <p:cNvSpPr/>
          <p:nvPr/>
        </p:nvSpPr>
        <p:spPr>
          <a:xfrm rot="901502">
            <a:off y="3939317" x="5748249"/>
            <a:ext cy="469010" cx="4848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y="3343500" x="886350"/>
            <a:ext cy="3127500" cx="1069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Stream the HTML to the client</a:t>
            </a:r>
          </a:p>
          <a:p>
            <a:pPr rtl="0" lvl="1" indent="-355600" marL="914400">
              <a:buClr>
                <a:srgbClr val="727272"/>
              </a:buClr>
              <a:buSzPct val="100000"/>
              <a:buFont typeface="Courier New"/>
              <a:buChar char="o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Allows early discovery of dependent resources (e.g. CSS / JS / images)</a:t>
            </a:r>
          </a:p>
          <a:p>
            <a:pPr rtl="0" lvl="0" indent="0" marL="0">
              <a:buNone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Get CSS down to the client as fast as you can</a:t>
            </a:r>
          </a:p>
          <a:p>
            <a:pPr rtl="0" lvl="1" indent="-355600" marL="914400">
              <a:buClr>
                <a:srgbClr val="727272"/>
              </a:buClr>
              <a:buSzPct val="100000"/>
              <a:buFont typeface="Courier New"/>
              <a:buChar char="o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Unblocks paints, removes potential JS waiting on CSS scenario</a:t>
            </a:r>
          </a:p>
          <a:p>
            <a:pPr rtl="0" lvl="0" indent="0" marL="0">
              <a:buNone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(3)</a:t>
            </a:r>
            <a:r>
              <a:rPr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Eliminate blocking JavaScript </a:t>
            </a:r>
          </a:p>
          <a:p>
            <a:pPr rtl="0" lvl="1" indent="-355600" marL="914400">
              <a:buClr>
                <a:srgbClr val="727272"/>
              </a:buClr>
              <a:buSzPct val="100000"/>
              <a:buFont typeface="Courier New"/>
              <a:buChar char="o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Faster DOM construction, faster DCL and paint!</a:t>
            </a:r>
          </a:p>
          <a:p>
            <a:pPr rtl="0" lvl="1" indent="-355600" marL="914400">
              <a:buClr>
                <a:srgbClr val="727272"/>
              </a:buClr>
              <a:buSzPct val="100000"/>
              <a:buFont typeface="Courier New"/>
              <a:buChar char="o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Do you need scripts in your critical rendering path?</a:t>
            </a:r>
          </a:p>
          <a:p>
            <a:r>
              <a:t/>
            </a:r>
          </a:p>
        </p:txBody>
      </p:sp>
      <p:pic>
        <p:nvPicPr>
          <p:cNvPr id="486" name="Shape 4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72222" x="9740550"/>
            <a:ext cy="3185777" cx="2255288"/>
          </a:xfrm>
          <a:prstGeom prst="rect">
            <a:avLst/>
          </a:prstGeom>
        </p:spPr>
      </p:pic>
      <p:sp>
        <p:nvSpPr>
          <p:cNvPr id="487" name="Shape 487"/>
          <p:cNvSpPr/>
          <p:nvPr/>
        </p:nvSpPr>
        <p:spPr>
          <a:xfrm>
            <a:off y="1564325" x="2892687"/>
            <a:ext cy="468600" cx="1056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</p:txBody>
      </p:sp>
      <p:sp>
        <p:nvSpPr>
          <p:cNvPr id="488" name="Shape 488"/>
          <p:cNvSpPr/>
          <p:nvPr/>
        </p:nvSpPr>
        <p:spPr>
          <a:xfrm>
            <a:off y="2606875" x="2892687"/>
            <a:ext cy="468600" cx="1056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</a:t>
            </a:r>
          </a:p>
        </p:txBody>
      </p:sp>
      <p:sp>
        <p:nvSpPr>
          <p:cNvPr id="489" name="Shape 489"/>
          <p:cNvSpPr/>
          <p:nvPr/>
        </p:nvSpPr>
        <p:spPr>
          <a:xfrm>
            <a:off y="1564320" x="4624880"/>
            <a:ext cy="468600" cx="13827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DOM</a:t>
            </a:r>
          </a:p>
        </p:txBody>
      </p:sp>
      <p:sp>
        <p:nvSpPr>
          <p:cNvPr id="490" name="Shape 490"/>
          <p:cNvSpPr/>
          <p:nvPr/>
        </p:nvSpPr>
        <p:spPr>
          <a:xfrm>
            <a:off y="2606882" x="4624880"/>
            <a:ext cy="468600" cx="13827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CSSOM</a:t>
            </a:r>
          </a:p>
        </p:txBody>
      </p:sp>
      <p:sp>
        <p:nvSpPr>
          <p:cNvPr id="491" name="Shape 491"/>
          <p:cNvSpPr/>
          <p:nvPr/>
        </p:nvSpPr>
        <p:spPr>
          <a:xfrm>
            <a:off y="2085600" x="6641212"/>
            <a:ext cy="468600" cx="10563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Render Tree</a:t>
            </a:r>
          </a:p>
        </p:txBody>
      </p:sp>
      <p:sp>
        <p:nvSpPr>
          <p:cNvPr id="492" name="Shape 492"/>
          <p:cNvSpPr/>
          <p:nvPr/>
        </p:nvSpPr>
        <p:spPr>
          <a:xfrm>
            <a:off y="2085600" x="8330562"/>
            <a:ext cy="468600" cx="10563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Layout</a:t>
            </a:r>
          </a:p>
        </p:txBody>
      </p:sp>
      <p:sp>
        <p:nvSpPr>
          <p:cNvPr id="493" name="Shape 493"/>
          <p:cNvSpPr/>
          <p:nvPr/>
        </p:nvSpPr>
        <p:spPr>
          <a:xfrm>
            <a:off y="2085600" x="10019912"/>
            <a:ext cy="468600" cx="1056300"/>
          </a:xfrm>
          <a:prstGeom prst="rec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Paint</a:t>
            </a:r>
          </a:p>
        </p:txBody>
      </p:sp>
      <p:sp>
        <p:nvSpPr>
          <p:cNvPr id="494" name="Shape 494"/>
          <p:cNvSpPr/>
          <p:nvPr/>
        </p:nvSpPr>
        <p:spPr>
          <a:xfrm>
            <a:off y="2085600" x="1145212"/>
            <a:ext cy="468600" cx="1056300"/>
          </a:xfrm>
          <a:prstGeom prst="rect">
            <a:avLst/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cxnSp>
        <p:nvCxnSpPr>
          <p:cNvPr id="495" name="Shape 495"/>
          <p:cNvCxnSpPr>
            <a:stCxn id="494" idx="3"/>
            <a:endCxn id="487" idx="1"/>
          </p:cNvCxnSpPr>
          <p:nvPr/>
        </p:nvCxnSpPr>
        <p:spPr>
          <a:xfrm rot="10800000" flipH="1">
            <a:off y="1798625" x="2201512"/>
            <a:ext cy="521275" cx="691174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6" name="Shape 496"/>
          <p:cNvCxnSpPr>
            <a:stCxn id="494" idx="3"/>
            <a:endCxn id="488" idx="1"/>
          </p:cNvCxnSpPr>
          <p:nvPr/>
        </p:nvCxnSpPr>
        <p:spPr>
          <a:xfrm>
            <a:off y="2319900" x="2201512"/>
            <a:ext cy="521275" cx="691174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7" name="Shape 497"/>
          <p:cNvCxnSpPr>
            <a:stCxn id="487" idx="3"/>
            <a:endCxn id="489" idx="1"/>
          </p:cNvCxnSpPr>
          <p:nvPr/>
        </p:nvCxnSpPr>
        <p:spPr>
          <a:xfrm rot="10800000" flipH="1">
            <a:off y="1798620" x="3948987"/>
            <a:ext cy="4" cx="67589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8" name="Shape 498"/>
          <p:cNvCxnSpPr>
            <a:stCxn id="488" idx="3"/>
            <a:endCxn id="490" idx="1"/>
          </p:cNvCxnSpPr>
          <p:nvPr/>
        </p:nvCxnSpPr>
        <p:spPr>
          <a:xfrm>
            <a:off y="2841175" x="3948987"/>
            <a:ext cy="7" cx="67589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9" name="Shape 499"/>
          <p:cNvCxnSpPr>
            <a:stCxn id="489" idx="3"/>
            <a:endCxn id="491" idx="1"/>
          </p:cNvCxnSpPr>
          <p:nvPr/>
        </p:nvCxnSpPr>
        <p:spPr>
          <a:xfrm>
            <a:off y="1798620" x="6007580"/>
            <a:ext cy="521279" cx="63363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0" name="Shape 500"/>
          <p:cNvCxnSpPr>
            <a:stCxn id="490" idx="3"/>
            <a:endCxn id="491" idx="1"/>
          </p:cNvCxnSpPr>
          <p:nvPr/>
        </p:nvCxnSpPr>
        <p:spPr>
          <a:xfrm rot="10800000" flipH="1">
            <a:off y="2319900" x="6007580"/>
            <a:ext cy="521282" cx="63363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1" name="Shape 501"/>
          <p:cNvCxnSpPr>
            <a:stCxn id="491" idx="3"/>
            <a:endCxn id="492" idx="1"/>
          </p:cNvCxnSpPr>
          <p:nvPr/>
        </p:nvCxnSpPr>
        <p:spPr>
          <a:xfrm>
            <a:off y="2319900" x="7697512"/>
            <a:ext cy="0" cx="633049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2" name="Shape 502"/>
          <p:cNvCxnSpPr>
            <a:stCxn id="492" idx="3"/>
            <a:endCxn id="493" idx="1"/>
          </p:cNvCxnSpPr>
          <p:nvPr/>
        </p:nvCxnSpPr>
        <p:spPr>
          <a:xfrm>
            <a:off y="2319900" x="9386862"/>
            <a:ext cy="0" cx="633049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03" name="Shape 503"/>
          <p:cNvSpPr/>
          <p:nvPr/>
        </p:nvSpPr>
        <p:spPr>
          <a:xfrm rot="-5400000">
            <a:off y="-3768224" x="5828912"/>
            <a:ext cy="9963599" cx="531000"/>
          </a:xfrm>
          <a:prstGeom prst="rightBrace">
            <a:avLst>
              <a:gd fmla="val 8333" name="adj1"/>
              <a:gd fmla="val 50000" name="adj2"/>
            </a:avLst>
          </a:prstGeom>
          <a:noFill/>
          <a:ln w="38100" cap="flat">
            <a:solidFill>
              <a:schemeClr val="accent4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04" name="Shape 504"/>
          <p:cNvSpPr txBox="1"/>
          <p:nvPr/>
        </p:nvSpPr>
        <p:spPr>
          <a:xfrm>
            <a:off y="195975" x="1694162"/>
            <a:ext cy="593399" cx="8800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000" lang="en-US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Critical rendering path</a:t>
            </a:r>
          </a:p>
        </p:txBody>
      </p:sp>
      <p:sp>
        <p:nvSpPr>
          <p:cNvPr id="505" name="Shape 505"/>
          <p:cNvSpPr/>
          <p:nvPr/>
        </p:nvSpPr>
        <p:spPr>
          <a:xfrm>
            <a:off y="2085601" x="4625467"/>
            <a:ext cy="468600" cx="13827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JavaScript</a:t>
            </a:r>
          </a:p>
        </p:txBody>
      </p:sp>
      <p:cxnSp>
        <p:nvCxnSpPr>
          <p:cNvPr id="506" name="Shape 506"/>
          <p:cNvCxnSpPr>
            <a:endCxn id="505" idx="1"/>
          </p:cNvCxnSpPr>
          <p:nvPr/>
        </p:nvCxnSpPr>
        <p:spPr>
          <a:xfrm>
            <a:off y="2319901" x="2202067"/>
            <a:ext cy="0" cx="2423399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1" name="Shape 511"/>
          <p:cNvSpPr txBox="1"/>
          <p:nvPr>
            <p:ph type="ctrTitle"/>
          </p:nvPr>
        </p:nvSpPr>
        <p:spPr>
          <a:xfrm>
            <a:off y="2565044" x="1087712"/>
            <a:ext cy="1470000" cx="10194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Recipe for Instant Mobile Site</a:t>
            </a:r>
          </a:p>
        </p:txBody>
      </p:sp>
      <p:sp>
        <p:nvSpPr>
          <p:cNvPr id="512" name="Shape 512"/>
          <p:cNvSpPr txBox="1"/>
          <p:nvPr>
            <p:ph idx="1" type="subTitle"/>
          </p:nvPr>
        </p:nvSpPr>
        <p:spPr>
          <a:xfrm>
            <a:off y="4042207" x="1087711"/>
            <a:ext cy="914400" cx="10194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 i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let's pull it all together now...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y="6345000" x="8818611"/>
            <a:ext cy="468600" cx="329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518" name="Shape 518"/>
          <p:cNvSpPr/>
          <p:nvPr/>
        </p:nvSpPr>
        <p:spPr>
          <a:xfrm>
            <a:off y="2755123" x="6663724"/>
            <a:ext cy="765599" cx="9185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9" name="Shape 519"/>
          <p:cNvSpPr txBox="1"/>
          <p:nvPr/>
        </p:nvSpPr>
        <p:spPr>
          <a:xfrm>
            <a:off y="3520725" x="3576025"/>
            <a:ext cy="2492099" cx="7860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buClr>
                <a:srgbClr val="000000"/>
              </a:buClr>
              <a:buSzPct val="208333"/>
              <a:buFont typeface="Open Sans"/>
              <a:buAutoNum type="arabicPeriod"/>
            </a:pPr>
            <a:r>
              <a:rPr b="1" sz="1200" lang="en-US" i="1">
                <a:latin typeface="Open Sans"/>
                <a:ea typeface="Open Sans"/>
                <a:cs typeface="Open Sans"/>
                <a:sym typeface="Open Sans"/>
              </a:rPr>
              <a:t>
</a:t>
            </a:r>
            <a:r>
              <a:rPr b="1" sz="2500" lang="en-US">
                <a:latin typeface="Open Sans"/>
                <a:ea typeface="Open Sans"/>
                <a:cs typeface="Open Sans"/>
                <a:sym typeface="Open Sans"/>
              </a:rPr>
              <a:t>One RTT render for above the fold!</a:t>
            </a:r>
          </a:p>
          <a:p>
            <a:pPr rtl="0" lvl="0" indent="-387350" marL="457200"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b="1" sz="2500" lang="en-US">
                <a:latin typeface="Open Sans"/>
                <a:ea typeface="Open Sans"/>
                <a:cs typeface="Open Sans"/>
                <a:sym typeface="Open Sans"/>
              </a:rPr>
              <a:t>No redirects + fast server response </a:t>
            </a:r>
            <a:r>
              <a:rPr sz="2500" lang="en-US">
                <a:latin typeface="Open Sans"/>
                <a:ea typeface="Open Sans"/>
                <a:cs typeface="Open Sans"/>
                <a:sym typeface="Open Sans"/>
              </a:rPr>
              <a:t>(&lt;200 ms)</a:t>
            </a:r>
          </a:p>
          <a:p>
            <a:pPr rtl="0" lvl="0" indent="-387350" marL="457200"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b="1" sz="2500" lang="en-US">
                <a:latin typeface="Open Sans"/>
                <a:ea typeface="Open Sans"/>
                <a:cs typeface="Open Sans"/>
                <a:sym typeface="Open Sans"/>
              </a:rPr>
              <a:t>Must optimize critical rendering path</a:t>
            </a:r>
          </a:p>
          <a:p>
            <a:pPr rtl="0" lvl="1" indent="-355600" marL="914400">
              <a:buClr>
                <a:srgbClr val="000000"/>
              </a:buClr>
              <a:buSzPct val="100000"/>
              <a:buFont typeface="Open Sans"/>
              <a:buAutoNum type="alphaLcPeriod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Inline critical CSS</a:t>
            </a:r>
          </a:p>
          <a:p>
            <a:pPr rtl="0" lvl="1" indent="-355600" marL="914400">
              <a:buClr>
                <a:srgbClr val="000000"/>
              </a:buClr>
              <a:buSzPct val="100000"/>
              <a:buFont typeface="Open Sans"/>
              <a:buAutoNum type="alphaLcPeriod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Remove blocking JavaScript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y="910000" x="3407400"/>
            <a:ext cy="1471799" cx="8351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-US" i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don't need to render the entire page...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3000" lang="en-US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We need to render above the fold content!</a:t>
            </a:r>
          </a:p>
        </p:txBody>
      </p:sp>
      <p:grpSp>
        <p:nvGrpSpPr>
          <p:cNvPr id="521" name="Shape 521"/>
          <p:cNvGrpSpPr/>
          <p:nvPr/>
        </p:nvGrpSpPr>
        <p:grpSpPr>
          <a:xfrm>
            <a:off y="727612" x="1070225"/>
            <a:ext cy="5260071" cx="1659100"/>
            <a:chOff y="382050" x="1022675"/>
            <a:chExt cy="5260071" cx="1659100"/>
          </a:xfrm>
        </p:grpSpPr>
        <p:pic>
          <p:nvPicPr>
            <p:cNvPr id="522" name="Shape 52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06125" x="1265950"/>
              <a:ext cy="2742000" cx="1356338"/>
            </a:xfrm>
            <a:prstGeom prst="rect">
              <a:avLst/>
            </a:prstGeom>
          </p:spPr>
        </p:pic>
        <p:sp>
          <p:nvSpPr>
            <p:cNvPr id="523" name="Shape 523"/>
            <p:cNvSpPr/>
            <p:nvPr/>
          </p:nvSpPr>
          <p:spPr>
            <a:xfrm>
              <a:off y="382050" x="1022675"/>
              <a:ext cy="1139999" cx="52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pic>
          <p:nvPicPr>
            <p:cNvPr id="524" name="Shape 52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y="2839925" x="1201350"/>
              <a:ext cy="1285621" cx="1420949"/>
            </a:xfrm>
            <a:prstGeom prst="rect">
              <a:avLst/>
            </a:prstGeom>
          </p:spPr>
        </p:pic>
        <p:pic>
          <p:nvPicPr>
            <p:cNvPr id="525" name="Shape 525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y="382050" x="1387050"/>
              <a:ext cy="2625150" cx="129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Shape 526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y="3629950" x="1201350"/>
              <a:ext cy="1285621" cx="1420949"/>
            </a:xfrm>
            <a:prstGeom prst="rect">
              <a:avLst/>
            </a:prstGeom>
          </p:spPr>
        </p:pic>
        <p:pic>
          <p:nvPicPr>
            <p:cNvPr id="527" name="Shape 52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y="4356500" x="1201350"/>
              <a:ext cy="1285621" cx="142094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2" name="Shape 532"/>
          <p:cNvSpPr txBox="1"/>
          <p:nvPr/>
        </p:nvSpPr>
        <p:spPr>
          <a:xfrm>
            <a:off y="1109006" x="811191"/>
            <a:ext cy="4370700" cx="66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rtl="0" lvl="0"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&lt;link rel=</a:t>
            </a:r>
            <a:r>
              <a:rPr sz="1800" lang="en-US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href=</a:t>
            </a:r>
            <a:r>
              <a:rPr sz="1800" lang="en-US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"all.css"</a:t>
            </a: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&lt;script src=</a:t>
            </a:r>
            <a:r>
              <a:rPr sz="1800" lang="en-US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"application.js"</a:t>
            </a: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&gt;&lt;/script&gt;</a:t>
            </a:r>
          </a:p>
          <a:p>
            <a:pPr rtl="0" lvl="0"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US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rtl="0" lvl="0">
              <a:buNone/>
            </a:pPr>
            <a:r>
              <a:rPr sz="1800" lang="en-US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&lt;div class="main"&gt;</a:t>
            </a:r>
          </a:p>
          <a:p>
            <a:pPr rtl="0" lvl="0">
              <a:buNone/>
            </a:pPr>
            <a:r>
              <a:rPr sz="1800" lang="en-US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Here is my content.</a:t>
            </a:r>
          </a:p>
          <a:p>
            <a:pPr rtl="0" lvl="0">
              <a:buNone/>
            </a:pPr>
            <a:r>
              <a:rPr sz="1800" lang="en-US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&lt;/div&gt;</a:t>
            </a:r>
          </a:p>
          <a:p>
            <a:pPr rtl="0" lvl="0">
              <a:buNone/>
            </a:pPr>
            <a:r>
              <a:rPr sz="1800" lang="en-US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&lt;div class="leftnav"&gt;</a:t>
            </a:r>
          </a:p>
          <a:p>
            <a:pPr rtl="0" lvl="0">
              <a:buNone/>
            </a:pPr>
            <a:r>
              <a:rPr sz="1800" lang="en-US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Perhaps there is a left nav bar here.</a:t>
            </a:r>
          </a:p>
          <a:p>
            <a:pPr rtl="0" lvl="0">
              <a:buNone/>
            </a:pPr>
            <a:r>
              <a:rPr sz="1800" lang="en-US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&lt;/div&gt;</a:t>
            </a:r>
          </a:p>
          <a:p>
            <a:pPr rtl="0" lvl="0">
              <a:buNone/>
            </a:pPr>
            <a:r>
              <a:rPr sz="1800" lang="en-US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</a:p>
          <a:p>
            <a:pPr rtl="0" lvl="0">
              <a:buNone/>
            </a:pPr>
            <a:r>
              <a:rPr sz="1800" lang="en-US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rtl="0" lvl="0"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r>
              <a:t/>
            </a:r>
          </a:p>
        </p:txBody>
      </p:sp>
      <p:grpSp>
        <p:nvGrpSpPr>
          <p:cNvPr id="533" name="Shape 533"/>
          <p:cNvGrpSpPr/>
          <p:nvPr/>
        </p:nvGrpSpPr>
        <p:grpSpPr>
          <a:xfrm>
            <a:off y="1591050" x="6563200"/>
            <a:ext cy="2034600" cx="5393740"/>
            <a:chOff y="1591050" x="6563200"/>
            <a:chExt cy="2034600" cx="5393740"/>
          </a:xfrm>
        </p:grpSpPr>
        <p:sp>
          <p:nvSpPr>
            <p:cNvPr id="534" name="Shape 534"/>
            <p:cNvSpPr/>
            <p:nvPr/>
          </p:nvSpPr>
          <p:spPr>
            <a:xfrm>
              <a:off y="1697850" x="6563200"/>
              <a:ext cy="819000" cx="1044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5" name="Shape 535"/>
            <p:cNvSpPr txBox="1"/>
            <p:nvPr/>
          </p:nvSpPr>
          <p:spPr>
            <a:xfrm>
              <a:off y="1591050" x="7864340"/>
              <a:ext cy="2034600" cx="40925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 indent="-342900" marL="457200">
                <a:buClr>
                  <a:srgbClr val="000000"/>
                </a:buClr>
                <a:buSzPct val="100000"/>
                <a:buFont typeface="Open Sans"/>
                <a:buAutoNum type="arabicPeriod"/>
              </a:pPr>
              <a:r>
                <a:rPr sz="1800" lang="en-US">
                  <a:latin typeface="Open Sans"/>
                  <a:ea typeface="Open Sans"/>
                  <a:cs typeface="Open Sans"/>
                  <a:sym typeface="Open Sans"/>
                </a:rPr>
                <a:t>Split all.css, </a:t>
              </a:r>
              <a:r>
                <a:rPr b="1" sz="1800" lang="en-US">
                  <a:latin typeface="Open Sans"/>
                  <a:ea typeface="Open Sans"/>
                  <a:cs typeface="Open Sans"/>
                  <a:sym typeface="Open Sans"/>
                </a:rPr>
                <a:t>inline AFT styles</a:t>
              </a:r>
            </a:p>
            <a:p>
              <a:r>
                <a:t/>
              </a:r>
            </a:p>
            <a:p>
              <a:pPr rtl="0" lvl="0" indent="-342900" marL="457200">
                <a:buClr>
                  <a:srgbClr val="000000"/>
                </a:buClr>
                <a:buSzPct val="100000"/>
                <a:buFont typeface="Open Sans"/>
                <a:buAutoNum type="arabicPeriod"/>
              </a:pPr>
              <a:r>
                <a:rPr b="1" sz="1800" lang="en-US">
                  <a:latin typeface="Open Sans"/>
                  <a:ea typeface="Open Sans"/>
                  <a:cs typeface="Open Sans"/>
                  <a:sym typeface="Open Sans"/>
                </a:rPr>
                <a:t>Do you need the JS at all?</a:t>
              </a:r>
            </a:p>
            <a:p>
              <a:pPr rtl="0" lvl="1" indent="-342900" marL="914400">
                <a:buClr>
                  <a:srgbClr val="000000"/>
                </a:buClr>
                <a:buSzPct val="100000"/>
                <a:buFont typeface="Courier New"/>
                <a:buChar char="o"/>
              </a:pPr>
              <a:r>
                <a:rPr sz="1800" lang="en-US">
                  <a:latin typeface="Open Sans"/>
                  <a:ea typeface="Open Sans"/>
                  <a:cs typeface="Open Sans"/>
                  <a:sym typeface="Open Sans"/>
                </a:rPr>
                <a:t>Progressive enhancement</a:t>
              </a:r>
            </a:p>
            <a:p>
              <a:pPr rtl="0" lvl="1" indent="-342900" marL="914400">
                <a:buClr>
                  <a:srgbClr val="000000"/>
                </a:buClr>
                <a:buSzPct val="100000"/>
                <a:buFont typeface="Courier New"/>
                <a:buChar char="o"/>
              </a:pPr>
              <a:r>
                <a:rPr sz="1800" lang="en-US">
                  <a:latin typeface="Open Sans"/>
                  <a:ea typeface="Open Sans"/>
                  <a:cs typeface="Open Sans"/>
                  <a:sym typeface="Open Sans"/>
                </a:rPr>
                <a:t>Inline AFT JS code</a:t>
              </a:r>
            </a:p>
            <a:p>
              <a:pPr lvl="1" indent="-342900" marL="914400">
                <a:buClr>
                  <a:srgbClr val="000000"/>
                </a:buClr>
                <a:buSzPct val="100000"/>
                <a:buFont typeface="Courier New"/>
                <a:buChar char="o"/>
              </a:pPr>
              <a:r>
                <a:rPr sz="1800" lang="en-US">
                  <a:latin typeface="Open Sans"/>
                  <a:ea typeface="Open Sans"/>
                  <a:cs typeface="Open Sans"/>
                  <a:sym typeface="Open Sans"/>
                </a:rPr>
                <a:t>Defer the rest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 txBox="1"/>
          <p:nvPr/>
        </p:nvSpPr>
        <p:spPr>
          <a:xfrm>
            <a:off y="184464" x="582591"/>
            <a:ext cy="6228300" cx="10127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&lt;style&gt;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sz="1300" lang="en-US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.main</a:t>
            </a: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1" sz="1300" lang="en-US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sz="1300" lang="en-US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.leftnav</a:t>
            </a: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1" sz="1300" lang="en-US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300" lang="en-US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/* ... any other styles needed for the initial render here ... */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&lt;/style&gt;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&lt;script&gt;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300" lang="en-US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Any script needed for initial render here.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300" lang="en-US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Ideally, there should be </a:t>
            </a:r>
            <a:r>
              <a:rPr b="1" sz="1300" lang="en-US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 JS</a:t>
            </a:r>
            <a:r>
              <a:rPr sz="1300" lang="en-US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 needed for the initial render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&lt;/script&gt;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&lt;div class=</a:t>
            </a:r>
            <a:r>
              <a:rPr sz="1300" lang="en-US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"main"</a:t>
            </a: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  Here is my content.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&lt;/div&gt;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&lt;div class=</a:t>
            </a:r>
            <a:r>
              <a:rPr sz="1300" lang="en-US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"leftnav"</a:t>
            </a: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  Perhaps there is a left nav bar here.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&lt;/div&gt;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&lt;script&gt;</a:t>
            </a:r>
          </a:p>
          <a:p>
            <a:pPr rtl="0" lvl="0">
              <a:buNone/>
            </a:pPr>
            <a:r>
              <a:rPr sz="1300" lang="en-US" i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function run_after_onload() {</a:t>
            </a:r>
          </a:p>
          <a:p>
            <a:pPr rtl="0" lvl="0">
              <a:buNone/>
            </a:pPr>
            <a:r>
              <a:rPr sz="1300" lang="en-US" i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	 load('stylesheet', 'remainder.css')</a:t>
            </a:r>
          </a:p>
          <a:p>
            <a:pPr rtl="0" lvl="0">
              <a:buNone/>
            </a:pPr>
            <a:r>
              <a:rPr sz="1300" lang="en-US" i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  load('javascript', 'remainder.js')</a:t>
            </a:r>
          </a:p>
          <a:p>
            <a:pPr rtl="0" lvl="0">
              <a:buNone/>
            </a:pPr>
            <a:r>
              <a:rPr sz="1300" lang="en-US" i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}   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 &lt;/script&gt;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rtl="0" lvl="0">
              <a:buNone/>
            </a:pPr>
            <a:r>
              <a:rPr sz="1300" lang="en-US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  <p:sp>
        <p:nvSpPr>
          <p:cNvPr id="541" name="Shape 541"/>
          <p:cNvSpPr/>
          <p:nvPr/>
        </p:nvSpPr>
        <p:spPr>
          <a:xfrm>
            <a:off y="1223125" x="7655100"/>
            <a:ext cy="427499" cx="703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2" name="Shape 542"/>
          <p:cNvSpPr txBox="1"/>
          <p:nvPr/>
        </p:nvSpPr>
        <p:spPr>
          <a:xfrm>
            <a:off y="1217275" x="8757090"/>
            <a:ext cy="439200" cx="2463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US">
                <a:latin typeface="Open Sans"/>
                <a:ea typeface="Open Sans"/>
                <a:cs typeface="Open Sans"/>
                <a:sym typeface="Open Sans"/>
              </a:rPr>
              <a:t>Above the fold CSS</a:t>
            </a:r>
          </a:p>
        </p:txBody>
      </p:sp>
      <p:grpSp>
        <p:nvGrpSpPr>
          <p:cNvPr id="543" name="Shape 543"/>
          <p:cNvGrpSpPr/>
          <p:nvPr/>
        </p:nvGrpSpPr>
        <p:grpSpPr>
          <a:xfrm>
            <a:off y="1988750" x="7655100"/>
            <a:ext cy="706200" cx="3457290"/>
            <a:chOff y="1988750" x="7655100"/>
            <a:chExt cy="706200" cx="3457290"/>
          </a:xfrm>
        </p:grpSpPr>
        <p:sp>
          <p:nvSpPr>
            <p:cNvPr id="544" name="Shape 544"/>
            <p:cNvSpPr/>
            <p:nvPr/>
          </p:nvSpPr>
          <p:spPr>
            <a:xfrm>
              <a:off y="2147000" x="7655100"/>
              <a:ext cy="427499" cx="7037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5" name="Shape 545"/>
            <p:cNvSpPr txBox="1"/>
            <p:nvPr/>
          </p:nvSpPr>
          <p:spPr>
            <a:xfrm>
              <a:off y="1988750" x="8757090"/>
              <a:ext cy="706200" cx="23552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sz="1800" lang="en-US">
                  <a:latin typeface="Open Sans"/>
                  <a:ea typeface="Open Sans"/>
                  <a:cs typeface="Open Sans"/>
                  <a:sym typeface="Open Sans"/>
                </a:rPr>
                <a:t>Above the fold JS</a:t>
              </a:r>
            </a:p>
            <a:p>
              <a:pPr rtl="0" lvl="0">
                <a:buNone/>
              </a:pPr>
              <a:r>
                <a:rPr sz="1800" lang="en-US" i="1">
                  <a:latin typeface="Open Sans"/>
                  <a:ea typeface="Open Sans"/>
                  <a:cs typeface="Open Sans"/>
                  <a:sym typeface="Open Sans"/>
                </a:rPr>
                <a:t>(ideally, none)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y="4728450" x="7655100"/>
            <a:ext cy="891900" cx="4028490"/>
            <a:chOff y="4728450" x="7655100"/>
            <a:chExt cy="891900" cx="4028490"/>
          </a:xfrm>
        </p:grpSpPr>
        <p:sp>
          <p:nvSpPr>
            <p:cNvPr id="547" name="Shape 547"/>
            <p:cNvSpPr/>
            <p:nvPr/>
          </p:nvSpPr>
          <p:spPr>
            <a:xfrm>
              <a:off y="4886700" x="7655100"/>
              <a:ext cy="427499" cx="7037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8" name="Shape 548"/>
            <p:cNvSpPr txBox="1"/>
            <p:nvPr/>
          </p:nvSpPr>
          <p:spPr>
            <a:xfrm>
              <a:off y="4728450" x="8757090"/>
              <a:ext cy="891900" cx="29264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sz="1800" lang="en-US">
                  <a:latin typeface="Open Sans"/>
                  <a:ea typeface="Open Sans"/>
                  <a:cs typeface="Open Sans"/>
                  <a:sym typeface="Open Sans"/>
                </a:rPr>
                <a:t>Paint the above the fold, then load the rest.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552" name="Shape 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3" name="Shape 553"/>
          <p:cNvSpPr txBox="1"/>
          <p:nvPr>
            <p:ph idx="1" type="subTitle"/>
          </p:nvPr>
        </p:nvSpPr>
        <p:spPr>
          <a:xfrm>
            <a:off y="382799" x="663125"/>
            <a:ext cy="5518799" cx="1085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sz="2800" lang="en-US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Breaking the </a:t>
            </a:r>
            <a:r>
              <a:rPr b="1" sz="2800" lang="en-US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1000 ms</a:t>
            </a:r>
            <a:r>
              <a:rPr sz="2800" lang="en-US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time to glass mobile barrier... </a:t>
            </a:r>
          </a:p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Inline the above the fold CSS and JavaScript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Keep it small and lightweight: under 14 KB for IW10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Defer non-critical assets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Eliminate JavaScript from the critical rendering path</a:t>
            </a:r>
          </a:p>
          <a:p>
            <a:r>
              <a:t/>
            </a:r>
          </a:p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Watch out for extra round-trips!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especially new connections: DNS, TCP, TLS, ...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Put your critical assets on the same domain!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y="6350100" x="1117800"/>
            <a:ext cy="398399" cx="816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We don't need to render the full page! We need to render the above the fold content.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E8E00"/>
        </a:solidFill>
      </p:bgPr>
    </p:bg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y="2565044" x="1392512"/>
            <a:ext cy="1470000" cx="10194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5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Speed is a feature.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59" name="Shape 5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80962" x="1473100"/>
            <a:ext cy="6082224" cx="8324799"/>
          </a:xfrm>
          <a:prstGeom prst="rect">
            <a:avLst/>
          </a:prstGeom>
        </p:spPr>
      </p:pic>
      <p:sp>
        <p:nvSpPr>
          <p:cNvPr id="560" name="Shape 560"/>
          <p:cNvSpPr/>
          <p:nvPr/>
        </p:nvSpPr>
        <p:spPr>
          <a:xfrm>
            <a:off y="3338275" x="8363500"/>
            <a:ext cy="950399" cx="2411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28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Demo!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 txBox="1"/>
          <p:nvPr>
            <p:ph type="ctrTitle"/>
          </p:nvPr>
        </p:nvSpPr>
        <p:spPr>
          <a:xfrm>
            <a:off y="2565044" x="1392512"/>
            <a:ext cy="1470000" cx="10194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Building instant mobile sites</a:t>
            </a:r>
          </a:p>
        </p:txBody>
      </p:sp>
      <p:sp>
        <p:nvSpPr>
          <p:cNvPr id="566" name="Shape 566"/>
          <p:cNvSpPr txBox="1"/>
          <p:nvPr>
            <p:ph idx="1" type="subTitle"/>
          </p:nvPr>
        </p:nvSpPr>
        <p:spPr>
          <a:xfrm>
            <a:off y="4042207" x="1392511"/>
            <a:ext cy="914400" cx="10194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 i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How do I optimize my critical rendering path?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71" name="Shape 5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4025" x="-12485"/>
            <a:ext cy="3685539" cx="12213796"/>
          </a:xfrm>
          <a:prstGeom prst="rect">
            <a:avLst/>
          </a:prstGeom>
        </p:spPr>
      </p:pic>
      <p:sp>
        <p:nvSpPr>
          <p:cNvPr id="572" name="Shape 572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573" name="Shape 573"/>
          <p:cNvSpPr txBox="1"/>
          <p:nvPr>
            <p:ph type="title"/>
          </p:nvPr>
        </p:nvSpPr>
        <p:spPr>
          <a:xfrm>
            <a:off y="274637" x="3696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Identify </a:t>
            </a:r>
            <a:r>
              <a:rPr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critical CSS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via an Audit                                </a:t>
            </a:r>
            <a:r>
              <a:rPr lang="en-US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(Manual)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y="5398300" x="3192300"/>
            <a:ext cy="1037999" cx="56532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DevTools </a:t>
            </a:r>
            <a:r>
              <a:rPr b="1" sz="2000" lang="en-US"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 Audits</a:t>
            </a:r>
            <a:r>
              <a:rPr b="1" sz="2000" lang="en-US">
                <a:latin typeface="Open Sans"/>
                <a:ea typeface="Open Sans"/>
                <a:cs typeface="Open Sans"/>
                <a:sym typeface="Open Sans"/>
              </a:rPr>
              <a:t> &gt; 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Web Page Performance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000" lang="en-US" i="1">
                <a:latin typeface="Open Sans"/>
                <a:ea typeface="Open Sans"/>
                <a:cs typeface="Open Sans"/>
                <a:sym typeface="Open Sans"/>
              </a:rPr>
              <a:t>Inline the critical styles... </a:t>
            </a:r>
          </a:p>
        </p:txBody>
      </p:sp>
      <p:sp>
        <p:nvSpPr>
          <p:cNvPr id="575" name="Shape 575"/>
          <p:cNvSpPr/>
          <p:nvPr/>
        </p:nvSpPr>
        <p:spPr>
          <a:xfrm flipH="1">
            <a:off y="2974199" x="2937953"/>
            <a:ext cy="2424106" cx="305221"/>
          </a:xfrm>
          <a:custGeom>
            <a:pathLst>
              <a:path w="27836" extrusionOk="0" h="63305">
                <a:moveTo>
                  <a:pt y="63305" x="959"/>
                </a:moveTo>
                <a:cubicBezTo>
                  <a:pt y="58349" x="5435"/>
                  <a:pt y="44121" x="27975"/>
                  <a:pt y="33571" x="27816"/>
                </a:cubicBezTo>
                <a:cubicBezTo>
                  <a:pt y="23020" x="27656"/>
                  <a:pt y="5595" x="4636"/>
                  <a:pt y="0" x="0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y="1475075" x="621975"/>
            <a:ext cy="2346599" cx="1069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 marL="0"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Renders page on the Google servers...</a:t>
            </a:r>
          </a:p>
          <a:p>
            <a:pPr rtl="0" lvl="2" indent="-355600" marL="1371600">
              <a:buClr>
                <a:srgbClr val="727272"/>
              </a:buClr>
              <a:buSzPct val="100000"/>
              <a:buFont typeface="Wingdings"/>
              <a:buChar char="§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Render and critical CSS calculation done "out of band"</a:t>
            </a:r>
          </a:p>
          <a:p>
            <a:pPr rtl="0" lvl="0" indent="457200" marL="0">
              <a:buNone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Critical CSS is inlined on next page view...</a:t>
            </a:r>
          </a:p>
          <a:p>
            <a:pPr rtl="0" lvl="2" indent="-355600" marL="1371600">
              <a:buClr>
                <a:srgbClr val="727272"/>
              </a:buClr>
              <a:buSzPct val="100000"/>
              <a:buFont typeface="Wingdings"/>
              <a:buChar char="§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Critical CSS is inlined on next page view</a:t>
            </a:r>
          </a:p>
          <a:p>
            <a:pPr rtl="0" lvl="2" indent="-355600" marL="1371600">
              <a:buClr>
                <a:srgbClr val="727272"/>
              </a:buClr>
              <a:buSzPct val="100000"/>
              <a:buFont typeface="Wingdings"/>
              <a:buChar char="§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Remaining CSS loaded after first paint</a:t>
            </a:r>
          </a:p>
        </p:txBody>
      </p:sp>
      <p:pic>
        <p:nvPicPr>
          <p:cNvPr id="581" name="Shape 5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5174" x="734700"/>
            <a:ext cy="1184875" cx="61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Shape 5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050275" x="2286700"/>
            <a:ext cy="2107775" cx="7828125"/>
          </a:xfrm>
          <a:prstGeom prst="rect">
            <a:avLst/>
          </a:prstGeom>
        </p:spPr>
      </p:pic>
      <p:sp>
        <p:nvSpPr>
          <p:cNvPr id="583" name="Shape 583"/>
          <p:cNvSpPr/>
          <p:nvPr/>
        </p:nvSpPr>
        <p:spPr>
          <a:xfrm>
            <a:off y="5135025" x="1670150"/>
            <a:ext cy="468600" cx="9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y="1641375" x="645725"/>
            <a:ext cy="2346599" cx="1069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 marL="0"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Client renders page, custom JS beacons back ATF CSS styles</a:t>
            </a:r>
          </a:p>
          <a:p>
            <a:pPr rtl="0" lvl="2" indent="-355600" marL="1371600">
              <a:buClr>
                <a:srgbClr val="727272"/>
              </a:buClr>
              <a:buSzPct val="100000"/>
              <a:buFont typeface="Wingdings"/>
              <a:buChar char="§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PageSpeed gathers critical CSS beacons from visitors</a:t>
            </a:r>
          </a:p>
          <a:p>
            <a:pPr rtl="0" lvl="0" indent="457200" marL="0">
              <a:buNone/>
            </a:pP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sz="20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20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Critical CSS is inlined...</a:t>
            </a:r>
          </a:p>
          <a:p>
            <a:pPr rtl="0" lvl="2" indent="-355600" marL="1371600">
              <a:buClr>
                <a:srgbClr val="727272"/>
              </a:buClr>
              <a:buSzPct val="100000"/>
              <a:buFont typeface="Wingdings"/>
              <a:buChar char="§"/>
            </a:pPr>
            <a:r>
              <a:rPr sz="2000" lang="en-US" i="1">
                <a:latin typeface="Open Sans"/>
                <a:ea typeface="Open Sans"/>
                <a:cs typeface="Open Sans"/>
                <a:sym typeface="Open Sans"/>
              </a:rPr>
              <a:t>Remaining CSS loaded after first paint</a:t>
            </a:r>
          </a:p>
        </p:txBody>
      </p:sp>
      <p:pic>
        <p:nvPicPr>
          <p:cNvPr id="589" name="Shape 5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2032" x="6172083"/>
            <a:ext cy="914436" cx="41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Shape 5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32028" x="969480"/>
            <a:ext cy="914436" cx="428952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y="375250" x="5524175"/>
            <a:ext cy="827999" cx="546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600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y="6320125" x="1160525"/>
            <a:ext cy="468600" cx="9758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lang="en-US">
                <a:solidFill>
                  <a:schemeClr val="hlink"/>
                </a:solidFill>
                <a:hlinkClick r:id="rId5"/>
              </a:rPr>
              <a:t>https://developers.google.com/speed/pagespeed/module/filter-prioritize-critical-css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y="3987975" x="1160525"/>
            <a:ext cy="1288500" cx="8921999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900" lang="en-US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ModPagespeedEnableFilters</a:t>
            </a:r>
            <a:r>
              <a:rPr sz="19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900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prioritize_critical_css</a:t>
            </a:r>
            <a:r>
              <a:rPr sz="1900" lang="en-US">
                <a:latin typeface="Consolas"/>
                <a:ea typeface="Consolas"/>
                <a:cs typeface="Consolas"/>
                <a:sym typeface="Consolas"/>
              </a:rPr>
              <a:t>    # Apache</a:t>
            </a:r>
          </a:p>
          <a:p>
            <a:r>
              <a:t/>
            </a:r>
          </a:p>
          <a:p>
            <a:pPr>
              <a:buNone/>
            </a:pPr>
            <a:r>
              <a:rPr sz="1900" lang="en-US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pagespeed</a:t>
            </a:r>
            <a:r>
              <a:rPr sz="19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900" lang="en-US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EnableFilters</a:t>
            </a:r>
            <a:r>
              <a:rPr sz="1900"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900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prioritize_critical_css</a:t>
            </a:r>
            <a:r>
              <a:rPr sz="1900" lang="en-US">
                <a:latin typeface="Consolas"/>
                <a:ea typeface="Consolas"/>
                <a:cs typeface="Consolas"/>
                <a:sym typeface="Consolas"/>
              </a:rPr>
              <a:t>    # Nginx 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y="5405375" x="1425600"/>
            <a:ext cy="749399" cx="7401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sz="1600" lang="en-US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modpagespeed.com</a:t>
            </a:r>
          </a:p>
          <a:p>
            <a:pPr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sz="1600" lang="en-US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ngxpagespeed.com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9" name="Shape 599"/>
          <p:cNvSpPr txBox="1"/>
          <p:nvPr/>
        </p:nvSpPr>
        <p:spPr>
          <a:xfrm>
            <a:off y="6330000" x="1051300"/>
            <a:ext cy="468600" cx="2512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lang="en-US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WebPageTest comparison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y="136250" x="154425"/>
            <a:ext cy="395999" cx="3979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000" lang="en-US">
                <a:latin typeface="Open Sans"/>
                <a:ea typeface="Open Sans"/>
                <a:cs typeface="Open Sans"/>
                <a:sym typeface="Open Sans"/>
              </a:rPr>
              <a:t>prioritize_critical_css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y="3032450" x="225725"/>
            <a:ext cy="395999" cx="3979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000" lang="en-US">
                <a:latin typeface="Open Sans"/>
                <a:ea typeface="Open Sans"/>
                <a:cs typeface="Open Sans"/>
                <a:sym typeface="Open Sans"/>
              </a:rPr>
              <a:t>original</a:t>
            </a:r>
          </a:p>
        </p:txBody>
      </p:sp>
      <p:pic>
        <p:nvPicPr>
          <p:cNvPr id="602" name="Shape 60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573825" x="78225"/>
            <a:ext cy="2560249" cx="11973324"/>
          </a:xfrm>
          <a:prstGeom prst="rect">
            <a:avLst/>
          </a:prstGeom>
        </p:spPr>
      </p:pic>
      <p:sp>
        <p:nvSpPr>
          <p:cNvPr id="603" name="Shape 603"/>
          <p:cNvSpPr/>
          <p:nvPr/>
        </p:nvSpPr>
        <p:spPr>
          <a:xfrm>
            <a:off y="5886575" x="8553575"/>
            <a:ext cy="468600" cx="5225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4" name="Shape 604"/>
          <p:cNvSpPr txBox="1"/>
          <p:nvPr/>
        </p:nvSpPr>
        <p:spPr>
          <a:xfrm>
            <a:off y="6320550" x="7721975"/>
            <a:ext cy="403799" cx="2334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First render @ 4.1s</a:t>
            </a:r>
          </a:p>
        </p:txBody>
      </p:sp>
      <p:pic>
        <p:nvPicPr>
          <p:cNvPr id="605" name="Shape 60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699450" x="78225"/>
            <a:ext cy="2103624" cx="11973323"/>
          </a:xfrm>
          <a:prstGeom prst="rect">
            <a:avLst/>
          </a:prstGeom>
        </p:spPr>
      </p:pic>
      <p:grpSp>
        <p:nvGrpSpPr>
          <p:cNvPr id="606" name="Shape 606"/>
          <p:cNvGrpSpPr/>
          <p:nvPr/>
        </p:nvGrpSpPr>
        <p:grpSpPr>
          <a:xfrm>
            <a:off y="2590675" x="3969450"/>
            <a:ext cy="837774" cx="2334599"/>
            <a:chOff y="2590675" x="5417250"/>
            <a:chExt cy="837774" cx="2334599"/>
          </a:xfrm>
        </p:grpSpPr>
        <p:sp>
          <p:nvSpPr>
            <p:cNvPr id="607" name="Shape 607"/>
            <p:cNvSpPr/>
            <p:nvPr/>
          </p:nvSpPr>
          <p:spPr>
            <a:xfrm>
              <a:off y="2590675" x="6248850"/>
              <a:ext cy="468600" cx="52259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08" name="Shape 608"/>
            <p:cNvSpPr txBox="1"/>
            <p:nvPr/>
          </p:nvSpPr>
          <p:spPr>
            <a:xfrm>
              <a:off y="3024650" x="5417250"/>
              <a:ext cy="403799" cx="23345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buNone/>
              </a:pPr>
              <a:r>
                <a:rPr b="1" sz="1800" lang="en-US">
                  <a:solidFill>
                    <a:schemeClr val="accent4"/>
                  </a:solidFill>
                  <a:latin typeface="Open Sans"/>
                  <a:ea typeface="Open Sans"/>
                  <a:cs typeface="Open Sans"/>
                  <a:sym typeface="Open Sans"/>
                </a:rPr>
                <a:t>First render @ 1.3s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Shape 613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pic>
        <p:nvPicPr>
          <p:cNvPr id="614" name="Shape 6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12923" x="1633325"/>
            <a:ext cy="4826400" cx="7578251"/>
          </a:xfrm>
          <a:prstGeom prst="rect">
            <a:avLst/>
          </a:prstGeom>
        </p:spPr>
      </p:pic>
      <p:sp>
        <p:nvSpPr>
          <p:cNvPr id="615" name="Shape 615"/>
          <p:cNvSpPr txBox="1"/>
          <p:nvPr/>
        </p:nvSpPr>
        <p:spPr>
          <a:xfrm>
            <a:off y="6330000" x="1127500"/>
            <a:ext cy="468600" cx="2512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lang="en-US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WebPageTest comparison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y="5524175" x="1384550"/>
            <a:ext cy="747600" cx="941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lvl="0">
              <a:buNone/>
            </a:pPr>
            <a:r>
              <a:rPr b="1" sz="1800" lang="en-US" i="1">
                <a:latin typeface="Open Sans"/>
                <a:ea typeface="Open Sans"/>
                <a:cs typeface="Open Sans"/>
                <a:sym typeface="Open Sans"/>
              </a:rPr>
              <a:t>PageSpeed office hours @ Google booth! </a:t>
            </a:r>
            <a:r>
              <a:rPr sz="1800" lang="en-US" i="1">
                <a:latin typeface="Open Sans"/>
                <a:ea typeface="Open Sans"/>
                <a:cs typeface="Open Sans"/>
                <a:sym typeface="Open Sans"/>
              </a:rPr>
              <a:t>Stop by to learn more and ask us questions...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 txBox="1"/>
          <p:nvPr>
            <p:ph idx="1" type="subTitle"/>
          </p:nvPr>
        </p:nvSpPr>
        <p:spPr>
          <a:xfrm>
            <a:off y="264000" x="750600"/>
            <a:ext cy="6178200" cx="1085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~50% of the budget is in network latency overhead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100-200 ms RTT's,  must account for TCP slow start (~14KB).</a:t>
            </a:r>
          </a:p>
          <a:p>
            <a:r>
              <a:t/>
            </a:r>
          </a:p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Best case scenario: one RTT render *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Focus on delivering the </a:t>
            </a:r>
            <a:r>
              <a:rPr b="1"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above the fold content </a:t>
            </a: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first RTT!</a:t>
            </a:r>
          </a:p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Inline the above the fold CSS and JavaScript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 everything! Just the critical ATF content.</a:t>
            </a:r>
          </a:p>
          <a:p>
            <a:r>
              <a:t/>
            </a:r>
          </a:p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Defer non-critical assets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Eliminate JavaScript from the critical rendering path.</a:t>
            </a:r>
          </a:p>
          <a:p>
            <a:pPr rtl="0" lvl="0" indent="-406400" marL="4572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b="1" sz="28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Watch out for extra round-trips!</a:t>
            </a:r>
          </a:p>
          <a:p>
            <a:pPr rtl="0" lvl="1" indent="-381000" marL="914400"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especially new connections: DNS, TCP, TLS, ...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6" name="Shape 626"/>
          <p:cNvSpPr txBox="1"/>
          <p:nvPr>
            <p:ph idx="1" type="body"/>
          </p:nvPr>
        </p:nvSpPr>
        <p:spPr>
          <a:xfrm>
            <a:off y="3681381" x="1472934"/>
            <a:ext cy="2973300" cx="5394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G+  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 google.com/+IlyaGrigorik</a:t>
            </a:r>
          </a:p>
          <a:p>
            <a:pPr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Twitter 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@igrigorik</a:t>
            </a:r>
          </a:p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Web     </a:t>
            </a: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igvita.com</a:t>
            </a:r>
          </a:p>
        </p:txBody>
      </p:sp>
      <p:sp>
        <p:nvSpPr>
          <p:cNvPr id="627" name="Shape 627"/>
          <p:cNvSpPr txBox="1"/>
          <p:nvPr>
            <p:ph type="ctrTitle"/>
          </p:nvPr>
        </p:nvSpPr>
        <p:spPr>
          <a:xfrm>
            <a:off y="1982775" x="1335300"/>
            <a:ext cy="1470000" cx="7613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y="3602550" x="1472925"/>
            <a:ext cy="665700" cx="3787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000" lang="en-US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Slides @ bit.ly/mobilecrp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147" name="Shape 147"/>
          <p:cNvSpPr/>
          <p:nvPr/>
        </p:nvSpPr>
        <p:spPr>
          <a:xfrm>
            <a:off y="2560425" x="2978025"/>
            <a:ext cy="468600" cx="10563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</p:txBody>
      </p:sp>
      <p:sp>
        <p:nvSpPr>
          <p:cNvPr id="148" name="Shape 148"/>
          <p:cNvSpPr/>
          <p:nvPr/>
        </p:nvSpPr>
        <p:spPr>
          <a:xfrm>
            <a:off y="3602975" x="2978025"/>
            <a:ext cy="468600" cx="10563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</a:t>
            </a:r>
          </a:p>
        </p:txBody>
      </p:sp>
      <p:sp>
        <p:nvSpPr>
          <p:cNvPr id="149" name="Shape 149"/>
          <p:cNvSpPr/>
          <p:nvPr/>
        </p:nvSpPr>
        <p:spPr>
          <a:xfrm>
            <a:off y="2560420" x="4710217"/>
            <a:ext cy="468600" cx="13827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DOM</a:t>
            </a:r>
          </a:p>
        </p:txBody>
      </p:sp>
      <p:sp>
        <p:nvSpPr>
          <p:cNvPr id="150" name="Shape 150"/>
          <p:cNvSpPr/>
          <p:nvPr/>
        </p:nvSpPr>
        <p:spPr>
          <a:xfrm>
            <a:off y="3602982" x="4710217"/>
            <a:ext cy="468600" cx="13827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CSSOM</a:t>
            </a:r>
          </a:p>
        </p:txBody>
      </p:sp>
      <p:sp>
        <p:nvSpPr>
          <p:cNvPr id="151" name="Shape 151"/>
          <p:cNvSpPr/>
          <p:nvPr/>
        </p:nvSpPr>
        <p:spPr>
          <a:xfrm>
            <a:off y="3081701" x="4710217"/>
            <a:ext cy="468600" cx="13827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JavaScript</a:t>
            </a:r>
          </a:p>
        </p:txBody>
      </p:sp>
      <p:sp>
        <p:nvSpPr>
          <p:cNvPr id="152" name="Shape 152"/>
          <p:cNvSpPr/>
          <p:nvPr/>
        </p:nvSpPr>
        <p:spPr>
          <a:xfrm>
            <a:off y="3081700" x="6726550"/>
            <a:ext cy="468600" cx="1056300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Render Tree</a:t>
            </a:r>
          </a:p>
        </p:txBody>
      </p:sp>
      <p:sp>
        <p:nvSpPr>
          <p:cNvPr id="153" name="Shape 153"/>
          <p:cNvSpPr/>
          <p:nvPr/>
        </p:nvSpPr>
        <p:spPr>
          <a:xfrm>
            <a:off y="3081700" x="8415900"/>
            <a:ext cy="468600" cx="10563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Layout</a:t>
            </a:r>
          </a:p>
        </p:txBody>
      </p:sp>
      <p:sp>
        <p:nvSpPr>
          <p:cNvPr id="154" name="Shape 154"/>
          <p:cNvSpPr/>
          <p:nvPr/>
        </p:nvSpPr>
        <p:spPr>
          <a:xfrm>
            <a:off y="3081700" x="10105250"/>
            <a:ext cy="468600" cx="1056300"/>
          </a:xfrm>
          <a:prstGeom prst="rec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Paint</a:t>
            </a:r>
          </a:p>
        </p:txBody>
      </p:sp>
      <p:sp>
        <p:nvSpPr>
          <p:cNvPr id="155" name="Shape 155"/>
          <p:cNvSpPr/>
          <p:nvPr/>
        </p:nvSpPr>
        <p:spPr>
          <a:xfrm>
            <a:off y="3081700" x="1230550"/>
            <a:ext cy="468600" cx="1056300"/>
          </a:xfrm>
          <a:prstGeom prst="rect">
            <a:avLst/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cxnSp>
        <p:nvCxnSpPr>
          <p:cNvPr id="156" name="Shape 156"/>
          <p:cNvCxnSpPr>
            <a:stCxn id="155" idx="3"/>
            <a:endCxn id="147" idx="1"/>
          </p:cNvCxnSpPr>
          <p:nvPr/>
        </p:nvCxnSpPr>
        <p:spPr>
          <a:xfrm rot="10800000" flipH="1">
            <a:off y="2794725" x="2286850"/>
            <a:ext cy="521275" cx="691174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7" name="Shape 157"/>
          <p:cNvCxnSpPr>
            <a:stCxn id="155" idx="3"/>
            <a:endCxn id="148" idx="1"/>
          </p:cNvCxnSpPr>
          <p:nvPr/>
        </p:nvCxnSpPr>
        <p:spPr>
          <a:xfrm>
            <a:off y="3316000" x="2286850"/>
            <a:ext cy="521275" cx="691174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8" name="Shape 158"/>
          <p:cNvCxnSpPr>
            <a:stCxn id="147" idx="3"/>
            <a:endCxn id="149" idx="1"/>
          </p:cNvCxnSpPr>
          <p:nvPr/>
        </p:nvCxnSpPr>
        <p:spPr>
          <a:xfrm rot="10800000" flipH="1">
            <a:off y="2794720" x="4034325"/>
            <a:ext cy="4" cx="67589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9" name="Shape 159"/>
          <p:cNvCxnSpPr>
            <a:stCxn id="148" idx="3"/>
            <a:endCxn id="150" idx="1"/>
          </p:cNvCxnSpPr>
          <p:nvPr/>
        </p:nvCxnSpPr>
        <p:spPr>
          <a:xfrm>
            <a:off y="3837275" x="4034325"/>
            <a:ext cy="7" cx="67589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0" name="Shape 160"/>
          <p:cNvCxnSpPr>
            <a:stCxn id="155" idx="3"/>
            <a:endCxn id="151" idx="1"/>
          </p:cNvCxnSpPr>
          <p:nvPr/>
        </p:nvCxnSpPr>
        <p:spPr>
          <a:xfrm>
            <a:off y="3316000" x="2286850"/>
            <a:ext cy="1" cx="2423367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1" name="Shape 161"/>
          <p:cNvCxnSpPr>
            <a:stCxn id="149" idx="3"/>
            <a:endCxn id="152" idx="1"/>
          </p:cNvCxnSpPr>
          <p:nvPr/>
        </p:nvCxnSpPr>
        <p:spPr>
          <a:xfrm>
            <a:off y="2794720" x="6092917"/>
            <a:ext cy="521279" cx="63363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2" name="Shape 162"/>
          <p:cNvCxnSpPr>
            <a:stCxn id="150" idx="3"/>
            <a:endCxn id="152" idx="1"/>
          </p:cNvCxnSpPr>
          <p:nvPr/>
        </p:nvCxnSpPr>
        <p:spPr>
          <a:xfrm rot="10800000" flipH="1">
            <a:off y="3316000" x="6092917"/>
            <a:ext cy="521282" cx="633632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3" name="Shape 163"/>
          <p:cNvCxnSpPr>
            <a:stCxn id="152" idx="3"/>
            <a:endCxn id="153" idx="1"/>
          </p:cNvCxnSpPr>
          <p:nvPr/>
        </p:nvCxnSpPr>
        <p:spPr>
          <a:xfrm>
            <a:off y="3316000" x="7782850"/>
            <a:ext cy="0" cx="633049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4" name="Shape 164"/>
          <p:cNvCxnSpPr>
            <a:stCxn id="153" idx="3"/>
            <a:endCxn id="154" idx="1"/>
          </p:cNvCxnSpPr>
          <p:nvPr/>
        </p:nvCxnSpPr>
        <p:spPr>
          <a:xfrm>
            <a:off y="3316000" x="9472200"/>
            <a:ext cy="0" cx="633049"/>
          </a:xfrm>
          <a:prstGeom prst="straightConnector1">
            <a:avLst/>
          </a:prstGeom>
          <a:noFill/>
          <a:ln w="28575" cap="flat">
            <a:solidFill>
              <a:srgbClr val="1C4587"/>
            </a:solidFill>
            <a:prstDash val="solid"/>
            <a:round/>
            <a:headEnd w="lg" len="lg" type="none"/>
            <a:tailEnd w="lg" len="lg" type="triangle"/>
          </a:ln>
        </p:spPr>
      </p:cxnSp>
      <p:grpSp>
        <p:nvGrpSpPr>
          <p:cNvPr id="165" name="Shape 165"/>
          <p:cNvGrpSpPr/>
          <p:nvPr/>
        </p:nvGrpSpPr>
        <p:grpSpPr>
          <a:xfrm>
            <a:off y="1115875" x="1197950"/>
            <a:ext cy="1283100" cx="9963599"/>
            <a:chOff y="1344475" x="1197950"/>
            <a:chExt cy="1283100" cx="9963599"/>
          </a:xfrm>
        </p:grpSpPr>
        <p:sp>
          <p:nvSpPr>
            <p:cNvPr id="166" name="Shape 166"/>
            <p:cNvSpPr/>
            <p:nvPr/>
          </p:nvSpPr>
          <p:spPr>
            <a:xfrm rot="-5400000">
              <a:off y="-2619724" x="5914249"/>
              <a:ext cy="9963599" cx="531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w="38100" cap="flat">
              <a:solidFill>
                <a:schemeClr val="accent4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7" name="Shape 167"/>
            <p:cNvSpPr txBox="1"/>
            <p:nvPr/>
          </p:nvSpPr>
          <p:spPr>
            <a:xfrm>
              <a:off y="1344475" x="1779500"/>
              <a:ext cy="593399" cx="88005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sz="3000" lang="en-US" i="1">
                  <a:solidFill>
                    <a:schemeClr val="accent4"/>
                  </a:solidFill>
                  <a:latin typeface="Open Sans"/>
                  <a:ea typeface="Open Sans"/>
                  <a:cs typeface="Open Sans"/>
                  <a:sym typeface="Open Sans"/>
                </a:rPr>
                <a:t>Critical rendering path: </a:t>
              </a:r>
              <a:r>
                <a:rPr b="1" sz="3000" lang="en-US" i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resource loading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y="1344475" x="1442200"/>
              <a:ext cy="632999" cx="632999"/>
            </a:xfrm>
            <a:prstGeom prst="ellipse">
              <a:avLst/>
            </a:prstGeom>
            <a:solidFill>
              <a:srgbClr val="D9EAD3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b="1" sz="2400" lang="en-US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y="3837275" x="1455975"/>
            <a:ext cy="1656462" cx="9907475"/>
            <a:chOff y="4065875" x="1455975"/>
            <a:chExt cy="1656462" cx="9907475"/>
          </a:xfrm>
        </p:grpSpPr>
        <p:sp>
          <p:nvSpPr>
            <p:cNvPr id="170" name="Shape 170"/>
            <p:cNvSpPr/>
            <p:nvPr/>
          </p:nvSpPr>
          <p:spPr>
            <a:xfrm>
              <a:off y="4922837" x="1455975"/>
              <a:ext cy="632999" cx="632999"/>
            </a:xfrm>
            <a:prstGeom prst="ellipse">
              <a:avLst/>
            </a:prstGeom>
            <a:solidFill>
              <a:srgbClr val="F4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en-US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y="4922837" x="2163050"/>
              <a:ext cy="799499" cx="92004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b="1" sz="2400" lang="en-US" i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Latency, bandwidth </a:t>
              </a:r>
              <a:r>
                <a:rPr b="1" sz="2400" lang="en-US" i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and</a:t>
              </a:r>
              <a:r>
                <a:rPr b="1" sz="2400" lang="en-US" i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 3G / 4G</a:t>
              </a:r>
              <a:r>
                <a:rPr b="1" sz="2400" lang="en-US" i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 architecture and constraints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y="4065875" x="1514950"/>
              <a:ext cy="521400" cx="48749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6345000" x="8818611"/>
            <a:ext cy="468600" cx="329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2042600" x="8594875"/>
            <a:ext cy="1600199" cx="3222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-US" i="1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1000 ms time to glass challenge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y="621050" x="92469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{6B0DD4D3-C946-4131-9268-4F84736EE152}</a:tableStyleId>
              </a:tblPr>
              <a:tblGrid>
                <a:gridCol w="2424375"/>
                <a:gridCol w="4107925"/>
              </a:tblGrid>
              <a:tr h="651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240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Delay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240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reaction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D9D9"/>
                    </a:solidFill>
                  </a:tcPr>
                </a:tc>
              </a:tr>
              <a:tr h="557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2000" lang="en-US">
                          <a:solidFill>
                            <a:srgbClr val="008A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0 - 100 ms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00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Instant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557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2000" lang="en-US">
                          <a:solidFill>
                            <a:srgbClr val="E691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100 - 300 ms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00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Slight perceptible delay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557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2000" lang="en-US">
                          <a:solidFill>
                            <a:srgbClr val="98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300 - 1000 ms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00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 focus, perceptible delay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accent3"/>
                    </a:solidFill>
                  </a:tcPr>
                </a:tc>
              </a:tr>
              <a:tr h="557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2000" lang="en-US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s+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00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Mental context switch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557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2000" lang="en-US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 s+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00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I'll come back later...</a:t>
                      </a:r>
                    </a:p>
                  </a:txBody>
                  <a:tcPr marR="95250" marB="47625" marT="47625" anchor="ctr" marL="95250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0" name="Shape 180"/>
          <p:cNvSpPr txBox="1"/>
          <p:nvPr/>
        </p:nvSpPr>
        <p:spPr>
          <a:xfrm>
            <a:off y="4474486" x="772297"/>
            <a:ext cy="1986300" cx="10838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68300" marL="457200">
              <a:buClr>
                <a:srgbClr val="434343"/>
              </a:buClr>
              <a:buSzPct val="166666"/>
              <a:buFont typeface="Arial"/>
              <a:buChar char="•"/>
            </a:pPr>
            <a:r>
              <a:rPr sz="22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Simple user-input must be acknowledged within ~100 milliseconds.</a:t>
            </a:r>
          </a:p>
          <a:p>
            <a:pPr rtl="0" lvl="0" indent="-368300" marL="457200">
              <a:buClr>
                <a:srgbClr val="434343"/>
              </a:buClr>
              <a:buSzPct val="166666"/>
              <a:buFont typeface="Arial"/>
              <a:buChar char="•"/>
            </a:pPr>
            <a:r>
              <a:rPr sz="2200"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 keep the user engaged, the task must complete within 1000 milliseconds.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-US" i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sz="2400" lang="en-US" i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Ergo, our pages should render within 1000 milliseconds.</a:t>
            </a:r>
          </a:p>
          <a:p>
            <a:r>
              <a:t/>
            </a:r>
          </a:p>
        </p:txBody>
      </p:sp>
      <p:sp>
        <p:nvSpPr>
          <p:cNvPr id="181" name="Shape 181"/>
          <p:cNvSpPr/>
          <p:nvPr/>
        </p:nvSpPr>
        <p:spPr>
          <a:xfrm rot="10800000">
            <a:off y="2212750" x="7597224"/>
            <a:ext cy="927599" cx="85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2" name="Shape 182"/>
          <p:cNvSpPr txBox="1"/>
          <p:nvPr/>
        </p:nvSpPr>
        <p:spPr>
          <a:xfrm>
            <a:off y="6347261" x="1147500"/>
            <a:ext cy="311700" cx="5474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2300"/>
              </a:spcBef>
              <a:spcAft>
                <a:spcPts val="800"/>
              </a:spcAft>
              <a:buNone/>
            </a:pPr>
            <a:r>
              <a:rPr u="sng"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Speed, performance and human perception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y="2565044" x="1392512"/>
            <a:ext cy="1470000" cx="10194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Networking constraints...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y="4042207" x="1392511"/>
            <a:ext cy="914400" cx="10194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 i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4G will make all things fast... right? right?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Outbound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data-flow (4G)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9317" x="901925"/>
            <a:ext cy="3301022" cx="8447075"/>
          </a:xfrm>
          <a:prstGeom prst="rect">
            <a:avLst/>
          </a:prstGeom>
        </p:spPr>
      </p:pic>
      <p:graphicFrame>
        <p:nvGraphicFramePr>
          <p:cNvPr id="195" name="Shape 195"/>
          <p:cNvGraphicFramePr/>
          <p:nvPr/>
        </p:nvGraphicFramePr>
        <p:xfrm>
          <a:off y="5118325" x="10118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{3106C307-C72C-4CD5-B2CB-7A52734FAEA6}</a:tableStyleId>
              </a:tblPr>
              <a:tblGrid>
                <a:gridCol w="1713975"/>
                <a:gridCol w="1713975"/>
                <a:gridCol w="1713975"/>
                <a:gridCol w="1713975"/>
                <a:gridCol w="1713975"/>
                <a:gridCol w="1713975"/>
              </a:tblGrid>
              <a:tr h="2897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LTE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HSPA+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HSPA</a:t>
                      </a:r>
                    </a:p>
                  </a:txBody>
                  <a:tcPr marR="91425" marB="91425" marT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</a:t>
                      </a:r>
                    </a:p>
                  </a:txBody>
                  <a:tcPr marR="91425" marB="91425" marT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GPRS</a:t>
                      </a:r>
                    </a:p>
                  </a:txBody>
                  <a:tcPr marR="91425" marB="91425" marT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AT&amp;T core network latency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40-50 ms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50-200 ms</a:t>
                      </a:r>
                    </a:p>
                  </a:txBody>
                  <a:tcPr marR="91425" marB="91425" marT="91425" anchor="ctr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150-400 ms</a:t>
                      </a:r>
                    </a:p>
                  </a:txBody>
                  <a:tcPr marR="91425" marB="91425" marT="91425" anchor="ctr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600-750 ms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600-750 ms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y="6427800" x="1011850"/>
            <a:ext cy="309600" cx="6314399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 i="1">
                <a:latin typeface="Open Sans"/>
                <a:ea typeface="Open Sans"/>
                <a:cs typeface="Open Sans"/>
                <a:sym typeface="Open Sans"/>
              </a:rPr>
              <a:t>* Core network latencies vary from carrier to carrier...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746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i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(short)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life of a web request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4673" x="907243"/>
            <a:ext cy="2874603" cx="10065163"/>
          </a:xfrm>
          <a:prstGeom prst="rect">
            <a:avLst/>
          </a:prstGeom>
        </p:spPr>
      </p:pic>
      <p:sp>
        <p:nvSpPr>
          <p:cNvPr id="204" name="Shape 204"/>
          <p:cNvSpPr txBox="1"/>
          <p:nvPr/>
        </p:nvSpPr>
        <p:spPr>
          <a:xfrm>
            <a:off y="4276750" x="1220300"/>
            <a:ext cy="1866900" cx="10000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-US" i="1">
                <a:latin typeface="Open Sans"/>
                <a:ea typeface="Open Sans"/>
                <a:cs typeface="Open Sans"/>
                <a:sym typeface="Open Sans"/>
              </a:rPr>
              <a:t>(Worst case)</a:t>
            </a:r>
            <a:r>
              <a:rPr sz="18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1800" lang="en-US">
                <a:latin typeface="Open Sans"/>
                <a:ea typeface="Open Sans"/>
                <a:cs typeface="Open Sans"/>
                <a:sym typeface="Open Sans"/>
              </a:rPr>
              <a:t>DNS lookup</a:t>
            </a:r>
            <a:r>
              <a:rPr sz="1800" lang="en-US">
                <a:latin typeface="Open Sans"/>
                <a:ea typeface="Open Sans"/>
                <a:cs typeface="Open Sans"/>
                <a:sym typeface="Open Sans"/>
              </a:rPr>
              <a:t> to resolve the hostname to IP address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-US" i="1">
                <a:latin typeface="Open Sans"/>
                <a:ea typeface="Open Sans"/>
                <a:cs typeface="Open Sans"/>
                <a:sym typeface="Open Sans"/>
              </a:rPr>
              <a:t>(Worst case)</a:t>
            </a:r>
            <a:r>
              <a:rPr sz="18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1800" lang="en-US">
                <a:latin typeface="Open Sans"/>
                <a:ea typeface="Open Sans"/>
                <a:cs typeface="Open Sans"/>
                <a:sym typeface="Open Sans"/>
              </a:rPr>
              <a:t>New TCP connection</a:t>
            </a:r>
            <a:r>
              <a:rPr sz="1800" lang="en-US">
                <a:latin typeface="Open Sans"/>
                <a:ea typeface="Open Sans"/>
                <a:cs typeface="Open Sans"/>
                <a:sym typeface="Open Sans"/>
              </a:rPr>
              <a:t> requiring a full roundtrip to the server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-US" i="1">
                <a:latin typeface="Open Sans"/>
                <a:ea typeface="Open Sans"/>
                <a:cs typeface="Open Sans"/>
                <a:sym typeface="Open Sans"/>
              </a:rPr>
              <a:t>(Worst case)</a:t>
            </a:r>
            <a:r>
              <a:rPr sz="1800"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sz="1800" lang="en-US">
                <a:latin typeface="Open Sans"/>
                <a:ea typeface="Open Sans"/>
                <a:cs typeface="Open Sans"/>
                <a:sym typeface="Open Sans"/>
              </a:rPr>
              <a:t>TLS handshake</a:t>
            </a:r>
            <a:r>
              <a:rPr sz="1800" lang="en-US">
                <a:latin typeface="Open Sans"/>
                <a:ea typeface="Open Sans"/>
                <a:cs typeface="Open Sans"/>
                <a:sym typeface="Open Sans"/>
              </a:rPr>
              <a:t> with up to two extra server roundtrips!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-US">
                <a:latin typeface="Open Sans"/>
                <a:ea typeface="Open Sans"/>
                <a:cs typeface="Open Sans"/>
                <a:sym typeface="Open Sans"/>
              </a:rPr>
              <a:t>HTTP request</a:t>
            </a:r>
            <a:r>
              <a:rPr sz="1800" lang="en-US">
                <a:latin typeface="Open Sans"/>
                <a:ea typeface="Open Sans"/>
                <a:cs typeface="Open Sans"/>
                <a:sym typeface="Open Sans"/>
              </a:rPr>
              <a:t> requiring a full roundtrip to the server</a:t>
            </a:r>
          </a:p>
          <a:p>
            <a:pPr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-US">
                <a:latin typeface="Open Sans"/>
                <a:ea typeface="Open Sans"/>
                <a:cs typeface="Open Sans"/>
                <a:sym typeface="Open Sans"/>
              </a:rPr>
              <a:t>Server processing time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6345000" x="9490025"/>
            <a:ext cy="468600" cx="262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0" name="Shape 2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42687" x="847768"/>
            <a:ext cy="2199387" cx="7704696"/>
          </a:xfrm>
          <a:prstGeom prst="rect">
            <a:avLst/>
          </a:prstGeom>
        </p:spPr>
      </p:pic>
      <p:sp>
        <p:nvSpPr>
          <p:cNvPr id="211" name="Shape 211"/>
          <p:cNvSpPr txBox="1"/>
          <p:nvPr>
            <p:ph idx="1" type="body"/>
          </p:nvPr>
        </p:nvSpPr>
        <p:spPr>
          <a:xfrm>
            <a:off y="6345000" x="8818611"/>
            <a:ext cy="468600" cx="329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200" lang="en-US">
                <a:latin typeface="Open Sans"/>
                <a:ea typeface="Open Sans"/>
                <a:cs typeface="Open Sans"/>
                <a:sym typeface="Open Sans"/>
              </a:rPr>
              <a:t>@igrigorik</a:t>
            </a:r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y="274637" x="609441"/>
            <a:ext cy="727500" cx="1096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(short)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life of our </a:t>
            </a:r>
            <a:r>
              <a:rPr lang="en-US" i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1000 ms budget</a:t>
            </a:r>
          </a:p>
        </p:txBody>
      </p:sp>
      <p:graphicFrame>
        <p:nvGraphicFramePr>
          <p:cNvPr id="213" name="Shape 213"/>
          <p:cNvGraphicFramePr/>
          <p:nvPr/>
        </p:nvGraphicFramePr>
        <p:xfrm>
          <a:off y="3218275" x="1418543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{932A0238-550A-487A-AD6F-32C741F86CD0}</a:tableStyleId>
              </a:tblPr>
              <a:tblGrid>
                <a:gridCol w="2881800"/>
                <a:gridCol w="1572450"/>
                <a:gridCol w="1572450"/>
              </a:tblGrid>
              <a:tr h="3810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50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3G </a:t>
                      </a:r>
                      <a:r>
                        <a:rPr sz="1300" lang="en-US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(200 ms RTT)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50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4G</a:t>
                      </a:r>
                      <a:r>
                        <a:rPr sz="1300" lang="en-US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(100 ms RTT)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-US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 plane</a:t>
                      </a:r>
                    </a:p>
                  </a:txBody>
                  <a:tcPr marR="91425" marB="91425" marT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(200-2500 ms)</a:t>
                      </a:r>
                    </a:p>
                  </a:txBody>
                  <a:tcPr marR="91425" marB="91425" marT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(50-100 ms)</a:t>
                      </a:r>
                    </a:p>
                  </a:txBody>
                  <a:tcPr marR="91425" marB="91425" marT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DNS lookup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 ms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 ms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TCP Connection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 ms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 ms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-US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TLS handshake</a:t>
                      </a:r>
                    </a:p>
                  </a:txBody>
                  <a:tcPr marR="91425" marB="91425" marT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(200-400 ms)</a:t>
                      </a:r>
                    </a:p>
                  </a:txBody>
                  <a:tcPr marR="91425" marB="91425" marT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(100-200 ms)</a:t>
                      </a:r>
                    </a:p>
                  </a:txBody>
                  <a:tcPr marR="91425" marB="91425" marT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 request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 ms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 ms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b="1" lang="en-US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Leftover budget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600" lang="en-US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0-400 ms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600" lang="en-US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300-700 ms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214" name="Shape 214"/>
          <p:cNvSpPr/>
          <p:nvPr/>
        </p:nvSpPr>
        <p:spPr>
          <a:xfrm rot="-7200706">
            <a:off y="3948831" x="7929961"/>
            <a:ext cy="530105" cx="70294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 txBox="1"/>
          <p:nvPr/>
        </p:nvSpPr>
        <p:spPr>
          <a:xfrm>
            <a:off y="3426301" x="8758661"/>
            <a:ext cy="1016699" cx="2996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200" lang="en-US" i="1">
                <a:latin typeface="Open Sans"/>
                <a:ea typeface="Open Sans"/>
                <a:cs typeface="Open Sans"/>
                <a:sym typeface="Open Sans"/>
              </a:rPr>
              <a:t>Network overhead of </a:t>
            </a:r>
            <a:r>
              <a:rPr b="1" sz="2200" lang="en-US" i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b="1" sz="2200" lang="en-US" i="1">
                <a:latin typeface="Open Sans"/>
                <a:ea typeface="Open Sans"/>
                <a:cs typeface="Open Sans"/>
                <a:sym typeface="Open Sans"/>
              </a:rPr>
              <a:t> HTTP request!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733925" x="8959487"/>
            <a:ext cy="2124075" cx="22764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1">
      <a:dk1>
        <a:srgbClr val="000000"/>
      </a:dk1>
      <a:lt1>
        <a:srgbClr val="FFFFFF"/>
      </a:lt1>
      <a:dk2>
        <a:srgbClr val="666666"/>
      </a:dk2>
      <a:lt2>
        <a:srgbClr val="999999"/>
      </a:lt2>
      <a:accent1>
        <a:srgbClr val="4387FD"/>
      </a:accent1>
      <a:accent2>
        <a:srgbClr val="F44A3F"/>
      </a:accent2>
      <a:accent3>
        <a:srgbClr val="FFCC4D"/>
      </a:accent3>
      <a:accent4>
        <a:srgbClr val="0DA861"/>
      </a:accent4>
      <a:accent5>
        <a:srgbClr val="404040"/>
      </a:accent5>
      <a:accent6>
        <a:srgbClr val="E0E0E0"/>
      </a:accent6>
      <a:hlink>
        <a:srgbClr val="2364D7"/>
      </a:hlink>
      <a:folHlink>
        <a:srgbClr val="F4B4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