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60" r:id="rId3"/>
    <p:sldId id="261" r:id="rId4"/>
    <p:sldId id="262" r:id="rId5"/>
    <p:sldId id="264" r:id="rId6"/>
    <p:sldId id="269" r:id="rId7"/>
    <p:sldId id="270" r:id="rId8"/>
    <p:sldId id="265" r:id="rId9"/>
    <p:sldId id="266" r:id="rId10"/>
    <p:sldId id="267" r:id="rId11"/>
    <p:sldId id="268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195571-FD13-43A4-8C9B-8E6B3916FAE7}">
          <p14:sldIdLst>
            <p14:sldId id="259"/>
            <p14:sldId id="260"/>
            <p14:sldId id="261"/>
            <p14:sldId id="262"/>
            <p14:sldId id="264"/>
            <p14:sldId id="269"/>
            <p14:sldId id="270"/>
            <p14:sldId id="265"/>
            <p14:sldId id="266"/>
            <p14:sldId id="267"/>
            <p14:sldId id="268"/>
            <p14:sldId id="271"/>
            <p14:sldId id="272"/>
          </p14:sldIdLst>
        </p14:section>
        <p14:section name="Untitled Section" id="{3BAAB572-16B3-4937-BBEC-98975E9E6E9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C4A95-5843-41C9-88B6-83C30E33CF5F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05DDA-6E8D-4C4A-9B3E-8A36088B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8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17849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528200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439180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7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74313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36380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9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729258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10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510900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543117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1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0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1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8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4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5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8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2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6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2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1A599-862F-4E24-8998-DC482B785E64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atibility_layer" TargetMode="External"/><Relationship Id="rId2" Type="http://schemas.openxmlformats.org/officeDocument/2006/relationships/hyperlink" Target="https://github.com/Modernizr/Modernizr/wiki/HTML5-Cross-browser-Polyfill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olintoh.com/blog/lodash-10-javascript-utility-functions-stop-rewrit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Polyfills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github.com/Modernizr/Modernizr/wiki/HTML5-Cross-browser-Polyfills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 </a:t>
            </a:r>
            <a:r>
              <a:rPr lang="en-US" i="1" dirty="0"/>
              <a:t>shim</a:t>
            </a:r>
            <a:r>
              <a:rPr lang="en-US" dirty="0"/>
              <a:t> is a library that brings a new API to an older environment, using only the means of that environment</a:t>
            </a:r>
            <a:r>
              <a:rPr lang="en-US" dirty="0" smtClean="0"/>
              <a:t>. – “similar functionality but different API - </a:t>
            </a:r>
            <a:r>
              <a:rPr lang="en-US" dirty="0"/>
              <a:t>thin </a:t>
            </a:r>
            <a:r>
              <a:rPr lang="en-US" dirty="0">
                <a:hlinkClick r:id="rId3" tooltip="Compatibility layer"/>
              </a:rPr>
              <a:t>compatibility layer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/>
              <a:t>A </a:t>
            </a:r>
            <a:r>
              <a:rPr lang="en-US" i="1" dirty="0" err="1"/>
              <a:t>polyfill</a:t>
            </a:r>
            <a:r>
              <a:rPr lang="en-US" dirty="0"/>
              <a:t> is a shim for a browser API. It typically checks if a browser supports an API. If it doesn’t, the </a:t>
            </a:r>
            <a:r>
              <a:rPr lang="en-US" dirty="0" err="1"/>
              <a:t>polyfill</a:t>
            </a:r>
            <a:r>
              <a:rPr lang="en-US" dirty="0"/>
              <a:t> installs its own implementation. That allows you to use the API in either case.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“fill the hole”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49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</a:t>
            </a:r>
            <a:r>
              <a:rPr lang="en-US" b="1" dirty="0" err="1" smtClean="0"/>
              <a:t>val</a:t>
            </a:r>
            <a:r>
              <a:rPr lang="en-US" b="1" dirty="0" smtClean="0"/>
              <a:t> is evil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63652" y="1484784"/>
            <a:ext cx="6102678" cy="267765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 err="1"/>
              <a:t>var</a:t>
            </a:r>
            <a:r>
              <a:rPr lang="en-US" sz="1200" b="1" dirty="0"/>
              <a:t> foo = 1;</a:t>
            </a:r>
          </a:p>
          <a:p>
            <a:endParaRPr lang="en-US" sz="1200" b="1" dirty="0"/>
          </a:p>
          <a:p>
            <a:r>
              <a:rPr lang="en-US" sz="1200" b="1" dirty="0"/>
              <a:t>function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myEval</a:t>
            </a:r>
            <a:r>
              <a:rPr lang="en-US" sz="1200" b="1" dirty="0"/>
              <a:t>(code) {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eval</a:t>
            </a:r>
            <a:r>
              <a:rPr lang="en-US" sz="1200" b="1" dirty="0"/>
              <a:t>(code);</a:t>
            </a:r>
          </a:p>
          <a:p>
            <a:r>
              <a:rPr lang="en-US" sz="1200" b="1" dirty="0"/>
              <a:t>}</a:t>
            </a:r>
          </a:p>
          <a:p>
            <a:endParaRPr lang="en-US" sz="1200" b="1" dirty="0"/>
          </a:p>
          <a:p>
            <a:r>
              <a:rPr lang="en-US" sz="1200" b="1" dirty="0"/>
              <a:t>function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test2</a:t>
            </a:r>
            <a:r>
              <a:rPr lang="en-US" sz="1200" b="1" dirty="0"/>
              <a:t>() {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var</a:t>
            </a:r>
            <a:r>
              <a:rPr lang="en-US" sz="1200" b="1" dirty="0"/>
              <a:t> foo = 2;</a:t>
            </a:r>
          </a:p>
          <a:p>
            <a:r>
              <a:rPr lang="en-US" sz="1200" b="1" dirty="0"/>
              <a:t>	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myEval</a:t>
            </a:r>
            <a:r>
              <a:rPr lang="en-US" sz="1200" b="1" dirty="0"/>
              <a:t>("foo = 3");</a:t>
            </a:r>
          </a:p>
          <a:p>
            <a:r>
              <a:rPr lang="en-US" sz="1200" b="1" dirty="0"/>
              <a:t>}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test2</a:t>
            </a:r>
            <a:r>
              <a:rPr lang="en-US" sz="1200" b="1" dirty="0"/>
              <a:t>();</a:t>
            </a:r>
          </a:p>
          <a:p>
            <a:r>
              <a:rPr lang="en-US" sz="1200" b="1" dirty="0"/>
              <a:t>console.log(foo);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//3</a:t>
            </a: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21311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49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</a:t>
            </a:r>
            <a:r>
              <a:rPr lang="en-US" b="1" dirty="0" err="1" smtClean="0"/>
              <a:t>val</a:t>
            </a:r>
            <a:r>
              <a:rPr lang="en-US" b="1" dirty="0" smtClean="0"/>
              <a:t> is evil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09646" y="1538792"/>
            <a:ext cx="621069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100" dirty="0"/>
              <a:t>+ Security Issues</a:t>
            </a:r>
          </a:p>
          <a:p>
            <a:endParaRPr lang="en-US" sz="2100" dirty="0"/>
          </a:p>
          <a:p>
            <a:r>
              <a:rPr lang="en-US" sz="2100" dirty="0"/>
              <a:t>+ </a:t>
            </a:r>
            <a:r>
              <a:rPr lang="en-US" sz="2100" dirty="0" err="1"/>
              <a:t>eval</a:t>
            </a:r>
            <a:r>
              <a:rPr lang="en-US" sz="2100" dirty="0"/>
              <a:t> requires a compile and is therefore slow</a:t>
            </a:r>
          </a:p>
        </p:txBody>
      </p:sp>
    </p:spTree>
    <p:extLst>
      <p:ext uri="{BB962C8B-B14F-4D97-AF65-F5344CB8AC3E}">
        <p14:creationId xmlns:p14="http://schemas.microsoft.com/office/powerpoint/2010/main" val="2165194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http://stackoverflow.com/questions/1068834/object-comparison-in-javascript</a:t>
            </a:r>
          </a:p>
        </p:txBody>
      </p:sp>
    </p:spTree>
    <p:extLst>
      <p:ext uri="{BB962C8B-B14F-4D97-AF65-F5344CB8AC3E}">
        <p14:creationId xmlns:p14="http://schemas.microsoft.com/office/powerpoint/2010/main" val="82385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Lodash</a:t>
            </a:r>
            <a:r>
              <a:rPr lang="en-US" dirty="0"/>
              <a:t>: 10 </a:t>
            </a:r>
            <a:r>
              <a:rPr lang="en-US" dirty="0" err="1"/>
              <a:t>Javascript</a:t>
            </a:r>
            <a:r>
              <a:rPr lang="en-US" dirty="0"/>
              <a:t> Utility Functions That You Should Probably Stop </a:t>
            </a:r>
            <a:r>
              <a:rPr lang="en-US" dirty="0" smtClean="0"/>
              <a:t>Rewriting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colintoh.com/blog/lodash-10-javascript-utility-functions-stop-rewriting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4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4034" y="857233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da-DK" sz="2400" b="1" dirty="0"/>
              <a:t>'' == '0'       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0 == ''            // true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0 == '0'           // true</a:t>
            </a:r>
          </a:p>
          <a:p>
            <a:pPr eaLnBrk="1" hangingPunct="1">
              <a:lnSpc>
                <a:spcPct val="80000"/>
              </a:lnSpc>
            </a:pPr>
            <a:endParaRPr lang="da-DK" sz="2400" b="1" dirty="0"/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false == 'false'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false == '0'       // true</a:t>
            </a:r>
          </a:p>
          <a:p>
            <a:pPr eaLnBrk="1" hangingPunct="1">
              <a:lnSpc>
                <a:spcPct val="80000"/>
              </a:lnSpc>
            </a:pPr>
            <a:endParaRPr lang="da-DK" sz="2400" b="1" dirty="0"/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false == undefined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false == null   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null == undefined  // true</a:t>
            </a:r>
          </a:p>
          <a:p>
            <a:pPr eaLnBrk="1" hangingPunct="1">
              <a:lnSpc>
                <a:spcPct val="80000"/>
              </a:lnSpc>
            </a:pPr>
            <a:endParaRPr lang="da-DK" sz="2400" b="1" dirty="0"/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‘ \t\r\n ' == 0    // true</a:t>
            </a:r>
            <a:endParaRPr lang="en-US" sz="2400" b="1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166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Evils of type coercion (recap)</a:t>
            </a:r>
          </a:p>
        </p:txBody>
      </p:sp>
    </p:spTree>
    <p:extLst>
      <p:ext uri="{BB962C8B-B14F-4D97-AF65-F5344CB8AC3E}">
        <p14:creationId xmlns:p14="http://schemas.microsoft.com/office/powerpoint/2010/main" val="3862782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166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Implicit Typecasting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847528" y="1196753"/>
            <a:ext cx="8280920" cy="31393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zero = 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6400"/>
                </a:solidFill>
                <a:latin typeface="Consolas"/>
              </a:rPr>
              <a:t>/* </a:t>
            </a:r>
            <a:r>
              <a:rPr lang="en-US" dirty="0" err="1">
                <a:solidFill>
                  <a:srgbClr val="006400"/>
                </a:solidFill>
                <a:latin typeface="Consolas"/>
              </a:rPr>
              <a:t>antipattern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 */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(zero ==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srgbClr val="006400"/>
                </a:solidFill>
                <a:latin typeface="Consolas"/>
              </a:rPr>
              <a:t>	// this block is executed...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6400"/>
                </a:solidFill>
                <a:latin typeface="Consolas"/>
              </a:rPr>
              <a:t>// preferred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(zero ===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srgbClr val="006400"/>
                </a:solidFill>
                <a:latin typeface="Consolas"/>
              </a:rPr>
              <a:t>	// not executing because zero is 0, not false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3972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166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semicolon</a:t>
            </a:r>
          </a:p>
        </p:txBody>
      </p:sp>
      <p:sp>
        <p:nvSpPr>
          <p:cNvPr id="5" name="Rectangle 5"/>
          <p:cNvSpPr/>
          <p:nvPr/>
        </p:nvSpPr>
        <p:spPr>
          <a:xfrm>
            <a:off x="1952596" y="928671"/>
            <a:ext cx="8286808" cy="83099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b="1" dirty="0" err="1"/>
              <a:t>var</a:t>
            </a:r>
            <a:r>
              <a:rPr lang="en-US" sz="2000" b="1" dirty="0"/>
              <a:t> a = b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//blah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b="1" dirty="0"/>
              <a:t>(function() {alert(1)})()</a:t>
            </a:r>
          </a:p>
        </p:txBody>
      </p:sp>
    </p:spTree>
    <p:extLst>
      <p:ext uri="{BB962C8B-B14F-4D97-AF65-F5344CB8AC3E}">
        <p14:creationId xmlns:p14="http://schemas.microsoft.com/office/powerpoint/2010/main" val="137695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Embedding scripts in HTML</a:t>
            </a:r>
            <a:endParaRPr lang="be-BY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095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>
              <a:spcBef>
                <a:spcPct val="0"/>
              </a:spcBef>
              <a:defRPr/>
            </a:pPr>
            <a:endParaRPr lang="be-BY" sz="4400" dirty="0">
              <a:latin typeface="+mj-lt"/>
              <a:ea typeface="+mj-ea"/>
              <a:cs typeface="+mj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881158" y="714356"/>
            <a:ext cx="7781924" cy="1280520"/>
            <a:chOff x="357158" y="714356"/>
            <a:chExt cx="7781924" cy="1280520"/>
          </a:xfrm>
        </p:grpSpPr>
        <p:sp>
          <p:nvSpPr>
            <p:cNvPr id="4" name="Заголовок 1"/>
            <p:cNvSpPr txBox="1">
              <a:spLocks/>
            </p:cNvSpPr>
            <p:nvPr/>
          </p:nvSpPr>
          <p:spPr>
            <a:xfrm>
              <a:off x="357158" y="714356"/>
              <a:ext cx="7781924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457200" indent="-457200"/>
              <a:r>
                <a:rPr lang="en-US" sz="2200" dirty="0"/>
                <a:t>a) Between a pair of </a:t>
              </a:r>
              <a:r>
                <a:rPr lang="en-US" sz="2200" b="1" dirty="0">
                  <a:solidFill>
                    <a:srgbClr val="0070C0"/>
                  </a:solidFill>
                </a:rPr>
                <a:t>&lt;script&gt; </a:t>
              </a:r>
              <a:r>
                <a:rPr lang="en-US" sz="2200" dirty="0"/>
                <a:t>and </a:t>
              </a:r>
              <a:r>
                <a:rPr lang="en-US" sz="2200" b="1" dirty="0">
                  <a:solidFill>
                    <a:srgbClr val="0070C0"/>
                  </a:solidFill>
                </a:rPr>
                <a:t>&lt;/script&gt; </a:t>
              </a:r>
              <a:r>
                <a:rPr lang="en-US" sz="2200" dirty="0"/>
                <a:t>tags</a:t>
              </a:r>
              <a:endParaRPr lang="be-BY" sz="2200" dirty="0">
                <a:latin typeface="+mj-lt"/>
                <a:ea typeface="+mj-ea"/>
                <a:cs typeface="+mj-cs"/>
              </a:endParaRPr>
            </a:p>
          </p:txBody>
        </p:sp>
        <p:sp>
          <p:nvSpPr>
            <p:cNvPr id="6" name="Rectangle 8"/>
            <p:cNvSpPr/>
            <p:nvPr/>
          </p:nvSpPr>
          <p:spPr>
            <a:xfrm>
              <a:off x="428596" y="1071546"/>
              <a:ext cx="7643866" cy="923330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/>
                <a:t>&lt;script </a:t>
              </a:r>
              <a:r>
                <a:rPr lang="en-US" b="1" dirty="0">
                  <a:solidFill>
                    <a:srgbClr val="C00000"/>
                  </a:solidFill>
                </a:rPr>
                <a:t>type</a:t>
              </a:r>
              <a:r>
                <a:rPr lang="en-US" b="1" dirty="0"/>
                <a:t>="</a:t>
              </a:r>
              <a:r>
                <a:rPr lang="en-US" b="1" dirty="0">
                  <a:solidFill>
                    <a:srgbClr val="00B050"/>
                  </a:solidFill>
                </a:rPr>
                <a:t>text/</a:t>
              </a:r>
              <a:r>
                <a:rPr lang="en-US" b="1" dirty="0" err="1">
                  <a:solidFill>
                    <a:srgbClr val="00B050"/>
                  </a:solidFill>
                </a:rPr>
                <a:t>javascript</a:t>
              </a:r>
              <a:r>
                <a:rPr lang="en-US" b="1" dirty="0"/>
                <a:t>"&gt;</a:t>
              </a:r>
            </a:p>
            <a:p>
              <a:r>
                <a:rPr lang="en-US" b="1" dirty="0"/>
                <a:t>	</a:t>
              </a:r>
              <a:r>
                <a:rPr lang="en-US" b="1" dirty="0">
                  <a:solidFill>
                    <a:srgbClr val="0070C0"/>
                  </a:solidFill>
                </a:rPr>
                <a:t>alert</a:t>
              </a:r>
              <a:r>
                <a:rPr lang="en-US" b="1" dirty="0"/>
                <a:t>(</a:t>
              </a:r>
              <a:r>
                <a:rPr lang="en-US" b="1" dirty="0">
                  <a:solidFill>
                    <a:srgbClr val="00B050"/>
                  </a:solidFill>
                </a:rPr>
                <a:t>“hello world!”</a:t>
              </a:r>
              <a:r>
                <a:rPr lang="en-US" b="1" dirty="0"/>
                <a:t>);</a:t>
              </a:r>
            </a:p>
            <a:p>
              <a:r>
                <a:rPr lang="en-US" b="1" dirty="0"/>
                <a:t>&lt;/script&gt;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52596" y="2500306"/>
            <a:ext cx="7781924" cy="797960"/>
            <a:chOff x="428596" y="2500306"/>
            <a:chExt cx="7781924" cy="797960"/>
          </a:xfrm>
        </p:grpSpPr>
        <p:sp>
          <p:nvSpPr>
            <p:cNvPr id="7" name="Rectangle 8"/>
            <p:cNvSpPr/>
            <p:nvPr/>
          </p:nvSpPr>
          <p:spPr>
            <a:xfrm>
              <a:off x="428596" y="2928934"/>
              <a:ext cx="77153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/>
                <a:t> &lt;script </a:t>
              </a:r>
              <a:r>
                <a:rPr lang="en-US" b="1" dirty="0">
                  <a:solidFill>
                    <a:srgbClr val="C00000"/>
                  </a:solidFill>
                </a:rPr>
                <a:t>type</a:t>
              </a:r>
              <a:r>
                <a:rPr lang="en-US" b="1" dirty="0"/>
                <a:t>="</a:t>
              </a:r>
              <a:r>
                <a:rPr lang="en-US" b="1" dirty="0">
                  <a:solidFill>
                    <a:srgbClr val="00B050"/>
                  </a:solidFill>
                </a:rPr>
                <a:t>text/</a:t>
              </a:r>
              <a:r>
                <a:rPr lang="en-US" b="1" dirty="0" err="1">
                  <a:solidFill>
                    <a:srgbClr val="00B050"/>
                  </a:solidFill>
                </a:rPr>
                <a:t>javascript</a:t>
              </a:r>
              <a:r>
                <a:rPr lang="en-US" b="1" dirty="0"/>
                <a:t>" </a:t>
              </a:r>
              <a:r>
                <a:rPr lang="en-US" b="1" dirty="0" err="1">
                  <a:solidFill>
                    <a:srgbClr val="C00000"/>
                  </a:solidFill>
                </a:rPr>
                <a:t>src</a:t>
              </a:r>
              <a:r>
                <a:rPr lang="en-US" b="1" dirty="0"/>
                <a:t>=</a:t>
              </a:r>
              <a:r>
                <a:rPr lang="en-US" b="1" dirty="0">
                  <a:solidFill>
                    <a:srgbClr val="00B050"/>
                  </a:solidFill>
                </a:rPr>
                <a:t>"script.js”</a:t>
              </a:r>
              <a:r>
                <a:rPr lang="en-US" b="1" dirty="0"/>
                <a:t>&gt;&lt;/script&gt;</a:t>
              </a:r>
            </a:p>
          </p:txBody>
        </p:sp>
        <p:sp>
          <p:nvSpPr>
            <p:cNvPr id="12" name="Заголовок 1"/>
            <p:cNvSpPr txBox="1">
              <a:spLocks/>
            </p:cNvSpPr>
            <p:nvPr/>
          </p:nvSpPr>
          <p:spPr>
            <a:xfrm>
              <a:off x="428596" y="2500306"/>
              <a:ext cx="7781924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/>
            <a:p>
              <a:pPr marL="457200" indent="-457200"/>
              <a:r>
                <a:rPr lang="en-US" sz="2200" dirty="0"/>
                <a:t>b) From an external file specified by the </a:t>
              </a:r>
              <a:r>
                <a:rPr lang="en-US" sz="2200" b="1" dirty="0" err="1">
                  <a:solidFill>
                    <a:srgbClr val="0070C0"/>
                  </a:solidFill>
                </a:rPr>
                <a:t>src</a:t>
              </a:r>
              <a:r>
                <a:rPr lang="en-US" sz="2200" dirty="0"/>
                <a:t> attribute of a </a:t>
              </a:r>
              <a:r>
                <a:rPr lang="en-US" sz="2200" b="1" dirty="0">
                  <a:solidFill>
                    <a:srgbClr val="0070C0"/>
                  </a:solidFill>
                </a:rPr>
                <a:t>&lt;script&gt; </a:t>
              </a:r>
              <a:r>
                <a:rPr lang="en-US" sz="2200" dirty="0"/>
                <a:t>tag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952596" y="3714752"/>
            <a:ext cx="8215370" cy="1083712"/>
            <a:chOff x="428596" y="3714752"/>
            <a:chExt cx="8215370" cy="1083712"/>
          </a:xfrm>
        </p:grpSpPr>
        <p:sp>
          <p:nvSpPr>
            <p:cNvPr id="8" name="Rectangle 8"/>
            <p:cNvSpPr/>
            <p:nvPr/>
          </p:nvSpPr>
          <p:spPr>
            <a:xfrm>
              <a:off x="428596" y="4429132"/>
              <a:ext cx="77153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/>
                <a:t> &lt;button </a:t>
              </a:r>
              <a:r>
                <a:rPr lang="en-US" b="1" dirty="0" err="1">
                  <a:solidFill>
                    <a:srgbClr val="C00000"/>
                  </a:solidFill>
                </a:rPr>
                <a:t>onclick</a:t>
              </a:r>
              <a:r>
                <a:rPr lang="en-US" b="1" dirty="0"/>
                <a:t>="</a:t>
              </a:r>
              <a:r>
                <a:rPr lang="en-US" b="1" dirty="0" err="1">
                  <a:solidFill>
                    <a:srgbClr val="0070C0"/>
                  </a:solidFill>
                </a:rPr>
                <a:t>sayHello</a:t>
              </a:r>
              <a:r>
                <a:rPr lang="en-US" b="1" dirty="0"/>
                <a:t>();"&gt;execute function "</a:t>
              </a:r>
              <a:r>
                <a:rPr lang="en-US" b="1" dirty="0" err="1"/>
                <a:t>sayHello</a:t>
              </a:r>
              <a:r>
                <a:rPr lang="en-US" b="1" dirty="0"/>
                <a:t>"&lt;/button&gt;</a:t>
              </a:r>
            </a:p>
          </p:txBody>
        </p:sp>
        <p:sp>
          <p:nvSpPr>
            <p:cNvPr id="13" name="Заголовок 1"/>
            <p:cNvSpPr txBox="1">
              <a:spLocks/>
            </p:cNvSpPr>
            <p:nvPr/>
          </p:nvSpPr>
          <p:spPr>
            <a:xfrm>
              <a:off x="428596" y="3714752"/>
              <a:ext cx="8215370" cy="71438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457200" indent="-457200"/>
              <a:r>
                <a:rPr lang="en-US" sz="2200" dirty="0"/>
                <a:t>c) In an event handler, specified as the value of an HTML attribute </a:t>
              </a:r>
            </a:p>
            <a:p>
              <a:pPr marL="457200" indent="-457200"/>
              <a:r>
                <a:rPr lang="en-US" sz="2200" dirty="0"/>
                <a:t>such as </a:t>
              </a:r>
              <a:r>
                <a:rPr lang="en-US" sz="2200" b="1" dirty="0" err="1">
                  <a:solidFill>
                    <a:srgbClr val="0070C0"/>
                  </a:solidFill>
                </a:rPr>
                <a:t>onclick</a:t>
              </a:r>
              <a:r>
                <a:rPr lang="en-US" sz="2200" dirty="0"/>
                <a:t> or </a:t>
              </a:r>
              <a:r>
                <a:rPr lang="en-US" sz="2200" b="1" dirty="0" err="1">
                  <a:solidFill>
                    <a:srgbClr val="0070C0"/>
                  </a:solidFill>
                </a:rPr>
                <a:t>onmouseover</a:t>
              </a:r>
              <a:endParaRPr lang="en-US" sz="22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52596" y="5286388"/>
            <a:ext cx="7786742" cy="797960"/>
            <a:chOff x="428596" y="5286388"/>
            <a:chExt cx="7786742" cy="797960"/>
          </a:xfrm>
        </p:grpSpPr>
        <p:sp>
          <p:nvSpPr>
            <p:cNvPr id="9" name="Rectangle 8"/>
            <p:cNvSpPr/>
            <p:nvPr/>
          </p:nvSpPr>
          <p:spPr>
            <a:xfrm>
              <a:off x="500034" y="5715016"/>
              <a:ext cx="77153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/>
                <a:t> </a:t>
              </a:r>
              <a:r>
                <a:rPr lang="en-US" b="1" dirty="0" err="1">
                  <a:solidFill>
                    <a:srgbClr val="C00000"/>
                  </a:solidFill>
                </a:rPr>
                <a:t>javascript</a:t>
              </a:r>
              <a:r>
                <a:rPr lang="en-US" b="1" dirty="0" err="1"/>
                <a:t>:</a:t>
              </a:r>
              <a:r>
                <a:rPr lang="en-US" b="1" dirty="0" err="1">
                  <a:solidFill>
                    <a:srgbClr val="0070C0"/>
                  </a:solidFill>
                </a:rPr>
                <a:t>alert</a:t>
              </a:r>
              <a:r>
                <a:rPr lang="en-US" b="1" dirty="0"/>
                <a:t>(</a:t>
              </a:r>
              <a:r>
                <a:rPr lang="en-US" b="1" dirty="0">
                  <a:solidFill>
                    <a:srgbClr val="00B050"/>
                  </a:solidFill>
                </a:rPr>
                <a:t>“Hello world”</a:t>
              </a:r>
              <a:r>
                <a:rPr lang="en-US" b="1" dirty="0"/>
                <a:t>);</a:t>
              </a:r>
            </a:p>
          </p:txBody>
        </p:sp>
        <p:sp>
          <p:nvSpPr>
            <p:cNvPr id="14" name="Заголовок 1"/>
            <p:cNvSpPr txBox="1">
              <a:spLocks/>
            </p:cNvSpPr>
            <p:nvPr/>
          </p:nvSpPr>
          <p:spPr>
            <a:xfrm>
              <a:off x="428596" y="5286388"/>
              <a:ext cx="7781924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457200" indent="-457200"/>
              <a:r>
                <a:rPr lang="en-US" sz="2200" dirty="0"/>
                <a:t>d) In a URL, uses the special </a:t>
              </a:r>
              <a:r>
                <a:rPr lang="en-US" sz="2200" b="1" dirty="0" err="1">
                  <a:solidFill>
                    <a:srgbClr val="0070C0"/>
                  </a:solidFill>
                </a:rPr>
                <a:t>javascript</a:t>
              </a:r>
              <a:r>
                <a:rPr lang="en-US" sz="2200" b="1" dirty="0">
                  <a:solidFill>
                    <a:srgbClr val="0070C0"/>
                  </a:solidFill>
                </a:rPr>
                <a:t>: </a:t>
              </a:r>
              <a:r>
                <a:rPr lang="en-US" sz="2200" dirty="0"/>
                <a:t>protocol</a:t>
              </a:r>
              <a:endParaRPr lang="en-US" sz="22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761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Airbnb guideline</a:t>
            </a:r>
          </a:p>
          <a:p>
            <a:pPr marL="0" indent="0">
              <a:buNone/>
            </a:pPr>
            <a:r>
              <a:rPr lang="en-US" dirty="0" smtClean="0"/>
              <a:t>Google guideline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8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095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/>
          </a:p>
          <a:p>
            <a:pPr>
              <a:spcBef>
                <a:spcPct val="0"/>
              </a:spcBef>
              <a:defRPr/>
            </a:pPr>
            <a:endParaRPr lang="be-BY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66910" y="928670"/>
            <a:ext cx="78581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/>
              <a:t>  Starts with a letter or _ or $</a:t>
            </a:r>
          </a:p>
          <a:p>
            <a:pPr>
              <a:buFont typeface="Arial" pitchFamily="34" charset="0"/>
              <a:buChar char="•"/>
            </a:pPr>
            <a:endParaRPr lang="en-US" sz="2400" b="1" dirty="0"/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 Followed by zero or more letters, digits, _ or $</a:t>
            </a:r>
          </a:p>
          <a:p>
            <a:pPr>
              <a:buFont typeface="Arial" pitchFamily="34" charset="0"/>
              <a:buChar char="•"/>
            </a:pPr>
            <a:endParaRPr lang="en-US" sz="2400" b="1" dirty="0"/>
          </a:p>
          <a:p>
            <a:pPr>
              <a:buFont typeface="Arial" pitchFamily="34" charset="0"/>
              <a:buChar char="•"/>
            </a:pPr>
            <a:endParaRPr lang="en-US" sz="2400" b="1" dirty="0"/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 By convention, all variables, parameters, members, and function names start with lower case</a:t>
            </a:r>
          </a:p>
          <a:p>
            <a:endParaRPr lang="en-US" sz="2400" b="1" dirty="0"/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 Except for constructors which start with upper case</a:t>
            </a:r>
          </a:p>
        </p:txBody>
      </p:sp>
    </p:spTree>
    <p:extLst>
      <p:ext uri="{BB962C8B-B14F-4D97-AF65-F5344CB8AC3E}">
        <p14:creationId xmlns:p14="http://schemas.microsoft.com/office/powerpoint/2010/main" val="2737765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49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Code generation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63652" y="1700809"/>
            <a:ext cx="631870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can compile text to an executable code: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eval</a:t>
            </a:r>
            <a:r>
              <a:rPr lang="en-US" dirty="0"/>
              <a:t>() - compile a string as JavaScript.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new Function() - compile a function.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setTimeout</a:t>
            </a:r>
            <a:r>
              <a:rPr lang="en-US" dirty="0"/>
              <a:t>, </a:t>
            </a:r>
            <a:r>
              <a:rPr lang="en-US" dirty="0" err="1"/>
              <a:t>setInterval</a:t>
            </a:r>
            <a:r>
              <a:rPr lang="en-US" dirty="0"/>
              <a:t> - can both take a string as their first argument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46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49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</a:t>
            </a:r>
            <a:r>
              <a:rPr lang="en-US" b="1" dirty="0" err="1" smtClean="0"/>
              <a:t>val</a:t>
            </a:r>
            <a:r>
              <a:rPr lang="en-US" b="1" dirty="0" smtClean="0"/>
              <a:t> is evil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71664" y="1538792"/>
            <a:ext cx="604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 </a:t>
            </a:r>
            <a:r>
              <a:rPr lang="en-US" dirty="0" err="1"/>
              <a:t>eval</a:t>
            </a:r>
            <a:r>
              <a:rPr lang="en-US" dirty="0"/>
              <a:t> function will execute a string of JavaScript code in the current scope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71664" y="2248910"/>
            <a:ext cx="3429000" cy="216982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b="1" dirty="0" err="1"/>
              <a:t>var</a:t>
            </a:r>
            <a:r>
              <a:rPr lang="en-US" sz="1500" b="1" dirty="0"/>
              <a:t> foo = 1;</a:t>
            </a:r>
          </a:p>
          <a:p>
            <a:endParaRPr lang="en-US" sz="1500" b="1" dirty="0"/>
          </a:p>
          <a:p>
            <a:r>
              <a:rPr lang="en-US" sz="1500" b="1" dirty="0"/>
              <a:t>function test1() {</a:t>
            </a:r>
          </a:p>
          <a:p>
            <a:r>
              <a:rPr lang="en-US" sz="1500" b="1" dirty="0"/>
              <a:t>	</a:t>
            </a:r>
            <a:r>
              <a:rPr lang="en-US" sz="1500" b="1" dirty="0" err="1"/>
              <a:t>var</a:t>
            </a:r>
            <a:r>
              <a:rPr lang="en-US" sz="1500" b="1" dirty="0"/>
              <a:t> foo = 2;</a:t>
            </a:r>
          </a:p>
          <a:p>
            <a:r>
              <a:rPr lang="en-US" sz="1500" b="1" dirty="0"/>
              <a:t>	</a:t>
            </a:r>
            <a:r>
              <a:rPr lang="en-US" sz="1500" b="1" dirty="0" err="1"/>
              <a:t>eval</a:t>
            </a:r>
            <a:r>
              <a:rPr lang="en-US" sz="1500" b="1" dirty="0"/>
              <a:t>("foo = 3"); </a:t>
            </a:r>
          </a:p>
          <a:p>
            <a:r>
              <a:rPr lang="en-US" sz="1500" b="1" dirty="0"/>
              <a:t>}</a:t>
            </a:r>
          </a:p>
          <a:p>
            <a:endParaRPr lang="en-US" sz="1500" b="1" dirty="0"/>
          </a:p>
          <a:p>
            <a:r>
              <a:rPr lang="en-US" sz="1500" b="1" dirty="0"/>
              <a:t>test1();</a:t>
            </a:r>
          </a:p>
          <a:p>
            <a:r>
              <a:rPr lang="en-US" sz="1500" b="1" dirty="0"/>
              <a:t>console.log(foo); 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</a:rPr>
              <a:t>// 1</a:t>
            </a:r>
          </a:p>
        </p:txBody>
      </p:sp>
    </p:spTree>
    <p:extLst>
      <p:ext uri="{BB962C8B-B14F-4D97-AF65-F5344CB8AC3E}">
        <p14:creationId xmlns:p14="http://schemas.microsoft.com/office/powerpoint/2010/main" val="3674334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5492</TotalTime>
  <Words>366</Words>
  <Application>Microsoft Office PowerPoint</Application>
  <PresentationFormat>Widescreen</PresentationFormat>
  <Paragraphs>109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Polyfills </vt:lpstr>
      <vt:lpstr>PowerPoint Presentation</vt:lpstr>
      <vt:lpstr>PowerPoint Presentation</vt:lpstr>
      <vt:lpstr>PowerPoint Presentation</vt:lpstr>
      <vt:lpstr>Embedding scripts in HTML</vt:lpstr>
      <vt:lpstr>PowerPoint Presentation</vt:lpstr>
      <vt:lpstr>Identifiers</vt:lpstr>
      <vt:lpstr>Code generation</vt:lpstr>
      <vt:lpstr>eval is evil</vt:lpstr>
      <vt:lpstr>eval is evil</vt:lpstr>
      <vt:lpstr>eval is evil</vt:lpstr>
      <vt:lpstr>Object comparison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Dzmitry Varabei</dc:creator>
  <cp:lastModifiedBy>Dzmitry Varabei</cp:lastModifiedBy>
  <cp:revision>26</cp:revision>
  <dcterms:created xsi:type="dcterms:W3CDTF">2015-08-25T15:10:59Z</dcterms:created>
  <dcterms:modified xsi:type="dcterms:W3CDTF">2015-09-12T07:34:09Z</dcterms:modified>
</cp:coreProperties>
</file>