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85" r:id="rId4"/>
    <p:sldId id="286" r:id="rId5"/>
    <p:sldId id="287" r:id="rId6"/>
    <p:sldId id="288" r:id="rId7"/>
    <p:sldId id="289" r:id="rId8"/>
    <p:sldId id="290" r:id="rId9"/>
    <p:sldId id="295" r:id="rId10"/>
    <p:sldId id="296" r:id="rId11"/>
    <p:sldId id="300" r:id="rId12"/>
    <p:sldId id="301" r:id="rId13"/>
    <p:sldId id="291" r:id="rId14"/>
    <p:sldId id="297" r:id="rId15"/>
    <p:sldId id="278" r:id="rId16"/>
    <p:sldId id="279" r:id="rId17"/>
    <p:sldId id="280" r:id="rId18"/>
    <p:sldId id="281" r:id="rId19"/>
    <p:sldId id="282" r:id="rId20"/>
    <p:sldId id="283" r:id="rId21"/>
    <p:sldId id="292" r:id="rId22"/>
    <p:sldId id="293" r:id="rId23"/>
    <p:sldId id="294" r:id="rId24"/>
    <p:sldId id="298" r:id="rId25"/>
    <p:sldId id="303" r:id="rId26"/>
    <p:sldId id="299" r:id="rId27"/>
    <p:sldId id="302" r:id="rId28"/>
    <p:sldId id="304" r:id="rId29"/>
    <p:sldId id="305" r:id="rId30"/>
    <p:sldId id="306" r:id="rId31"/>
    <p:sldId id="307"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19" autoAdjust="0"/>
    <p:restoredTop sz="94660"/>
  </p:normalViewPr>
  <p:slideViewPr>
    <p:cSldViewPr snapToGrid="0">
      <p:cViewPr varScale="1">
        <p:scale>
          <a:sx n="86" d="100"/>
          <a:sy n="86" d="100"/>
        </p:scale>
        <p:origin x="9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61291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266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7547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54194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EEEE2-ACBB-41C1-BCFD-8A829CFB8979}" type="datetimeFigureOut">
              <a:rPr lang="en-US" smtClean="0"/>
              <a:t>9/12/2015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74222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EEEE2-ACBB-41C1-BCFD-8A829CFB8979}" type="datetimeFigureOut">
              <a:rPr lang="en-US" smtClean="0"/>
              <a:t>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30516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EEEE2-ACBB-41C1-BCFD-8A829CFB8979}" type="datetimeFigureOut">
              <a:rPr lang="en-US" smtClean="0"/>
              <a:t>9/12/2015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94940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EEEE2-ACBB-41C1-BCFD-8A829CFB8979}" type="datetimeFigureOut">
              <a:rPr lang="en-US" smtClean="0"/>
              <a:t>9/12/2015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3658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EEEE2-ACBB-41C1-BCFD-8A829CFB8979}" type="datetimeFigureOut">
              <a:rPr lang="en-US" smtClean="0"/>
              <a:t>9/12/2015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294448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122509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EEEE2-ACBB-41C1-BCFD-8A829CFB8979}" type="datetimeFigureOut">
              <a:rPr lang="en-US" smtClean="0"/>
              <a:t>9/12/2015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978F0-C9B8-4938-A54E-73FDE7E7C135}" type="slidenum">
              <a:rPr lang="en-US" smtClean="0"/>
              <a:t>‹#›</a:t>
            </a:fld>
            <a:endParaRPr lang="en-US"/>
          </a:p>
        </p:txBody>
      </p:sp>
    </p:spTree>
    <p:extLst>
      <p:ext uri="{BB962C8B-B14F-4D97-AF65-F5344CB8AC3E}">
        <p14:creationId xmlns:p14="http://schemas.microsoft.com/office/powerpoint/2010/main" val="71379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EEE2-ACBB-41C1-BCFD-8A829CFB8979}" type="datetimeFigureOut">
              <a:rPr lang="en-US" smtClean="0"/>
              <a:t>9/12/2015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78F0-C9B8-4938-A54E-73FDE7E7C135}" type="slidenum">
              <a:rPr lang="en-US" smtClean="0"/>
              <a:t>‹#›</a:t>
            </a:fld>
            <a:endParaRPr lang="en-US"/>
          </a:p>
        </p:txBody>
      </p:sp>
    </p:spTree>
    <p:extLst>
      <p:ext uri="{BB962C8B-B14F-4D97-AF65-F5344CB8AC3E}">
        <p14:creationId xmlns:p14="http://schemas.microsoft.com/office/powerpoint/2010/main" val="299409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google/traceur-compiler#what-is-traceur" TargetMode="External"/><Relationship Id="rId2" Type="http://schemas.openxmlformats.org/officeDocument/2006/relationships/hyperlink" Target="http://babeljs.io/" TargetMode="External"/><Relationship Id="rId1" Type="http://schemas.openxmlformats.org/officeDocument/2006/relationships/slideLayout" Target="../slideLayouts/slideLayout2.xml"/><Relationship Id="rId4" Type="http://schemas.openxmlformats.org/officeDocument/2006/relationships/hyperlink" Target="http://www.typescriptlang.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ES6 In Depth: let and </a:t>
            </a:r>
            <a:r>
              <a:rPr lang="en-US" dirty="0" err="1" smtClean="0"/>
              <a:t>const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46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variable within a function</a:t>
            </a:r>
            <a:endParaRPr lang="en-US" dirty="0"/>
          </a:p>
        </p:txBody>
      </p:sp>
      <p:sp>
        <p:nvSpPr>
          <p:cNvPr id="4" name="Rectangle 1"/>
          <p:cNvSpPr>
            <a:spLocks noGrp="1" noChangeArrowheads="1"/>
          </p:cNvSpPr>
          <p:nvPr>
            <p:ph idx="1"/>
          </p:nvPr>
        </p:nvSpPr>
        <p:spPr bwMode="auto">
          <a:xfrm>
            <a:off x="838200" y="1876025"/>
            <a:ext cx="6563015" cy="262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function</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func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let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foo</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5</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if</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FF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let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foo</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10</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shadows outer `foo`</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console.log(foo);</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10</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console.log(foo);</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5</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6109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 </a:t>
            </a:r>
            <a:r>
              <a:rPr lang="en-US" dirty="0" err="1"/>
              <a:t>arr</a:t>
            </a:r>
            <a:r>
              <a:rPr lang="en-US" dirty="0"/>
              <a:t> = [];</a:t>
            </a:r>
          </a:p>
          <a:p>
            <a:pPr marL="0" indent="0">
              <a:buNone/>
            </a:pPr>
            <a:r>
              <a:rPr lang="en-US" dirty="0"/>
              <a:t>for (</a:t>
            </a:r>
            <a:r>
              <a:rPr lang="en-US" dirty="0" err="1"/>
              <a:t>var</a:t>
            </a:r>
            <a:r>
              <a:rPr lang="en-US" dirty="0"/>
              <a:t> </a:t>
            </a:r>
            <a:r>
              <a:rPr lang="en-US" dirty="0" err="1"/>
              <a:t>i</a:t>
            </a:r>
            <a:r>
              <a:rPr lang="en-US" dirty="0"/>
              <a:t>=0; </a:t>
            </a:r>
            <a:r>
              <a:rPr lang="en-US" dirty="0" err="1"/>
              <a:t>i</a:t>
            </a:r>
            <a:r>
              <a:rPr lang="en-US" dirty="0"/>
              <a:t> &lt; 3; </a:t>
            </a:r>
            <a:r>
              <a:rPr lang="en-US" dirty="0" err="1"/>
              <a:t>i</a:t>
            </a:r>
            <a:r>
              <a:rPr lang="en-US" dirty="0"/>
              <a:t>++) {</a:t>
            </a:r>
          </a:p>
          <a:p>
            <a:pPr marL="0" indent="0">
              <a:buNone/>
            </a:pPr>
            <a:r>
              <a:rPr lang="en-US" dirty="0"/>
              <a:t>    </a:t>
            </a:r>
            <a:r>
              <a:rPr lang="en-US" dirty="0" err="1"/>
              <a:t>arr.push</a:t>
            </a:r>
            <a:r>
              <a:rPr lang="en-US" dirty="0"/>
              <a:t>(() =&gt; </a:t>
            </a:r>
            <a:r>
              <a:rPr lang="en-US" dirty="0" err="1"/>
              <a:t>i</a:t>
            </a:r>
            <a:r>
              <a:rPr lang="en-US" dirty="0"/>
              <a:t>);</a:t>
            </a:r>
          </a:p>
          <a:p>
            <a:pPr marL="0" indent="0">
              <a:buNone/>
            </a:pPr>
            <a:r>
              <a:rPr lang="en-US" dirty="0"/>
              <a:t>}</a:t>
            </a:r>
          </a:p>
          <a:p>
            <a:pPr marL="0" indent="0">
              <a:buNone/>
            </a:pPr>
            <a:r>
              <a:rPr lang="en-US" dirty="0" err="1"/>
              <a:t>arr.map</a:t>
            </a:r>
            <a:r>
              <a:rPr lang="en-US" dirty="0"/>
              <a:t>(x =&gt; x()); // [3,3,3]</a:t>
            </a:r>
          </a:p>
        </p:txBody>
      </p:sp>
    </p:spTree>
    <p:extLst>
      <p:ext uri="{BB962C8B-B14F-4D97-AF65-F5344CB8AC3E}">
        <p14:creationId xmlns:p14="http://schemas.microsoft.com/office/powerpoint/2010/main" val="272621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 </a:t>
            </a:r>
            <a:r>
              <a:rPr lang="en-US" dirty="0" err="1"/>
              <a:t>arr</a:t>
            </a:r>
            <a:r>
              <a:rPr lang="en-US" dirty="0"/>
              <a:t> = [];</a:t>
            </a:r>
          </a:p>
          <a:p>
            <a:pPr marL="0" indent="0">
              <a:buNone/>
            </a:pPr>
            <a:r>
              <a:rPr lang="en-US" dirty="0"/>
              <a:t>for (let </a:t>
            </a:r>
            <a:r>
              <a:rPr lang="en-US" dirty="0" err="1"/>
              <a:t>i</a:t>
            </a:r>
            <a:r>
              <a:rPr lang="en-US" dirty="0"/>
              <a:t>=0; </a:t>
            </a:r>
            <a:r>
              <a:rPr lang="en-US" dirty="0" err="1"/>
              <a:t>i</a:t>
            </a:r>
            <a:r>
              <a:rPr lang="en-US" dirty="0"/>
              <a:t> &lt; 3; </a:t>
            </a:r>
            <a:r>
              <a:rPr lang="en-US" dirty="0" err="1"/>
              <a:t>i</a:t>
            </a:r>
            <a:r>
              <a:rPr lang="en-US" dirty="0"/>
              <a:t>++) {</a:t>
            </a:r>
          </a:p>
          <a:p>
            <a:pPr marL="0" indent="0">
              <a:buNone/>
            </a:pPr>
            <a:r>
              <a:rPr lang="en-US" dirty="0"/>
              <a:t>    </a:t>
            </a:r>
            <a:r>
              <a:rPr lang="en-US" dirty="0" err="1"/>
              <a:t>arr.push</a:t>
            </a:r>
            <a:r>
              <a:rPr lang="en-US" dirty="0"/>
              <a:t>(() =&gt; </a:t>
            </a:r>
            <a:r>
              <a:rPr lang="en-US" dirty="0" err="1"/>
              <a:t>i</a:t>
            </a:r>
            <a:r>
              <a:rPr lang="en-US" dirty="0"/>
              <a:t>);</a:t>
            </a:r>
          </a:p>
          <a:p>
            <a:pPr marL="0" indent="0">
              <a:buNone/>
            </a:pPr>
            <a:r>
              <a:rPr lang="en-US" dirty="0"/>
              <a:t>}</a:t>
            </a:r>
          </a:p>
          <a:p>
            <a:pPr marL="0" indent="0">
              <a:buNone/>
            </a:pPr>
            <a:r>
              <a:rPr lang="en-US" dirty="0" err="1"/>
              <a:t>arr.map</a:t>
            </a:r>
            <a:r>
              <a:rPr lang="en-US" dirty="0"/>
              <a:t>(x =&gt; x()); // [0,1,2]</a:t>
            </a:r>
          </a:p>
        </p:txBody>
      </p:sp>
    </p:spTree>
    <p:extLst>
      <p:ext uri="{BB962C8B-B14F-4D97-AF65-F5344CB8AC3E}">
        <p14:creationId xmlns:p14="http://schemas.microsoft.com/office/powerpoint/2010/main" val="1176114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endParaRPr lang="en-US" dirty="0"/>
          </a:p>
        </p:txBody>
      </p:sp>
      <p:sp>
        <p:nvSpPr>
          <p:cNvPr id="5" name="Rectangle 3"/>
          <p:cNvSpPr>
            <a:spLocks noChangeArrowheads="1"/>
          </p:cNvSpPr>
          <p:nvPr/>
        </p:nvSpPr>
        <p:spPr bwMode="auto">
          <a:xfrm>
            <a:off x="838200" y="1529049"/>
            <a:ext cx="77668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const</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MAX_CAT_SIZE_KG =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3000</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MAX_CAT_SIZE_KG = </a:t>
            </a:r>
            <a:r>
              <a:rPr kumimoji="0" lang="en-US" altLang="en-US"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5000</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smtClean="0">
                <a:ln>
                  <a:noFill/>
                </a:ln>
                <a:solidFill>
                  <a:srgbClr val="888888"/>
                </a:solidFill>
                <a:effectLst/>
                <a:latin typeface="Courier New" panose="02070309020205020404" pitchFamily="49" charset="0"/>
                <a:cs typeface="Courier New" panose="02070309020205020404" pitchFamily="49" charset="0"/>
              </a:rPr>
              <a:t>SyntaxError</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MAX_CAT_SIZE_KG++; </a:t>
            </a:r>
            <a:r>
              <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rPr>
              <a:t>// nice try, but still a </a:t>
            </a:r>
            <a:r>
              <a:rPr kumimoji="0" lang="en-US" altLang="en-US" b="0" i="0" u="none" strike="noStrike" cap="none" normalizeH="0" baseline="0" dirty="0" err="1" smtClean="0">
                <a:ln>
                  <a:noFill/>
                </a:ln>
                <a:solidFill>
                  <a:srgbClr val="888888"/>
                </a:solidFill>
                <a:effectLst/>
                <a:latin typeface="Courier New" panose="02070309020205020404" pitchFamily="49" charset="0"/>
                <a:cs typeface="Courier New" panose="02070309020205020404" pitchFamily="49" charset="0"/>
              </a:rPr>
              <a:t>SyntaxError</a:t>
            </a:r>
            <a:endPar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888888"/>
              </a:solidFill>
              <a:latin typeface="Courier New" panose="02070309020205020404" pitchFamily="49" charset="0"/>
              <a:cs typeface="Courier New" panose="02070309020205020404" pitchFamily="49" charset="0"/>
            </a:endParaRPr>
          </a:p>
          <a:p>
            <a:pPr lvl="0"/>
            <a:r>
              <a:rPr lang="en-US" b="1" dirty="0" err="1"/>
              <a:t>const</a:t>
            </a:r>
            <a:r>
              <a:rPr lang="en-US" dirty="0"/>
              <a:t> </a:t>
            </a:r>
            <a:r>
              <a:rPr lang="en-US" dirty="0" err="1"/>
              <a:t>theFairest</a:t>
            </a:r>
            <a:r>
              <a:rPr lang="en-US" dirty="0"/>
              <a:t>; // </a:t>
            </a:r>
            <a:r>
              <a:rPr lang="en-US" dirty="0" err="1"/>
              <a:t>SyntaxError</a:t>
            </a:r>
            <a:r>
              <a:rPr lang="en-US" dirty="0"/>
              <a:t>, you troublemaker</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rgbClr val="888888"/>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809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eaLnBrk="0" fontAlgn="base" hangingPunct="0">
              <a:lnSpc>
                <a:spcPct val="100000"/>
              </a:lnSpc>
              <a:spcAft>
                <a:spcPct val="0"/>
              </a:spcAft>
              <a:buFontTx/>
              <a:buChar char="•"/>
            </a:pPr>
            <a:r>
              <a:rPr lang="en-US" altLang="en-US" sz="2000" dirty="0" err="1">
                <a:solidFill>
                  <a:srgbClr val="333333"/>
                </a:solidFill>
                <a:latin typeface="Consolas" panose="020B0609020204030204" pitchFamily="49" charset="0"/>
                <a:cs typeface="Consolas" panose="020B0609020204030204" pitchFamily="49" charset="0"/>
              </a:rPr>
              <a:t>const</a:t>
            </a:r>
            <a:r>
              <a:rPr lang="en-US" altLang="en-US" sz="1800" dirty="0">
                <a:solidFill>
                  <a:srgbClr val="333333"/>
                </a:solidFill>
                <a:latin typeface="Helvetica Neue"/>
              </a:rPr>
              <a:t> </a:t>
            </a:r>
            <a:r>
              <a:rPr lang="en-US" altLang="en-US" dirty="0">
                <a:solidFill>
                  <a:srgbClr val="333333"/>
                </a:solidFill>
                <a:latin typeface="Helvetica Neue"/>
              </a:rPr>
              <a:t>variables </a:t>
            </a:r>
            <a:r>
              <a:rPr lang="en-US" altLang="en-US" b="1" dirty="0">
                <a:solidFill>
                  <a:srgbClr val="333333"/>
                </a:solidFill>
                <a:latin typeface="Helvetica Neue"/>
              </a:rPr>
              <a:t>don’t</a:t>
            </a:r>
            <a:r>
              <a:rPr lang="en-US" altLang="en-US" dirty="0">
                <a:solidFill>
                  <a:srgbClr val="333333"/>
                </a:solidFill>
                <a:latin typeface="Helvetica Neue"/>
              </a:rPr>
              <a:t> make the assigned value immutable</a:t>
            </a:r>
          </a:p>
        </p:txBody>
      </p:sp>
      <p:sp>
        <p:nvSpPr>
          <p:cNvPr id="4" name="Rectangle 1"/>
          <p:cNvSpPr>
            <a:spLocks noGrp="1" noChangeArrowheads="1"/>
          </p:cNvSpPr>
          <p:nvPr>
            <p:ph idx="1"/>
          </p:nvPr>
        </p:nvSpPr>
        <p:spPr bwMode="auto">
          <a:xfrm>
            <a:off x="838200" y="2997841"/>
            <a:ext cx="3839513" cy="200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8000"/>
                </a:solidFill>
                <a:effectLst/>
                <a:latin typeface="Arial Unicode MS" panose="020B0604020202020204" pitchFamily="34" charset="-128"/>
              </a:rPr>
              <a:t>const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obj</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obj.prop</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123</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console.log(</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obj.prop</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123</a:t>
            </a:r>
            <a:r>
              <a:rPr kumimoji="0" lang="en-US" altLang="en-US" sz="2000"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lang="en-US" altLang="en-US" sz="2000" b="1" dirty="0" err="1">
                <a:solidFill>
                  <a:srgbClr val="008000"/>
                </a:solidFill>
                <a:latin typeface="Arial Unicode MS" panose="020B0604020202020204" pitchFamily="34" charset="-128"/>
              </a:rPr>
              <a:t>const</a:t>
            </a:r>
            <a:r>
              <a:rPr lang="en-US" altLang="en-US" sz="2000" dirty="0">
                <a:solidFill>
                  <a:srgbClr val="000000"/>
                </a:solidFill>
                <a:latin typeface="Courier"/>
              </a:rPr>
              <a:t> </a:t>
            </a:r>
            <a:r>
              <a:rPr lang="en-US" altLang="en-US" sz="2000" dirty="0" err="1">
                <a:solidFill>
                  <a:srgbClr val="000000"/>
                </a:solidFill>
                <a:latin typeface="Arial Unicode MS" panose="020B0604020202020204" pitchFamily="34" charset="-128"/>
              </a:rPr>
              <a:t>obj</a:t>
            </a:r>
            <a:r>
              <a:rPr lang="en-US" altLang="en-US" sz="2000" dirty="0">
                <a:solidFill>
                  <a:srgbClr val="000000"/>
                </a:solidFill>
                <a:latin typeface="Courier"/>
              </a:rPr>
              <a:t> </a:t>
            </a:r>
            <a:r>
              <a:rPr lang="en-US" altLang="en-US" sz="2000" dirty="0">
                <a:solidFill>
                  <a:srgbClr val="666666"/>
                </a:solidFill>
                <a:latin typeface="Arial Unicode MS" panose="020B0604020202020204" pitchFamily="34" charset="-128"/>
              </a:rPr>
              <a:t>=</a:t>
            </a:r>
            <a:r>
              <a:rPr lang="en-US" altLang="en-US" sz="2000" dirty="0">
                <a:solidFill>
                  <a:srgbClr val="000000"/>
                </a:solidFill>
                <a:latin typeface="Courier"/>
              </a:rPr>
              <a:t> </a:t>
            </a:r>
            <a:r>
              <a:rPr lang="en-US" altLang="en-US" sz="2000" dirty="0" err="1">
                <a:solidFill>
                  <a:srgbClr val="008000"/>
                </a:solidFill>
                <a:latin typeface="Arial Unicode MS" panose="020B0604020202020204" pitchFamily="34" charset="-128"/>
              </a:rPr>
              <a:t>Object</a:t>
            </a:r>
            <a:r>
              <a:rPr lang="en-US" altLang="en-US" sz="2000" dirty="0" err="1">
                <a:solidFill>
                  <a:srgbClr val="000000"/>
                </a:solidFill>
                <a:latin typeface="Arial Unicode MS" panose="020B0604020202020204" pitchFamily="34" charset="-128"/>
              </a:rPr>
              <a:t>.freeze</a:t>
            </a:r>
            <a:r>
              <a:rPr lang="en-US" altLang="en-US" sz="2000" dirty="0">
                <a:solidFill>
                  <a:srgbClr val="000000"/>
                </a:solidFill>
                <a:latin typeface="Arial Unicode MS" panose="020B0604020202020204" pitchFamily="34" charset="-128"/>
              </a:rPr>
              <a:t>({});</a:t>
            </a:r>
            <a:r>
              <a:rPr lang="en-US" altLang="en-US" sz="2000" dirty="0">
                <a:solidFill>
                  <a:srgbClr val="000000"/>
                </a:solidFill>
                <a:latin typeface="Courier"/>
              </a:rPr>
              <a:t> </a:t>
            </a:r>
          </a:p>
          <a:p>
            <a:pPr marL="0" lvl="0" indent="0" eaLnBrk="0" fontAlgn="base" hangingPunct="0">
              <a:lnSpc>
                <a:spcPct val="100000"/>
              </a:lnSpc>
              <a:spcBef>
                <a:spcPct val="0"/>
              </a:spcBef>
              <a:spcAft>
                <a:spcPct val="0"/>
              </a:spcAft>
              <a:buNone/>
            </a:pPr>
            <a:r>
              <a:rPr lang="en-US" altLang="en-US" sz="2000" dirty="0" err="1">
                <a:solidFill>
                  <a:srgbClr val="000000"/>
                </a:solidFill>
                <a:latin typeface="Arial Unicode MS" panose="020B0604020202020204" pitchFamily="34" charset="-128"/>
              </a:rPr>
              <a:t>obj.prop</a:t>
            </a:r>
            <a:r>
              <a:rPr lang="en-US" altLang="en-US" sz="2000" dirty="0">
                <a:solidFill>
                  <a:srgbClr val="000000"/>
                </a:solidFill>
                <a:latin typeface="Courier"/>
              </a:rPr>
              <a:t> </a:t>
            </a:r>
            <a:r>
              <a:rPr lang="en-US" altLang="en-US" sz="2000" dirty="0">
                <a:solidFill>
                  <a:srgbClr val="666666"/>
                </a:solidFill>
                <a:latin typeface="Arial Unicode MS" panose="020B0604020202020204" pitchFamily="34" charset="-128"/>
              </a:rPr>
              <a:t>=</a:t>
            </a:r>
            <a:r>
              <a:rPr lang="en-US" altLang="en-US" sz="2000" dirty="0">
                <a:solidFill>
                  <a:srgbClr val="000000"/>
                </a:solidFill>
                <a:latin typeface="Courier"/>
              </a:rPr>
              <a:t> </a:t>
            </a:r>
            <a:r>
              <a:rPr lang="en-US" altLang="en-US" sz="2000" dirty="0">
                <a:solidFill>
                  <a:srgbClr val="666666"/>
                </a:solidFill>
                <a:latin typeface="Arial Unicode MS" panose="020B0604020202020204" pitchFamily="34" charset="-128"/>
              </a:rPr>
              <a:t>123</a:t>
            </a:r>
            <a:r>
              <a:rPr lang="en-US" altLang="en-US" sz="2000" dirty="0">
                <a:solidFill>
                  <a:srgbClr val="000000"/>
                </a:solidFill>
                <a:latin typeface="Arial Unicode MS" panose="020B0604020202020204" pitchFamily="34" charset="-128"/>
              </a:rPr>
              <a:t>;</a:t>
            </a:r>
            <a:r>
              <a:rPr lang="en-US" altLang="en-US" sz="2000" dirty="0">
                <a:solidFill>
                  <a:srgbClr val="000000"/>
                </a:solidFill>
                <a:latin typeface="Courier"/>
              </a:rPr>
              <a:t> </a:t>
            </a:r>
            <a:r>
              <a:rPr lang="en-US" altLang="en-US" sz="2000" i="1" dirty="0">
                <a:solidFill>
                  <a:srgbClr val="408080"/>
                </a:solidFill>
                <a:latin typeface="Arial Unicode MS" panose="020B0604020202020204" pitchFamily="34" charset="-128"/>
              </a:rPr>
              <a:t>// </a:t>
            </a:r>
            <a:r>
              <a:rPr lang="en-US" altLang="en-US" sz="2000" i="1" dirty="0" err="1">
                <a:solidFill>
                  <a:srgbClr val="408080"/>
                </a:solidFill>
                <a:latin typeface="Arial Unicode MS" panose="020B0604020202020204" pitchFamily="34" charset="-128"/>
              </a:rPr>
              <a:t>TypeError</a:t>
            </a:r>
            <a:r>
              <a:rPr lang="en-US" altLang="en-US" sz="2000" dirty="0"/>
              <a:t> </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76999"/>
            <a:ext cx="65" cy="553998"/>
          </a:xfrm>
          <a:prstGeom prst="rect">
            <a:avLst/>
          </a:prstGeom>
          <a:solidFill>
            <a:srgbClr val="EAEAD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2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 </a:t>
            </a:r>
            <a:r>
              <a:rPr lang="en-US" dirty="0"/>
              <a:t>Temporal Dead </a:t>
            </a:r>
            <a:r>
              <a:rPr lang="en-US" dirty="0" smtClean="0"/>
              <a:t>Zone</a:t>
            </a:r>
            <a:endParaRPr lang="en-US" dirty="0"/>
          </a:p>
        </p:txBody>
      </p:sp>
      <p:sp>
        <p:nvSpPr>
          <p:cNvPr id="4" name="Rectangle 1"/>
          <p:cNvSpPr>
            <a:spLocks noGrp="1" noChangeArrowheads="1"/>
          </p:cNvSpPr>
          <p:nvPr>
            <p:ph idx="1"/>
          </p:nvPr>
        </p:nvSpPr>
        <p:spPr bwMode="auto">
          <a:xfrm>
            <a:off x="760141" y="1567579"/>
            <a:ext cx="5445401" cy="553998"/>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throws a </a:t>
            </a:r>
            <a:r>
              <a:rPr kumimoji="0" lang="en-US" altLang="en-US" sz="18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ReferenceError</a:t>
            </a:r>
            <a:r>
              <a:rPr kumimoji="0" lang="en-US" altLang="en-US" sz="18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'hey'</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413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simple</a:t>
            </a:r>
            <a:endParaRPr lang="en-US" dirty="0"/>
          </a:p>
        </p:txBody>
      </p:sp>
      <p:sp>
        <p:nvSpPr>
          <p:cNvPr id="4" name="Rectangle 1"/>
          <p:cNvSpPr>
            <a:spLocks noGrp="1" noChangeArrowheads="1"/>
          </p:cNvSpPr>
          <p:nvPr>
            <p:ph idx="1"/>
          </p:nvPr>
        </p:nvSpPr>
        <p:spPr bwMode="auto">
          <a:xfrm>
            <a:off x="693233" y="1795575"/>
            <a:ext cx="8841059" cy="184665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'outer scope'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console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hoist but</a:t>
            </a:r>
            <a:r>
              <a:rPr kumimoji="0" lang="en-US" altLang="en-US" sz="24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throw error</a:t>
            </a:r>
            <a:endPar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	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'inner scope'</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endParaRPr lang="en-US" altLang="en-US" sz="24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349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3447297"/>
            <a:ext cx="8501366" cy="1107996"/>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let/</a:t>
            </a:r>
            <a:r>
              <a:rPr lang="en-US" altLang="en-US" sz="1800" dirty="0" err="1"/>
              <a:t>const</a:t>
            </a:r>
            <a:r>
              <a:rPr lang="en-US" altLang="en-US" sz="1800" dirty="0"/>
              <a:t> declarations hoist!</a:t>
            </a:r>
          </a:p>
          <a:p>
            <a:pPr marL="0" lvl="0" indent="0">
              <a:lnSpc>
                <a:spcPct val="100000"/>
              </a:lnSpc>
              <a:buNone/>
            </a:pPr>
            <a:r>
              <a:rPr kumimoji="0" lang="en-US" altLang="en-US" sz="800" b="0" i="0" u="none" strike="noStrike" cap="none" normalizeH="0" baseline="0" dirty="0" smtClean="0">
                <a:ln>
                  <a:noFill/>
                </a:ln>
                <a:solidFill>
                  <a:schemeClr val="tx1"/>
                </a:solidFill>
                <a:effectLst/>
              </a:rPr>
              <a:t> </a:t>
            </a:r>
            <a:r>
              <a:rPr lang="en-US" sz="1800" dirty="0"/>
              <a:t>but may not be accessed in any way until the variable’s </a:t>
            </a:r>
            <a:r>
              <a:rPr lang="en-US" sz="1800" i="1" dirty="0" err="1"/>
              <a:t>LexicalBinding</a:t>
            </a:r>
            <a:r>
              <a:rPr lang="en-US" sz="1800" dirty="0"/>
              <a:t> is </a:t>
            </a:r>
            <a:r>
              <a:rPr lang="en-US" sz="1800" dirty="0" smtClean="0"/>
              <a:t>evaluated</a:t>
            </a:r>
          </a:p>
          <a:p>
            <a:pPr marL="0" lvl="0" indent="0">
              <a:lnSpc>
                <a:spcPct val="100000"/>
              </a:lnSpc>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a:lnSpc>
                <a:spcPct val="100000"/>
              </a:lnSpc>
              <a:buNone/>
            </a:pPr>
            <a:r>
              <a:rPr lang="en-US" sz="1800" dirty="0"/>
              <a:t>This is the TDZ</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459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idx="1"/>
          </p:nvPr>
        </p:nvSpPr>
        <p:spPr bwMode="auto">
          <a:xfrm>
            <a:off x="838200" y="3539629"/>
            <a:ext cx="5219378" cy="92333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Accessing `x` here before control flow evaluates the `let x` 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would throw a </a:t>
            </a:r>
            <a:r>
              <a:rPr kumimoji="0" lang="en-US" altLang="en-US" sz="1000" b="0" i="0" u="none" strike="noStrike" cap="none" normalizeH="0" baseline="0" dirty="0" err="1" smtClean="0">
                <a:ln>
                  <a:noFill/>
                </a:ln>
                <a:solidFill>
                  <a:srgbClr val="708090"/>
                </a:solidFill>
                <a:effectLst/>
                <a:latin typeface="Consolas" panose="020B0609020204030204" pitchFamily="49" charset="0"/>
                <a:cs typeface="Consolas" panose="020B0609020204030204" pitchFamily="49" charset="0"/>
              </a:rPr>
              <a:t>ReferenceError</a:t>
            </a: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due to TDZ.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console.log(x);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70809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0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42</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708090"/>
                </a:solidFill>
                <a:effectLst/>
                <a:latin typeface="Consolas" panose="020B0609020204030204" pitchFamily="49" charset="0"/>
                <a:cs typeface="Consolas" panose="020B0609020204030204" pitchFamily="49" charset="0"/>
              </a:rPr>
              <a:t>// From here on, accessing `x` is perfectly fine!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0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5382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ReferenceError</a:t>
            </a:r>
            <a:endParaRPr lang="en-US" dirty="0"/>
          </a:p>
        </p:txBody>
      </p:sp>
      <p:sp>
        <p:nvSpPr>
          <p:cNvPr id="4" name="Rectangle 1"/>
          <p:cNvSpPr>
            <a:spLocks noGrp="1" noChangeArrowheads="1"/>
          </p:cNvSpPr>
          <p:nvPr>
            <p:ph idx="1"/>
          </p:nvPr>
        </p:nvSpPr>
        <p:spPr bwMode="auto">
          <a:xfrm>
            <a:off x="838200" y="3447299"/>
            <a:ext cx="4470776" cy="110799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f</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const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 </a:t>
            </a:r>
            <a:r>
              <a:rPr kumimoji="0" lang="en-US" altLang="en-US" sz="24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f</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return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4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518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ES5 </a:t>
            </a:r>
            <a:r>
              <a:rPr lang="en-US" dirty="0" smtClean="0"/>
              <a:t>Fun</a:t>
            </a:r>
            <a:endParaRPr lang="en-US" dirty="0"/>
          </a:p>
        </p:txBody>
      </p:sp>
      <p:sp>
        <p:nvSpPr>
          <p:cNvPr id="4" name="Rectangle 1"/>
          <p:cNvSpPr>
            <a:spLocks noGrp="1" noChangeArrowheads="1"/>
          </p:cNvSpPr>
          <p:nvPr>
            <p:ph idx="1"/>
          </p:nvPr>
        </p:nvSpPr>
        <p:spPr bwMode="auto">
          <a:xfrm>
            <a:off x="682083" y="1781082"/>
            <a:ext cx="3835987" cy="138499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'outer scope'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Consolas" panose="020B0609020204030204" pitchFamily="49" charset="0"/>
                <a:cs typeface="Consolas" panose="020B0609020204030204" pitchFamily="49" charset="0"/>
              </a:rPr>
              <a:t>	</a:t>
            </a:r>
            <a:r>
              <a:rPr kumimoji="0" lang="en-US" altLang="en-US" sz="1800" b="0" i="0" u="none" strike="noStrike" cap="none" normalizeH="0" baseline="0" dirty="0" err="1" smtClean="0">
                <a:ln>
                  <a:noFill/>
                </a:ln>
                <a:solidFill>
                  <a:srgbClr val="0077AA"/>
                </a:solidFill>
                <a:effectLst/>
                <a:latin typeface="Consolas" panose="020B0609020204030204" pitchFamily="49" charset="0"/>
                <a:cs typeface="Consolas" panose="020B0609020204030204" pitchFamily="49" charset="0"/>
              </a:rPr>
              <a:t>var</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x </a:t>
            </a:r>
            <a:r>
              <a:rPr kumimoji="0" lang="en-US" altLang="en-US" sz="1800"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669900"/>
                </a:solidFill>
                <a:effectLst/>
                <a:latin typeface="Consolas" panose="020B0609020204030204" pitchFamily="49" charset="0"/>
                <a:cs typeface="Consolas" panose="020B0609020204030204" pitchFamily="49" charset="0"/>
              </a:rPr>
              <a:t>'inner scope'</a:t>
            </a: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594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4" name="Rectangle 1"/>
          <p:cNvSpPr>
            <a:spLocks noGrp="1" noChangeArrowheads="1"/>
          </p:cNvSpPr>
          <p:nvPr>
            <p:ph idx="1"/>
          </p:nvPr>
        </p:nvSpPr>
        <p:spPr bwMode="auto">
          <a:xfrm>
            <a:off x="838200" y="3139521"/>
            <a:ext cx="4472378" cy="172354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let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1</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77AA"/>
                </a:solidFill>
                <a:effectLst/>
                <a:latin typeface="Consolas" panose="020B0609020204030204" pitchFamily="49" charset="0"/>
                <a:cs typeface="Consolas" panose="020B0609020204030204" pitchFamily="49" charset="0"/>
              </a:rPr>
              <a:t>function</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 </a:t>
            </a:r>
            <a:r>
              <a:rPr kumimoji="0" lang="en-US" altLang="en-US" b="0" i="0" u="none" strike="noStrike" cap="none" normalizeH="0" baseline="0" dirty="0" smtClean="0">
                <a:ln>
                  <a:noFill/>
                </a:ln>
                <a:solidFill>
                  <a:srgbClr val="A67F5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console</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DD4A68"/>
                </a:solidFill>
                <a:effectLst/>
                <a:latin typeface="Consolas" panose="020B0609020204030204" pitchFamily="49" charset="0"/>
                <a:cs typeface="Consolas" panose="020B0609020204030204" pitchFamily="49" charset="0"/>
              </a:rPr>
              <a:t>log</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undefined</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990055"/>
                </a:solidFill>
                <a:effectLst/>
                <a:latin typeface="Consolas" panose="020B0609020204030204" pitchFamily="49" charset="0"/>
                <a:cs typeface="Consolas" panose="020B0609020204030204" pitchFamily="49" charset="0"/>
              </a:rPr>
              <a:t>2</a:t>
            </a:r>
            <a:r>
              <a:rPr kumimoji="0" lang="en-US" altLang="en-US" b="0" i="0" u="none" strike="noStrike" cap="none" normalizeH="0" baseline="0" dirty="0" smtClean="0">
                <a:ln>
                  <a:noFill/>
                </a:ln>
                <a:solidFill>
                  <a:srgbClr val="999999"/>
                </a:solidFill>
                <a:effectLst/>
                <a:latin typeface="Consolas" panose="020B0609020204030204" pitchFamily="49" charset="0"/>
                <a:cs typeface="Consolas" panose="020B06090202040302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4375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pPr marL="0" indent="0">
              <a:buNone/>
            </a:pPr>
            <a:r>
              <a:rPr lang="en-US" dirty="0" smtClean="0"/>
              <a:t>ES3 – global scope, function scope, try-catch</a:t>
            </a:r>
          </a:p>
          <a:p>
            <a:pPr marL="0" indent="0">
              <a:buNone/>
            </a:pPr>
            <a:r>
              <a:rPr lang="en-US" dirty="0"/>
              <a:t>ES5 </a:t>
            </a:r>
            <a:r>
              <a:rPr lang="en-US" dirty="0" smtClean="0"/>
              <a:t>- added </a:t>
            </a:r>
            <a:r>
              <a:rPr lang="en-US" dirty="0"/>
              <a:t>a scope used by strict </a:t>
            </a:r>
            <a:r>
              <a:rPr lang="en-US" dirty="0" err="1"/>
              <a:t>eval</a:t>
            </a:r>
            <a:r>
              <a:rPr lang="en-US" dirty="0" smtClean="0"/>
              <a:t>().</a:t>
            </a:r>
          </a:p>
          <a:p>
            <a:pPr marL="0" indent="0">
              <a:buNone/>
            </a:pPr>
            <a:r>
              <a:rPr lang="en-US" dirty="0" smtClean="0"/>
              <a:t>ES6 </a:t>
            </a:r>
            <a:r>
              <a:rPr lang="en-US" dirty="0"/>
              <a:t>- block scopes, for-loop scopes, the new global let scope, module scopes, and additional scopes that are used when evaluating default values for arguments</a:t>
            </a:r>
          </a:p>
        </p:txBody>
      </p:sp>
    </p:spTree>
    <p:extLst>
      <p:ext uri="{BB962C8B-B14F-4D97-AF65-F5344CB8AC3E}">
        <p14:creationId xmlns:p14="http://schemas.microsoft.com/office/powerpoint/2010/main" val="3197421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Yes. To use them on the web, you’ll have to use an ES6 compiler such </a:t>
            </a:r>
            <a:r>
              <a:rPr lang="en-US" dirty="0" err="1"/>
              <a:t>as</a:t>
            </a:r>
            <a:r>
              <a:rPr lang="en-US" dirty="0" err="1">
                <a:hlinkClick r:id="rId2"/>
              </a:rPr>
              <a:t>Babel</a:t>
            </a:r>
            <a:r>
              <a:rPr lang="en-US" dirty="0"/>
              <a:t>, </a:t>
            </a:r>
            <a:r>
              <a:rPr lang="en-US" dirty="0" err="1">
                <a:hlinkClick r:id="rId3"/>
              </a:rPr>
              <a:t>Traceur</a:t>
            </a:r>
            <a:r>
              <a:rPr lang="en-US" dirty="0"/>
              <a:t>, or </a:t>
            </a:r>
            <a:r>
              <a:rPr lang="en-US" dirty="0" err="1">
                <a:hlinkClick r:id="rId4"/>
              </a:rPr>
              <a:t>TypeScript</a:t>
            </a:r>
            <a:r>
              <a:rPr lang="en-US" dirty="0"/>
              <a:t>. (Babel and </a:t>
            </a:r>
            <a:r>
              <a:rPr lang="en-US" dirty="0" err="1"/>
              <a:t>Traceur</a:t>
            </a:r>
            <a:r>
              <a:rPr lang="en-US" dirty="0"/>
              <a:t> do not support the temporal dead zone yet.)</a:t>
            </a:r>
          </a:p>
        </p:txBody>
      </p:sp>
      <p:sp>
        <p:nvSpPr>
          <p:cNvPr id="4" name="Rectangle 1"/>
          <p:cNvSpPr>
            <a:spLocks noGrp="1" noChangeArrowheads="1"/>
          </p:cNvSpPr>
          <p:nvPr>
            <p:ph type="title"/>
          </p:nvPr>
        </p:nvSpPr>
        <p:spPr bwMode="auto">
          <a:xfrm>
            <a:off x="838200" y="230611"/>
            <a:ext cx="7561365" cy="1594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smtClean="0">
                <a:ln>
                  <a:noFill/>
                </a:ln>
                <a:solidFill>
                  <a:srgbClr val="000000"/>
                </a:solidFill>
                <a:effectLst/>
                <a:latin typeface="Open Sans"/>
              </a:rPr>
              <a:t>Can I use </a:t>
            </a:r>
            <a:r>
              <a:rPr kumimoji="0" lang="en-US" altLang="en-US" b="1" i="0" u="none" strike="noStrike" cap="none" normalizeH="0" baseline="0" smtClean="0">
                <a:ln>
                  <a:noFill/>
                </a:ln>
                <a:solidFill>
                  <a:srgbClr val="000000"/>
                </a:solidFill>
                <a:effectLst/>
                <a:latin typeface="Arial Unicode MS" panose="020B0604020202020204" pitchFamily="34" charset="-128"/>
              </a:rPr>
              <a:t>let</a:t>
            </a:r>
            <a:r>
              <a:rPr kumimoji="0" lang="en-US" altLang="en-US" b="1" i="0" u="none" strike="noStrike" cap="none" normalizeH="0" baseline="0" smtClean="0">
                <a:ln>
                  <a:noFill/>
                </a:ln>
                <a:solidFill>
                  <a:srgbClr val="000000"/>
                </a:solidFill>
                <a:effectLst/>
                <a:latin typeface="Open Sans"/>
              </a:rPr>
              <a:t> and </a:t>
            </a:r>
            <a:r>
              <a:rPr kumimoji="0" lang="en-US" altLang="en-US" b="1" i="0" u="none" strike="noStrike" cap="none" normalizeH="0" baseline="0" smtClean="0">
                <a:ln>
                  <a:noFill/>
                </a:ln>
                <a:solidFill>
                  <a:srgbClr val="000000"/>
                </a:solidFill>
                <a:effectLst/>
                <a:latin typeface="Arial Unicode MS" panose="020B0604020202020204" pitchFamily="34" charset="-128"/>
              </a:rPr>
              <a:t>const</a:t>
            </a:r>
            <a:r>
              <a:rPr kumimoji="0" lang="en-US" altLang="en-US" b="1" i="0" u="none" strike="noStrike" cap="none" normalizeH="0" baseline="0" smtClean="0">
                <a:ln>
                  <a:noFill/>
                </a:ln>
                <a:solidFill>
                  <a:srgbClr val="000000"/>
                </a:solidFill>
                <a:effectLst/>
                <a:latin typeface="Open Sans"/>
              </a:rPr>
              <a:t> now?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6033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Ways of declaring </a:t>
            </a:r>
            <a:r>
              <a:rPr lang="en-US" b="1" dirty="0" smtClean="0"/>
              <a:t>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7137884"/>
              </p:ext>
            </p:extLst>
          </p:nvPr>
        </p:nvGraphicFramePr>
        <p:xfrm>
          <a:off x="838200" y="2275086"/>
          <a:ext cx="10515600" cy="2560320"/>
        </p:xfrm>
        <a:graphic>
          <a:graphicData uri="http://schemas.openxmlformats.org/drawingml/2006/table">
            <a:tbl>
              <a:tblPr firstRow="1">
                <a:tableStyleId>{69C7853C-536D-4A76-A0AE-DD22124D55A5}</a:tableStyleId>
              </a:tblPr>
              <a:tblGrid>
                <a:gridCol w="2628900"/>
                <a:gridCol w="2628900"/>
                <a:gridCol w="2628900"/>
                <a:gridCol w="2628900"/>
              </a:tblGrid>
              <a:tr h="0">
                <a:tc>
                  <a:txBody>
                    <a:bodyPr/>
                    <a:lstStyle/>
                    <a:p>
                      <a:pPr algn="l"/>
                      <a:r>
                        <a:rPr lang="en-US">
                          <a:effectLst/>
                        </a:rPr>
                        <a:t> </a:t>
                      </a:r>
                    </a:p>
                  </a:txBody>
                  <a:tcPr marR="95250" anchor="ctr"/>
                </a:tc>
                <a:tc>
                  <a:txBody>
                    <a:bodyPr/>
                    <a:lstStyle/>
                    <a:p>
                      <a:pPr algn="l"/>
                      <a:r>
                        <a:rPr lang="en-US">
                          <a:effectLst/>
                        </a:rPr>
                        <a:t>Hoisting</a:t>
                      </a:r>
                    </a:p>
                  </a:txBody>
                  <a:tcPr marR="95250" anchor="ctr"/>
                </a:tc>
                <a:tc>
                  <a:txBody>
                    <a:bodyPr/>
                    <a:lstStyle/>
                    <a:p>
                      <a:pPr algn="l"/>
                      <a:r>
                        <a:rPr lang="en-US">
                          <a:effectLst/>
                        </a:rPr>
                        <a:t>Scope</a:t>
                      </a:r>
                    </a:p>
                  </a:txBody>
                  <a:tcPr marR="95250" anchor="ctr"/>
                </a:tc>
                <a:tc>
                  <a:txBody>
                    <a:bodyPr/>
                    <a:lstStyle/>
                    <a:p>
                      <a:pPr algn="l"/>
                      <a:r>
                        <a:rPr lang="en-US" dirty="0">
                          <a:effectLst/>
                        </a:rPr>
                        <a:t>Creates global properties</a:t>
                      </a:r>
                    </a:p>
                  </a:txBody>
                  <a:tcPr marR="95250" anchor="ctr"/>
                </a:tc>
              </a:tr>
              <a:tr h="0">
                <a:tc>
                  <a:txBody>
                    <a:bodyPr/>
                    <a:lstStyle/>
                    <a:p>
                      <a:r>
                        <a:rPr lang="en-US">
                          <a:effectLst/>
                        </a:rPr>
                        <a:t>var</a:t>
                      </a:r>
                    </a:p>
                  </a:txBody>
                  <a:tcPr marR="95250" anchor="ctr"/>
                </a:tc>
                <a:tc>
                  <a:txBody>
                    <a:bodyPr/>
                    <a:lstStyle/>
                    <a:p>
                      <a:r>
                        <a:rPr lang="en-US">
                          <a:effectLst/>
                        </a:rPr>
                        <a:t>Declaration</a:t>
                      </a:r>
                    </a:p>
                  </a:txBody>
                  <a:tcPr marR="95250" anchor="ctr"/>
                </a:tc>
                <a:tc>
                  <a:txBody>
                    <a:bodyPr/>
                    <a:lstStyle/>
                    <a:p>
                      <a:r>
                        <a:rPr lang="en-US" dirty="0">
                          <a:effectLst/>
                        </a:rPr>
                        <a:t>Function</a:t>
                      </a:r>
                    </a:p>
                  </a:txBody>
                  <a:tcPr marR="95250" anchor="ctr"/>
                </a:tc>
                <a:tc>
                  <a:txBody>
                    <a:bodyPr/>
                    <a:lstStyle/>
                    <a:p>
                      <a:r>
                        <a:rPr lang="en-US">
                          <a:effectLst/>
                        </a:rPr>
                        <a:t>Yes</a:t>
                      </a:r>
                    </a:p>
                  </a:txBody>
                  <a:tcPr marR="95250" anchor="ctr"/>
                </a:tc>
              </a:tr>
              <a:tr h="0">
                <a:tc>
                  <a:txBody>
                    <a:bodyPr/>
                    <a:lstStyle/>
                    <a:p>
                      <a:r>
                        <a:rPr lang="en-US">
                          <a:effectLst/>
                        </a:rPr>
                        <a:t>let</a:t>
                      </a:r>
                    </a:p>
                  </a:txBody>
                  <a:tcPr marR="95250" anchor="ctr"/>
                </a:tc>
                <a:tc>
                  <a:txBody>
                    <a:bodyPr/>
                    <a:lstStyle/>
                    <a:p>
                      <a:r>
                        <a:rPr lang="en-US">
                          <a:effectLst/>
                        </a:rPr>
                        <a:t>Temporal dead zone</a:t>
                      </a:r>
                    </a:p>
                  </a:txBody>
                  <a:tcPr marR="95250" anchor="ctr"/>
                </a:tc>
                <a:tc>
                  <a:txBody>
                    <a:bodyPr/>
                    <a:lstStyle/>
                    <a:p>
                      <a:r>
                        <a:rPr lang="en-US">
                          <a:effectLst/>
                        </a:rPr>
                        <a:t>Block</a:t>
                      </a:r>
                    </a:p>
                  </a:txBody>
                  <a:tcPr marR="95250" anchor="ctr"/>
                </a:tc>
                <a:tc>
                  <a:txBody>
                    <a:bodyPr/>
                    <a:lstStyle/>
                    <a:p>
                      <a:r>
                        <a:rPr lang="en-US">
                          <a:effectLst/>
                        </a:rPr>
                        <a:t>No</a:t>
                      </a:r>
                    </a:p>
                  </a:txBody>
                  <a:tcPr marR="95250" anchor="ctr"/>
                </a:tc>
              </a:tr>
              <a:tr h="0">
                <a:tc>
                  <a:txBody>
                    <a:bodyPr/>
                    <a:lstStyle/>
                    <a:p>
                      <a:r>
                        <a:rPr lang="en-US">
                          <a:effectLst/>
                        </a:rPr>
                        <a:t>const</a:t>
                      </a:r>
                    </a:p>
                  </a:txBody>
                  <a:tcPr marR="95250" anchor="ctr"/>
                </a:tc>
                <a:tc>
                  <a:txBody>
                    <a:bodyPr/>
                    <a:lstStyle/>
                    <a:p>
                      <a:r>
                        <a:rPr lang="en-US">
                          <a:effectLst/>
                        </a:rPr>
                        <a:t>Temporal dead zone</a:t>
                      </a:r>
                    </a:p>
                  </a:txBody>
                  <a:tcPr marR="95250" anchor="ctr"/>
                </a:tc>
                <a:tc>
                  <a:txBody>
                    <a:bodyPr/>
                    <a:lstStyle/>
                    <a:p>
                      <a:r>
                        <a:rPr lang="en-US">
                          <a:effectLst/>
                        </a:rPr>
                        <a:t>Block</a:t>
                      </a:r>
                    </a:p>
                  </a:txBody>
                  <a:tcPr marR="95250" anchor="ctr"/>
                </a:tc>
                <a:tc>
                  <a:txBody>
                    <a:bodyPr/>
                    <a:lstStyle/>
                    <a:p>
                      <a:r>
                        <a:rPr lang="en-US">
                          <a:effectLst/>
                        </a:rPr>
                        <a:t>No</a:t>
                      </a:r>
                    </a:p>
                  </a:txBody>
                  <a:tcPr marR="95250" anchor="ctr"/>
                </a:tc>
              </a:tr>
              <a:tr h="0">
                <a:tc>
                  <a:txBody>
                    <a:bodyPr/>
                    <a:lstStyle/>
                    <a:p>
                      <a:r>
                        <a:rPr lang="en-US">
                          <a:effectLst/>
                        </a:rPr>
                        <a:t>function</a:t>
                      </a:r>
                    </a:p>
                  </a:txBody>
                  <a:tcPr marR="95250" anchor="ctr"/>
                </a:tc>
                <a:tc>
                  <a:txBody>
                    <a:bodyPr/>
                    <a:lstStyle/>
                    <a:p>
                      <a:r>
                        <a:rPr lang="en-US">
                          <a:effectLst/>
                        </a:rPr>
                        <a:t>Complete</a:t>
                      </a:r>
                    </a:p>
                  </a:txBody>
                  <a:tcPr marR="95250" anchor="ctr"/>
                </a:tc>
                <a:tc>
                  <a:txBody>
                    <a:bodyPr/>
                    <a:lstStyle/>
                    <a:p>
                      <a:r>
                        <a:rPr lang="en-US">
                          <a:effectLst/>
                        </a:rPr>
                        <a:t>Block</a:t>
                      </a:r>
                    </a:p>
                  </a:txBody>
                  <a:tcPr marR="95250" anchor="ctr"/>
                </a:tc>
                <a:tc>
                  <a:txBody>
                    <a:bodyPr/>
                    <a:lstStyle/>
                    <a:p>
                      <a:r>
                        <a:rPr lang="en-US">
                          <a:effectLst/>
                        </a:rPr>
                        <a:t>Yes</a:t>
                      </a:r>
                    </a:p>
                  </a:txBody>
                  <a:tcPr marR="95250" anchor="ctr"/>
                </a:tc>
              </a:tr>
              <a:tr h="0">
                <a:tc>
                  <a:txBody>
                    <a:bodyPr/>
                    <a:lstStyle/>
                    <a:p>
                      <a:r>
                        <a:rPr lang="en-US">
                          <a:effectLst/>
                        </a:rPr>
                        <a:t>class</a:t>
                      </a:r>
                    </a:p>
                  </a:txBody>
                  <a:tcPr marR="95250" anchor="ctr"/>
                </a:tc>
                <a:tc>
                  <a:txBody>
                    <a:bodyPr/>
                    <a:lstStyle/>
                    <a:p>
                      <a:r>
                        <a:rPr lang="en-US">
                          <a:effectLst/>
                        </a:rPr>
                        <a:t>No</a:t>
                      </a:r>
                    </a:p>
                  </a:txBody>
                  <a:tcPr marR="95250" anchor="ctr"/>
                </a:tc>
                <a:tc>
                  <a:txBody>
                    <a:bodyPr/>
                    <a:lstStyle/>
                    <a:p>
                      <a:r>
                        <a:rPr lang="en-US">
                          <a:effectLst/>
                        </a:rPr>
                        <a:t>Block</a:t>
                      </a:r>
                    </a:p>
                  </a:txBody>
                  <a:tcPr marR="95250" anchor="ctr"/>
                </a:tc>
                <a:tc>
                  <a:txBody>
                    <a:bodyPr/>
                    <a:lstStyle/>
                    <a:p>
                      <a:r>
                        <a:rPr lang="en-US">
                          <a:effectLst/>
                        </a:rPr>
                        <a:t>No</a:t>
                      </a:r>
                    </a:p>
                  </a:txBody>
                  <a:tcPr marR="95250" anchor="ctr"/>
                </a:tc>
              </a:tr>
              <a:tr h="0">
                <a:tc>
                  <a:txBody>
                    <a:bodyPr/>
                    <a:lstStyle/>
                    <a:p>
                      <a:r>
                        <a:rPr lang="en-US">
                          <a:effectLst/>
                        </a:rPr>
                        <a:t>import</a:t>
                      </a:r>
                    </a:p>
                  </a:txBody>
                  <a:tcPr marR="95250" anchor="ctr"/>
                </a:tc>
                <a:tc>
                  <a:txBody>
                    <a:bodyPr/>
                    <a:lstStyle/>
                    <a:p>
                      <a:r>
                        <a:rPr lang="en-US" dirty="0">
                          <a:effectLst/>
                        </a:rPr>
                        <a:t>Complete</a:t>
                      </a:r>
                    </a:p>
                  </a:txBody>
                  <a:tcPr marR="95250" anchor="ctr"/>
                </a:tc>
                <a:tc>
                  <a:txBody>
                    <a:bodyPr/>
                    <a:lstStyle/>
                    <a:p>
                      <a:r>
                        <a:rPr lang="en-US">
                          <a:effectLst/>
                        </a:rPr>
                        <a:t>Module-global</a:t>
                      </a:r>
                    </a:p>
                  </a:txBody>
                  <a:tcPr marR="95250" anchor="ctr"/>
                </a:tc>
                <a:tc>
                  <a:txBody>
                    <a:bodyPr/>
                    <a:lstStyle/>
                    <a:p>
                      <a:r>
                        <a:rPr lang="en-US" dirty="0">
                          <a:effectLst/>
                        </a:rPr>
                        <a:t>No</a:t>
                      </a:r>
                    </a:p>
                  </a:txBody>
                  <a:tcPr marR="95250" anchor="ctr"/>
                </a:tc>
              </a:tr>
            </a:tbl>
          </a:graphicData>
        </a:graphic>
      </p:graphicFrame>
    </p:spTree>
    <p:extLst>
      <p:ext uri="{BB962C8B-B14F-4D97-AF65-F5344CB8AC3E}">
        <p14:creationId xmlns:p14="http://schemas.microsoft.com/office/powerpoint/2010/main" val="217111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temporal dead </a:t>
            </a:r>
            <a:r>
              <a:rPr lang="en-US" b="1" dirty="0" smtClean="0"/>
              <a:t>zone</a:t>
            </a:r>
            <a:endParaRPr lang="en-US" dirty="0"/>
          </a:p>
        </p:txBody>
      </p:sp>
      <p:sp>
        <p:nvSpPr>
          <p:cNvPr id="4" name="Rectangle 1"/>
          <p:cNvSpPr>
            <a:spLocks noGrp="1" noChangeArrowheads="1"/>
          </p:cNvSpPr>
          <p:nvPr>
            <p:ph idx="1"/>
          </p:nvPr>
        </p:nvSpPr>
        <p:spPr bwMode="auto">
          <a:xfrm>
            <a:off x="838200" y="3228673"/>
            <a:ext cx="4195379" cy="154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if</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true</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enter new scope, TDZ starts</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	</a:t>
            </a:r>
            <a:r>
              <a:rPr kumimoji="0" lang="en-US" altLang="en-US" sz="1000" b="1" i="0" u="none" strike="noStrike" cap="none" normalizeH="0" baseline="0" dirty="0" err="1" smtClean="0">
                <a:ln>
                  <a:noFill/>
                </a:ln>
                <a:solidFill>
                  <a:srgbClr val="008000"/>
                </a:solidFill>
                <a:effectLst/>
                <a:latin typeface="Arial Unicode MS" panose="020B0604020202020204" pitchFamily="34" charset="-128"/>
              </a:rPr>
              <a:t>const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func</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function</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console.log(</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myVar</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OK!</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Here we are within the TDZ and</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accessing `</a:t>
            </a:r>
            <a:r>
              <a:rPr kumimoji="0" lang="en-US" altLang="en-US" sz="1000" b="0" i="1" u="none" strike="noStrike" cap="none" normalizeH="0" baseline="0" dirty="0" err="1" smtClean="0">
                <a:ln>
                  <a:noFill/>
                </a:ln>
                <a:solidFill>
                  <a:srgbClr val="408080"/>
                </a:solidFill>
                <a:effectLst/>
                <a:latin typeface="Arial Unicode MS" panose="020B0604020202020204" pitchFamily="34" charset="-128"/>
              </a:rPr>
              <a:t>myVar</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would cause a `</a:t>
            </a:r>
            <a:r>
              <a:rPr kumimoji="0" lang="en-US" altLang="en-US" sz="1000" b="0" i="1" u="none" strike="noStrike" cap="none" normalizeH="0" baseline="0" dirty="0" err="1" smtClean="0">
                <a:ln>
                  <a:noFill/>
                </a:ln>
                <a:solidFill>
                  <a:srgbClr val="408080"/>
                </a:solidFill>
                <a:effectLst/>
                <a:latin typeface="Arial Unicode MS" panose="020B0604020202020204" pitchFamily="34" charset="-128"/>
              </a:rPr>
              <a:t>ReferenceError</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Courier"/>
              </a:rPr>
              <a:t>	</a:t>
            </a:r>
            <a:r>
              <a:rPr kumimoji="0" lang="en-US" altLang="en-US" sz="1000" b="1" i="0" u="none" strike="noStrike" cap="none" normalizeH="0" baseline="0" dirty="0" smtClean="0">
                <a:ln>
                  <a:noFill/>
                </a:ln>
                <a:solidFill>
                  <a:srgbClr val="008000"/>
                </a:solidFill>
                <a:effectLst/>
                <a:latin typeface="Arial Unicode MS" panose="020B0604020202020204" pitchFamily="34" charset="-128"/>
              </a:rPr>
              <a:t>let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myVar</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0" u="none" strike="noStrike" cap="none" normalizeH="0" baseline="0" dirty="0" smtClean="0">
                <a:ln>
                  <a:noFill/>
                </a:ln>
                <a:solidFill>
                  <a:srgbClr val="666666"/>
                </a:solidFill>
                <a:effectLst/>
                <a:latin typeface="Arial Unicode MS" panose="020B0604020202020204" pitchFamily="34" charset="-128"/>
              </a:rPr>
              <a:t>3</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TDZ ends</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	</a:t>
            </a:r>
            <a:r>
              <a:rPr kumimoji="0" lang="en-US" altLang="en-US" sz="1000" b="0" i="0" u="none" strike="noStrike" cap="none" normalizeH="0" baseline="0" dirty="0" err="1" smtClean="0">
                <a:ln>
                  <a:noFill/>
                </a:ln>
                <a:solidFill>
                  <a:srgbClr val="000000"/>
                </a:solidFill>
                <a:effectLst/>
                <a:latin typeface="Arial Unicode MS" panose="020B0604020202020204" pitchFamily="34" charset="-128"/>
              </a:rPr>
              <a:t>func</a:t>
            </a: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1000" b="0" i="0" u="none" strike="noStrike" cap="none" normalizeH="0" baseline="0" dirty="0" smtClean="0">
                <a:ln>
                  <a:noFill/>
                </a:ln>
                <a:solidFill>
                  <a:srgbClr val="000000"/>
                </a:solidFill>
                <a:effectLst/>
                <a:latin typeface="Courier"/>
              </a:rPr>
              <a:t> </a:t>
            </a:r>
            <a:r>
              <a:rPr kumimoji="0" lang="en-US" altLang="en-US" sz="1000" b="0" i="1" u="none" strike="noStrike" cap="none" normalizeH="0" baseline="0" dirty="0" smtClean="0">
                <a:ln>
                  <a:noFill/>
                </a:ln>
                <a:solidFill>
                  <a:srgbClr val="408080"/>
                </a:solidFill>
                <a:effectLst/>
                <a:latin typeface="Arial Unicode MS" panose="020B0604020202020204" pitchFamily="34" charset="-128"/>
              </a:rPr>
              <a:t>// called outside TDZ</a:t>
            </a:r>
            <a:r>
              <a:rPr kumimoji="0" lang="en-US" altLang="en-US" sz="1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9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487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temporal dead zone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 OK: `y` accesses `x` after it has been declared</a:t>
            </a:r>
          </a:p>
          <a:p>
            <a:pPr marL="0" indent="0">
              <a:buNone/>
            </a:pPr>
            <a:r>
              <a:rPr lang="en-US" dirty="0"/>
              <a:t>function foo(x=1, y=x) {</a:t>
            </a:r>
          </a:p>
          <a:p>
            <a:pPr marL="0" indent="0">
              <a:buNone/>
            </a:pPr>
            <a:r>
              <a:rPr lang="en-US" dirty="0"/>
              <a:t>    return [x, y];</a:t>
            </a:r>
          </a:p>
          <a:p>
            <a:pPr marL="0" indent="0">
              <a:buNone/>
            </a:pPr>
            <a:r>
              <a:rPr lang="en-US" dirty="0"/>
              <a:t>}</a:t>
            </a:r>
          </a:p>
          <a:p>
            <a:pPr marL="0" indent="0">
              <a:buNone/>
            </a:pPr>
            <a:r>
              <a:rPr lang="en-US" dirty="0"/>
              <a:t>foo(); // [1,1]</a:t>
            </a:r>
          </a:p>
          <a:p>
            <a:pPr marL="0" indent="0">
              <a:buNone/>
            </a:pPr>
            <a:endParaRPr lang="en-US" dirty="0"/>
          </a:p>
          <a:p>
            <a:pPr marL="0" indent="0">
              <a:buNone/>
            </a:pPr>
            <a:r>
              <a:rPr lang="en-US" dirty="0"/>
              <a:t>// Exception: `x` tries to access `y` within TDZ</a:t>
            </a:r>
          </a:p>
          <a:p>
            <a:pPr marL="0" indent="0">
              <a:buNone/>
            </a:pPr>
            <a:r>
              <a:rPr lang="en-US" dirty="0"/>
              <a:t>function bar(x=y, y=2) {</a:t>
            </a:r>
          </a:p>
          <a:p>
            <a:pPr marL="0" indent="0">
              <a:buNone/>
            </a:pPr>
            <a:r>
              <a:rPr lang="en-US" dirty="0"/>
              <a:t>    return [x, y];</a:t>
            </a:r>
          </a:p>
          <a:p>
            <a:pPr marL="0" indent="0">
              <a:buNone/>
            </a:pPr>
            <a:r>
              <a:rPr lang="en-US" dirty="0"/>
              <a:t>}</a:t>
            </a:r>
          </a:p>
          <a:p>
            <a:pPr marL="0" indent="0">
              <a:buNone/>
            </a:pPr>
            <a:r>
              <a:rPr lang="en-US" dirty="0"/>
              <a:t>bar(); // </a:t>
            </a:r>
            <a:r>
              <a:rPr lang="en-US" dirty="0" err="1"/>
              <a:t>ReferenceError</a:t>
            </a:r>
            <a:endParaRPr lang="en-US" dirty="0"/>
          </a:p>
        </p:txBody>
      </p:sp>
    </p:spTree>
    <p:extLst>
      <p:ext uri="{BB962C8B-B14F-4D97-AF65-F5344CB8AC3E}">
        <p14:creationId xmlns:p14="http://schemas.microsoft.com/office/powerpoint/2010/main" val="1958696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10.4.1 </a:t>
            </a:r>
            <a:r>
              <a:rPr kumimoji="0" lang="en-US" altLang="en-US" sz="1000" b="1"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typeof</a:t>
            </a:r>
            <a:r>
              <a:rPr kumimoji="0" lang="en-US" altLang="en-US" sz="9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and the temporal dead zone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 variable being unaccessible in the temporal dead zone means that you can’t even apply</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000000"/>
                </a:solidFill>
                <a:effectLst/>
                <a:latin typeface="Arial Unicode MS" panose="020B0604020202020204" pitchFamily="34" charset="-128"/>
                <a:cs typeface="Arial" panose="020B0604020202020204" pitchFamily="34" charset="0"/>
              </a:rPr>
              <a:t>typeof</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to it:</a:t>
            </a: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smtClean="0">
                <a:ln>
                  <a:noFill/>
                </a:ln>
                <a:solidFill>
                  <a:srgbClr val="008000"/>
                </a:solidFill>
                <a:effectLst/>
                <a:latin typeface="Arial Unicode MS" panose="020B0604020202020204" pitchFamily="34" charset="-128"/>
              </a:rPr>
              <a:t>if</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r>
              <a:rPr kumimoji="0" lang="en-US" altLang="en-US" sz="1000" b="1" i="0" u="none" strike="noStrike" cap="none" normalizeH="0" baseline="0" smtClean="0">
                <a:ln>
                  <a:noFill/>
                </a:ln>
                <a:solidFill>
                  <a:srgbClr val="008000"/>
                </a:solidFill>
                <a:effectLst/>
                <a:latin typeface="Arial Unicode MS" panose="020B0604020202020204" pitchFamily="34" charset="-128"/>
              </a:rPr>
              <a:t>true</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console.log(</a:t>
            </a:r>
            <a:r>
              <a:rPr kumimoji="0" lang="en-US" altLang="en-US" sz="1000" b="1" i="0" u="none" strike="noStrike" cap="none" normalizeH="0" baseline="0" smtClean="0">
                <a:ln>
                  <a:noFill/>
                </a:ln>
                <a:solidFill>
                  <a:srgbClr val="008000"/>
                </a:solidFill>
                <a:effectLst/>
                <a:latin typeface="Arial Unicode MS" panose="020B0604020202020204" pitchFamily="34" charset="-128"/>
              </a:rPr>
              <a:t>typeof</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tmp);</a:t>
            </a:r>
            <a:r>
              <a:rPr kumimoji="0" lang="en-US" altLang="en-US" sz="1000" b="0" i="0" u="none" strike="noStrike" cap="none" normalizeH="0" baseline="0" smtClean="0">
                <a:ln>
                  <a:noFill/>
                </a:ln>
                <a:solidFill>
                  <a:schemeClr val="tx1"/>
                </a:solidFill>
                <a:effectLst/>
                <a:latin typeface="Courier"/>
              </a:rPr>
              <a:t> </a:t>
            </a:r>
            <a:r>
              <a:rPr kumimoji="0" lang="en-US" altLang="en-US" sz="1000" b="0" i="1" u="none" strike="noStrike" cap="none" normalizeH="0" baseline="0" smtClean="0">
                <a:ln>
                  <a:noFill/>
                </a:ln>
                <a:solidFill>
                  <a:srgbClr val="408080"/>
                </a:solidFill>
                <a:effectLst/>
                <a:latin typeface="Arial Unicode MS" panose="020B0604020202020204" pitchFamily="34" charset="-128"/>
              </a:rPr>
              <a:t>// ReferenceError</a:t>
            </a:r>
            <a:r>
              <a:rPr kumimoji="0" lang="en-US" altLang="en-US" sz="1000" b="0" i="0" u="none" strike="noStrike" cap="none" normalizeH="0" baseline="0" smtClean="0">
                <a:ln>
                  <a:noFill/>
                </a:ln>
                <a:solidFill>
                  <a:schemeClr val="tx1"/>
                </a:solidFill>
                <a:effectLst/>
                <a:latin typeface="Courier"/>
              </a:rPr>
              <a:t> </a:t>
            </a:r>
            <a:r>
              <a:rPr kumimoji="0" lang="en-US" altLang="en-US" sz="1000" b="1" i="0" u="none" strike="noStrike" cap="none" normalizeH="0" baseline="0" smtClean="0">
                <a:ln>
                  <a:noFill/>
                </a:ln>
                <a:solidFill>
                  <a:srgbClr val="008000"/>
                </a:solidFill>
                <a:effectLst/>
                <a:latin typeface="Arial Unicode MS" panose="020B0604020202020204" pitchFamily="34" charset="-128"/>
              </a:rPr>
              <a:t>let</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tmp;</a:t>
            </a:r>
            <a:r>
              <a:rPr kumimoji="0" lang="en-US" altLang="en-US" sz="1000" b="0" i="0" u="none" strike="noStrike" cap="none" normalizeH="0" baseline="0" smtClean="0">
                <a:ln>
                  <a:noFill/>
                </a:ln>
                <a:solidFill>
                  <a:schemeClr val="tx1"/>
                </a:solidFill>
                <a:effectLst/>
                <a:latin typeface="Courier"/>
              </a:rPr>
              <a:t> </a:t>
            </a:r>
            <a:r>
              <a:rPr kumimoji="0" lang="en-US" altLang="en-US" sz="1000" b="0" i="0" u="none" strike="noStrike" cap="none" normalizeH="0" baseline="0" smtClean="0">
                <a:ln>
                  <a:noFill/>
                </a:ln>
                <a:solidFill>
                  <a:schemeClr val="tx1"/>
                </a:solidFill>
                <a:effectLst/>
                <a:latin typeface="Arial Unicode MS" panose="020B0604020202020204" pitchFamily="34" charset="-128"/>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9109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now??? Let and </a:t>
            </a:r>
            <a:r>
              <a:rPr lang="en-US" dirty="0" err="1" smtClean="0"/>
              <a:t>const</a:t>
            </a:r>
            <a:endParaRPr lang="en-US" dirty="0"/>
          </a:p>
        </p:txBody>
      </p:sp>
      <p:sp>
        <p:nvSpPr>
          <p:cNvPr id="3" name="Content Placeholder 2"/>
          <p:cNvSpPr>
            <a:spLocks noGrp="1"/>
          </p:cNvSpPr>
          <p:nvPr>
            <p:ph idx="1"/>
          </p:nvPr>
        </p:nvSpPr>
        <p:spPr/>
        <p:txBody>
          <a:bodyPr/>
          <a:lstStyle/>
          <a:p>
            <a:pPr marL="0" indent="0">
              <a:buNone/>
            </a:pPr>
            <a:r>
              <a:rPr lang="en-US" dirty="0" smtClean="0"/>
              <a:t>IE 11 ?</a:t>
            </a:r>
            <a:endParaRPr lang="en-US" dirty="0"/>
          </a:p>
        </p:txBody>
      </p:sp>
    </p:spTree>
    <p:extLst>
      <p:ext uri="{BB962C8B-B14F-4D97-AF65-F5344CB8AC3E}">
        <p14:creationId xmlns:p14="http://schemas.microsoft.com/office/powerpoint/2010/main" val="2776212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990" y="230999"/>
            <a:ext cx="10515600" cy="5779507"/>
          </a:xfrm>
        </p:spPr>
        <p:txBody>
          <a:bodyPr>
            <a:normAutofit fontScale="92500" lnSpcReduction="10000"/>
          </a:bodyPr>
          <a:lstStyle/>
          <a:p>
            <a:pPr marL="0" indent="0">
              <a:buNone/>
            </a:pPr>
            <a:r>
              <a:rPr lang="en-US" dirty="0"/>
              <a:t>10.7 The global object</a:t>
            </a:r>
          </a:p>
          <a:p>
            <a:pPr marL="0" indent="0">
              <a:buNone/>
            </a:pPr>
            <a:r>
              <a:rPr lang="en-US" dirty="0"/>
              <a:t>JavaScript’s global object (window in web browsers, global in Node.js) is more a bug than a feature, especially with regard to performance. That’s why it’s not surprising that ES6 introduces a distinction:</a:t>
            </a:r>
          </a:p>
          <a:p>
            <a:pPr marL="0" indent="0">
              <a:buNone/>
            </a:pPr>
            <a:endParaRPr lang="en-US" dirty="0"/>
          </a:p>
          <a:p>
            <a:pPr marL="0" indent="0">
              <a:buNone/>
            </a:pPr>
            <a:r>
              <a:rPr lang="en-US" dirty="0"/>
              <a:t>All properties of the global object are global variables. In global scope, the following declarations create such properties:</a:t>
            </a:r>
          </a:p>
          <a:p>
            <a:pPr marL="0" indent="0">
              <a:buNone/>
            </a:pPr>
            <a:r>
              <a:rPr lang="en-US" dirty="0" err="1"/>
              <a:t>var</a:t>
            </a:r>
            <a:r>
              <a:rPr lang="en-US" dirty="0"/>
              <a:t> declarations</a:t>
            </a:r>
          </a:p>
          <a:p>
            <a:pPr marL="0" indent="0">
              <a:buNone/>
            </a:pPr>
            <a:r>
              <a:rPr lang="en-US" dirty="0"/>
              <a:t>Function declarations</a:t>
            </a:r>
          </a:p>
          <a:p>
            <a:pPr marL="0" indent="0">
              <a:buNone/>
            </a:pPr>
            <a:r>
              <a:rPr lang="en-US" dirty="0"/>
              <a:t>But there are now also global variables that are not properties of the global object. In global scope, the following declarations create such variables:</a:t>
            </a:r>
          </a:p>
          <a:p>
            <a:pPr marL="0" indent="0">
              <a:buNone/>
            </a:pPr>
            <a:r>
              <a:rPr lang="en-US" dirty="0"/>
              <a:t>let declarations</a:t>
            </a:r>
          </a:p>
          <a:p>
            <a:pPr marL="0" indent="0">
              <a:buNone/>
            </a:pPr>
            <a:r>
              <a:rPr lang="en-US" dirty="0" err="1"/>
              <a:t>const</a:t>
            </a:r>
            <a:r>
              <a:rPr lang="en-US" dirty="0"/>
              <a:t> declarations</a:t>
            </a:r>
          </a:p>
          <a:p>
            <a:pPr marL="0" indent="0">
              <a:buNone/>
            </a:pPr>
            <a:r>
              <a:rPr lang="en-US" dirty="0"/>
              <a:t>Class declarations</a:t>
            </a:r>
          </a:p>
        </p:txBody>
      </p:sp>
    </p:spTree>
    <p:extLst>
      <p:ext uri="{BB962C8B-B14F-4D97-AF65-F5344CB8AC3E}">
        <p14:creationId xmlns:p14="http://schemas.microsoft.com/office/powerpoint/2010/main" val="3901566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302" y="164093"/>
            <a:ext cx="10515600" cy="6102892"/>
          </a:xfrm>
        </p:spPr>
        <p:txBody>
          <a:bodyPr>
            <a:normAutofit fontScale="62500" lnSpcReduction="20000"/>
          </a:bodyPr>
          <a:lstStyle/>
          <a:p>
            <a:pPr marL="0" indent="0">
              <a:buNone/>
            </a:pPr>
            <a:r>
              <a:rPr lang="en-US" dirty="0"/>
              <a:t>Class declarations…</a:t>
            </a:r>
          </a:p>
          <a:p>
            <a:pPr marL="0" indent="0">
              <a:buNone/>
            </a:pPr>
            <a:endParaRPr lang="en-US" dirty="0"/>
          </a:p>
          <a:p>
            <a:pPr marL="0" indent="0">
              <a:buNone/>
            </a:pPr>
            <a:r>
              <a:rPr lang="en-US" dirty="0"/>
              <a:t>are block-scoped.</a:t>
            </a:r>
          </a:p>
          <a:p>
            <a:pPr marL="0" indent="0">
              <a:buNone/>
            </a:pPr>
            <a:r>
              <a:rPr lang="en-US" dirty="0"/>
              <a:t>don’t create properties on the global object.</a:t>
            </a:r>
          </a:p>
          <a:p>
            <a:pPr marL="0" indent="0">
              <a:buNone/>
            </a:pPr>
            <a:r>
              <a:rPr lang="en-US" dirty="0"/>
              <a:t>are not hoisted.</a:t>
            </a:r>
          </a:p>
          <a:p>
            <a:pPr marL="0" indent="0">
              <a:buNone/>
            </a:pPr>
            <a:r>
              <a:rPr lang="en-US" dirty="0"/>
              <a:t>Classes not being hoisted may be surprising, because, under the hood, they create functions. The rationale for this behavior is that the values of their extends clauses are defined via expressions and those expressions have to be executed at the appropriate times.</a:t>
            </a:r>
          </a:p>
          <a:p>
            <a:pPr marL="0" indent="0">
              <a:buNone/>
            </a:pPr>
            <a:endParaRPr lang="en-US" dirty="0"/>
          </a:p>
          <a:p>
            <a:pPr marL="0" indent="0">
              <a:buNone/>
            </a:pPr>
            <a:r>
              <a:rPr lang="en-US" dirty="0"/>
              <a:t>{ // Enter a new scope</a:t>
            </a:r>
          </a:p>
          <a:p>
            <a:pPr marL="0" indent="0">
              <a:buNone/>
            </a:pPr>
            <a:endParaRPr lang="en-US" dirty="0"/>
          </a:p>
          <a:p>
            <a:pPr marL="0" indent="0">
              <a:buNone/>
            </a:pPr>
            <a:r>
              <a:rPr lang="en-US" dirty="0"/>
              <a:t>    </a:t>
            </a:r>
            <a:r>
              <a:rPr lang="en-US" dirty="0" err="1"/>
              <a:t>const</a:t>
            </a:r>
            <a:r>
              <a:rPr lang="en-US" dirty="0"/>
              <a:t> identity = x =&gt; x;</a:t>
            </a:r>
          </a:p>
          <a:p>
            <a:pPr marL="0" indent="0">
              <a:buNone/>
            </a:pPr>
            <a:endParaRPr lang="en-US" dirty="0"/>
          </a:p>
          <a:p>
            <a:pPr marL="0" indent="0">
              <a:buNone/>
            </a:pPr>
            <a:r>
              <a:rPr lang="en-US" dirty="0"/>
              <a:t>    // Here we are in the temporal dead zone of `</a:t>
            </a:r>
            <a:r>
              <a:rPr lang="en-US" dirty="0" err="1"/>
              <a:t>MyClass</a:t>
            </a:r>
            <a:r>
              <a:rPr lang="en-US" dirty="0"/>
              <a:t>`</a:t>
            </a:r>
          </a:p>
          <a:p>
            <a:pPr marL="0" indent="0">
              <a:buNone/>
            </a:pPr>
            <a:r>
              <a:rPr lang="en-US" dirty="0"/>
              <a:t>    let </a:t>
            </a:r>
            <a:r>
              <a:rPr lang="en-US" dirty="0" err="1"/>
              <a:t>inst</a:t>
            </a:r>
            <a:r>
              <a:rPr lang="en-US" dirty="0"/>
              <a:t> = new </a:t>
            </a:r>
            <a:r>
              <a:rPr lang="en-US" dirty="0" err="1"/>
              <a:t>MyClass</a:t>
            </a:r>
            <a:r>
              <a:rPr lang="en-US" dirty="0"/>
              <a:t>(); // </a:t>
            </a:r>
            <a:r>
              <a:rPr lang="en-US" dirty="0" err="1"/>
              <a:t>ReferenceError</a:t>
            </a:r>
            <a:endParaRPr lang="en-US" dirty="0"/>
          </a:p>
          <a:p>
            <a:pPr marL="0" indent="0">
              <a:buNone/>
            </a:pPr>
            <a:endParaRPr lang="en-US" dirty="0"/>
          </a:p>
          <a:p>
            <a:pPr marL="0" indent="0">
              <a:buNone/>
            </a:pPr>
            <a:r>
              <a:rPr lang="en-US" dirty="0"/>
              <a:t>    // Note the expression in the `extends` clause</a:t>
            </a:r>
          </a:p>
          <a:p>
            <a:pPr marL="0" indent="0">
              <a:buNone/>
            </a:pPr>
            <a:r>
              <a:rPr lang="en-US" dirty="0"/>
              <a:t>    class </a:t>
            </a:r>
            <a:r>
              <a:rPr lang="en-US" dirty="0" err="1"/>
              <a:t>MyClass</a:t>
            </a:r>
            <a:r>
              <a:rPr lang="en-US" dirty="0"/>
              <a:t> extends identity(Object)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7988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story</a:t>
            </a:r>
            <a:endParaRPr lang="en-US" dirty="0"/>
          </a:p>
        </p:txBody>
      </p:sp>
      <p:sp>
        <p:nvSpPr>
          <p:cNvPr id="3" name="Content Placeholder 2"/>
          <p:cNvSpPr>
            <a:spLocks noGrp="1"/>
          </p:cNvSpPr>
          <p:nvPr>
            <p:ph idx="1"/>
          </p:nvPr>
        </p:nvSpPr>
        <p:spPr/>
        <p:txBody>
          <a:bodyPr/>
          <a:lstStyle/>
          <a:p>
            <a:pPr marL="0" indent="0">
              <a:buNone/>
            </a:pPr>
            <a:r>
              <a:rPr lang="en-US" b="1" dirty="0"/>
              <a:t>function</a:t>
            </a:r>
            <a:r>
              <a:rPr lang="en-US" dirty="0"/>
              <a:t> </a:t>
            </a:r>
            <a:r>
              <a:rPr lang="en-US" b="1" dirty="0" err="1"/>
              <a:t>runTowerExperiment</a:t>
            </a:r>
            <a:r>
              <a:rPr lang="en-US" dirty="0"/>
              <a:t>(tower, </a:t>
            </a:r>
            <a:r>
              <a:rPr lang="en-US" dirty="0" err="1"/>
              <a:t>startTime</a:t>
            </a:r>
            <a:r>
              <a:rPr lang="en-US" dirty="0"/>
              <a:t>) { </a:t>
            </a:r>
            <a:endParaRPr lang="en-US" dirty="0" smtClean="0"/>
          </a:p>
          <a:p>
            <a:pPr marL="457200" lvl="1" indent="0">
              <a:buNone/>
            </a:pPr>
            <a:r>
              <a:rPr lang="en-US" b="1" dirty="0" err="1" smtClean="0"/>
              <a:t>var</a:t>
            </a:r>
            <a:r>
              <a:rPr lang="en-US" dirty="0" smtClean="0"/>
              <a:t> </a:t>
            </a:r>
            <a:r>
              <a:rPr lang="en-US" dirty="0"/>
              <a:t>t = </a:t>
            </a:r>
            <a:r>
              <a:rPr lang="en-US" dirty="0" err="1"/>
              <a:t>startTime</a:t>
            </a:r>
            <a:r>
              <a:rPr lang="en-US" dirty="0"/>
              <a:t>; </a:t>
            </a:r>
            <a:endParaRPr lang="en-US" dirty="0" smtClean="0"/>
          </a:p>
          <a:p>
            <a:pPr marL="457200" lvl="1" indent="0">
              <a:buNone/>
            </a:pPr>
            <a:r>
              <a:rPr lang="en-US" dirty="0" err="1" smtClean="0"/>
              <a:t>tower.on</a:t>
            </a:r>
            <a:r>
              <a:rPr lang="en-US" dirty="0"/>
              <a:t>("tick", </a:t>
            </a:r>
            <a:r>
              <a:rPr lang="en-US" b="1" dirty="0"/>
              <a:t>function</a:t>
            </a:r>
            <a:r>
              <a:rPr lang="en-US" dirty="0"/>
              <a:t> () </a:t>
            </a:r>
            <a:r>
              <a:rPr lang="en-US" dirty="0" smtClean="0"/>
              <a:t>{</a:t>
            </a:r>
          </a:p>
          <a:p>
            <a:pPr marL="457200" lvl="1" indent="0">
              <a:buNone/>
            </a:pPr>
            <a:r>
              <a:rPr lang="en-US" dirty="0" smtClean="0"/>
              <a:t> </a:t>
            </a:r>
            <a:r>
              <a:rPr lang="en-US" dirty="0" smtClean="0"/>
              <a:t>	... </a:t>
            </a:r>
            <a:r>
              <a:rPr lang="en-US" dirty="0"/>
              <a:t>code that uses t ... </a:t>
            </a:r>
            <a:endParaRPr lang="en-US" dirty="0" smtClean="0"/>
          </a:p>
          <a:p>
            <a:pPr marL="457200" lvl="1" indent="0">
              <a:buNone/>
            </a:pPr>
            <a:r>
              <a:rPr lang="en-US" dirty="0" smtClean="0"/>
              <a:t>}); </a:t>
            </a:r>
          </a:p>
          <a:p>
            <a:pPr marL="457200" lvl="1" indent="0">
              <a:buNone/>
            </a:pPr>
            <a:r>
              <a:rPr lang="en-US" dirty="0" smtClean="0"/>
              <a:t>... </a:t>
            </a:r>
            <a:r>
              <a:rPr lang="en-US" dirty="0"/>
              <a:t>more code ... </a:t>
            </a:r>
            <a:endParaRPr lang="en-US" dirty="0" smtClean="0"/>
          </a:p>
          <a:p>
            <a:pPr marL="457200" lvl="1" indent="0">
              <a:buNone/>
            </a:pPr>
            <a:r>
              <a:rPr lang="en-US" dirty="0" smtClean="0"/>
              <a:t>… more event handlers …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3224400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there = 'far away'</a:t>
            </a:r>
          </a:p>
          <a:p>
            <a:pPr marL="0" indent="0">
              <a:buNone/>
            </a:pPr>
            <a:r>
              <a:rPr lang="en-US" dirty="0"/>
              <a:t>// &lt;- </a:t>
            </a:r>
            <a:r>
              <a:rPr lang="en-US" dirty="0" err="1"/>
              <a:t>ReferenceError</a:t>
            </a:r>
            <a:r>
              <a:rPr lang="en-US" dirty="0"/>
              <a:t>: there is not defined</a:t>
            </a:r>
          </a:p>
          <a:p>
            <a:pPr marL="0" indent="0">
              <a:buNone/>
            </a:pPr>
            <a:r>
              <a:rPr lang="en-US" dirty="0"/>
              <a:t>let there = 'dragons'</a:t>
            </a:r>
          </a:p>
        </p:txBody>
      </p:sp>
    </p:spTree>
    <p:extLst>
      <p:ext uri="{BB962C8B-B14F-4D97-AF65-F5344CB8AC3E}">
        <p14:creationId xmlns:p14="http://schemas.microsoft.com/office/powerpoint/2010/main" val="68736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Content Placeholder 1"/>
          <p:cNvSpPr>
            <a:spLocks noGrp="1" noChangeArrowheads="1"/>
          </p:cNvSpPr>
          <p:nvPr>
            <p:ph type="title"/>
          </p:nvPr>
        </p:nvSpPr>
        <p:spPr bwMode="auto">
          <a:xfrm>
            <a:off x="838200" y="673963"/>
            <a:ext cx="60596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cs typeface="Arial" panose="020B0604020202020204" pitchFamily="34" charset="0"/>
              </a:rPr>
              <a:t>always use </a:t>
            </a:r>
            <a:r>
              <a:rPr kumimoji="0" lang="en-US" altLang="en-US" sz="4000" b="0" i="0" u="none" strike="noStrike" cap="none" normalizeH="0" baseline="0" dirty="0" smtClean="0">
                <a:ln>
                  <a:noFill/>
                </a:ln>
                <a:solidFill>
                  <a:srgbClr val="000000"/>
                </a:solidFill>
                <a:effectLst/>
                <a:latin typeface="Arial Unicode MS" panose="020B0604020202020204" pitchFamily="34" charset="-128"/>
              </a:rPr>
              <a:t>let </a:t>
            </a:r>
            <a:r>
              <a:rPr kumimoji="0" lang="en-US" altLang="en-US" sz="4000" b="0" i="0" u="none" strike="noStrike" cap="none" normalizeH="0" baseline="0" dirty="0" smtClean="0">
                <a:ln>
                  <a:noFill/>
                </a:ln>
                <a:solidFill>
                  <a:srgbClr val="000000"/>
                </a:solidFill>
                <a:effectLst/>
                <a:cs typeface="Arial" panose="020B0604020202020204" pitchFamily="34" charset="0"/>
              </a:rPr>
              <a:t>and </a:t>
            </a:r>
            <a:r>
              <a:rPr kumimoji="0" lang="en-US" altLang="en-US" sz="4000" b="0" i="0" u="none" strike="noStrike" cap="none" normalizeH="0" baseline="0" dirty="0" smtClean="0">
                <a:ln>
                  <a:noFill/>
                </a:ln>
                <a:solidFill>
                  <a:srgbClr val="000000"/>
                </a:solidFill>
                <a:effectLst/>
                <a:latin typeface="Arial Unicode MS" panose="020B0604020202020204" pitchFamily="34" charset="-128"/>
              </a:rPr>
              <a:t>const</a:t>
            </a:r>
            <a:r>
              <a:rPr kumimoji="0" lang="en-US" altLang="en-US" sz="4000" b="0" i="0" u="none" strike="noStrike" cap="none" normalizeH="0" baseline="0" dirty="0" smtClean="0">
                <a:ln>
                  <a:noFill/>
                </a:ln>
                <a:solidFill>
                  <a:srgbClr val="000000"/>
                </a:solidFill>
                <a:effectLst/>
                <a:cs typeface="Arial" panose="020B0604020202020204" pitchFamily="34" charset="0"/>
              </a:rPr>
              <a:t>.</a:t>
            </a:r>
            <a:r>
              <a:rPr kumimoji="0" lang="en-US" altLang="en-US" sz="40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509737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a:t>https://hacks.mozilla.org/category/es6-in-depth/</a:t>
            </a:r>
          </a:p>
        </p:txBody>
      </p:sp>
    </p:spTree>
    <p:extLst>
      <p:ext uri="{BB962C8B-B14F-4D97-AF65-F5344CB8AC3E}">
        <p14:creationId xmlns:p14="http://schemas.microsoft.com/office/powerpoint/2010/main" val="402442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month later…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884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Happy end </a:t>
            </a:r>
            <a:r>
              <a:rPr lang="ru-RU" dirty="0" smtClean="0">
                <a:sym typeface="Wingdings" panose="05000000000000000000" pitchFamily="2" charset="2"/>
              </a:rPr>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function</a:t>
            </a:r>
            <a:r>
              <a:rPr lang="en-US" dirty="0"/>
              <a:t> </a:t>
            </a:r>
            <a:r>
              <a:rPr lang="en-US" b="1" dirty="0" err="1"/>
              <a:t>runTowerExperiment</a:t>
            </a:r>
            <a:r>
              <a:rPr lang="en-US" dirty="0"/>
              <a:t>(tower, </a:t>
            </a:r>
            <a:r>
              <a:rPr lang="en-US" dirty="0" err="1"/>
              <a:t>startTime</a:t>
            </a:r>
            <a:r>
              <a:rPr lang="en-US" dirty="0"/>
              <a:t>) { </a:t>
            </a:r>
            <a:endParaRPr lang="en-US" dirty="0" smtClean="0"/>
          </a:p>
          <a:p>
            <a:pPr marL="457200" lvl="1" indent="0">
              <a:buNone/>
            </a:pPr>
            <a:r>
              <a:rPr lang="en-US" b="1" dirty="0" err="1" smtClean="0"/>
              <a:t>var</a:t>
            </a:r>
            <a:r>
              <a:rPr lang="en-US" dirty="0" smtClean="0"/>
              <a:t> </a:t>
            </a:r>
            <a:r>
              <a:rPr lang="en-US" dirty="0"/>
              <a:t>t = </a:t>
            </a:r>
            <a:r>
              <a:rPr lang="en-US" dirty="0" err="1"/>
              <a:t>startTime</a:t>
            </a:r>
            <a:r>
              <a:rPr lang="en-US" dirty="0"/>
              <a:t>; </a:t>
            </a:r>
            <a:endParaRPr lang="en-US" dirty="0" smtClean="0"/>
          </a:p>
          <a:p>
            <a:pPr marL="457200" lvl="1" indent="0">
              <a:buNone/>
            </a:pPr>
            <a:r>
              <a:rPr lang="en-US" dirty="0" err="1" smtClean="0"/>
              <a:t>tower.on</a:t>
            </a:r>
            <a:r>
              <a:rPr lang="en-US" dirty="0"/>
              <a:t>("tick", </a:t>
            </a:r>
            <a:r>
              <a:rPr lang="en-US" b="1" dirty="0"/>
              <a:t>function</a:t>
            </a:r>
            <a:r>
              <a:rPr lang="en-US" dirty="0"/>
              <a:t> () { </a:t>
            </a:r>
            <a:endParaRPr lang="en-US" dirty="0" smtClean="0"/>
          </a:p>
          <a:p>
            <a:pPr marL="914400" lvl="2" indent="0">
              <a:buNone/>
            </a:pPr>
            <a:r>
              <a:rPr lang="en-US" dirty="0" smtClean="0"/>
              <a:t>... </a:t>
            </a:r>
            <a:r>
              <a:rPr lang="en-US" dirty="0"/>
              <a:t>code that uses t ... </a:t>
            </a:r>
            <a:endParaRPr lang="en-US" dirty="0" smtClean="0"/>
          </a:p>
          <a:p>
            <a:pPr marL="914400" lvl="2" indent="0">
              <a:buNone/>
            </a:pPr>
            <a:r>
              <a:rPr lang="en-US" b="1" dirty="0" smtClean="0"/>
              <a:t>if</a:t>
            </a:r>
            <a:r>
              <a:rPr lang="en-US" dirty="0" smtClean="0"/>
              <a:t> </a:t>
            </a:r>
            <a:r>
              <a:rPr lang="en-US" dirty="0"/>
              <a:t>(</a:t>
            </a:r>
            <a:r>
              <a:rPr lang="en-US" dirty="0" err="1"/>
              <a:t>bowlingBall.altitude</a:t>
            </a:r>
            <a:r>
              <a:rPr lang="en-US" dirty="0"/>
              <a:t>() &lt;= 0) { </a:t>
            </a:r>
            <a:endParaRPr lang="en-US" dirty="0" smtClean="0"/>
          </a:p>
          <a:p>
            <a:pPr marL="1371600" lvl="3" indent="0">
              <a:buNone/>
            </a:pPr>
            <a:r>
              <a:rPr lang="en-US" b="1" u="sng" dirty="0" err="1" smtClean="0"/>
              <a:t>var</a:t>
            </a:r>
            <a:r>
              <a:rPr lang="en-US" u="sng" dirty="0" smtClean="0"/>
              <a:t> </a:t>
            </a:r>
            <a:r>
              <a:rPr lang="en-US" u="sng" dirty="0"/>
              <a:t>t = </a:t>
            </a:r>
            <a:r>
              <a:rPr lang="en-US" u="sng" dirty="0" err="1"/>
              <a:t>readTachymeter</a:t>
            </a:r>
            <a:r>
              <a:rPr lang="en-US" u="sng" dirty="0"/>
              <a:t>(); </a:t>
            </a:r>
            <a:endParaRPr lang="en-US" u="sng" dirty="0" smtClean="0"/>
          </a:p>
          <a:p>
            <a:pPr marL="1371600" lvl="3" indent="0">
              <a:buNone/>
            </a:pPr>
            <a:r>
              <a:rPr lang="en-US" dirty="0" smtClean="0"/>
              <a:t>... </a:t>
            </a:r>
          </a:p>
          <a:p>
            <a:pPr marL="914400" lvl="2" indent="0">
              <a:buNone/>
            </a:pPr>
            <a:r>
              <a:rPr lang="en-US" dirty="0" smtClean="0"/>
              <a:t>} </a:t>
            </a:r>
          </a:p>
          <a:p>
            <a:pPr marL="457200" lvl="1" indent="0">
              <a:buNone/>
            </a:pPr>
            <a:r>
              <a:rPr lang="en-US" dirty="0" smtClean="0"/>
              <a:t>});</a:t>
            </a:r>
          </a:p>
          <a:p>
            <a:pPr marL="457200" lvl="1" indent="0">
              <a:buNone/>
            </a:pPr>
            <a:r>
              <a:rPr lang="en-US" dirty="0" smtClean="0"/>
              <a:t> </a:t>
            </a:r>
            <a:r>
              <a:rPr lang="en-US" dirty="0"/>
              <a:t>... more code </a:t>
            </a:r>
            <a:r>
              <a:rPr lang="en-US" dirty="0" smtClean="0"/>
              <a:t>...</a:t>
            </a:r>
          </a:p>
          <a:p>
            <a:pPr marL="457200" lvl="1" indent="0">
              <a:buNone/>
            </a:pPr>
            <a:r>
              <a:rPr lang="en-US" dirty="0"/>
              <a:t>… more event handlers … </a:t>
            </a:r>
            <a:r>
              <a:rPr lang="en-US" dirty="0" smtClean="0"/>
              <a:t>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14857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Famous story</a:t>
            </a:r>
            <a:endParaRPr lang="en-US" dirty="0"/>
          </a:p>
        </p:txBody>
      </p:sp>
      <p:sp>
        <p:nvSpPr>
          <p:cNvPr id="3" name="Content Placeholder 2"/>
          <p:cNvSpPr>
            <a:spLocks noGrp="1"/>
          </p:cNvSpPr>
          <p:nvPr>
            <p:ph idx="1"/>
          </p:nvPr>
        </p:nvSpPr>
        <p:spPr/>
        <p:txBody>
          <a:bodyPr/>
          <a:lstStyle/>
          <a:p>
            <a:pPr marL="0" indent="0">
              <a:buNone/>
            </a:pPr>
            <a:r>
              <a:rPr lang="en-US" b="1" dirty="0"/>
              <a:t>Variable oversharing in loops</a:t>
            </a:r>
            <a:endParaRPr lang="en-US" dirty="0"/>
          </a:p>
        </p:txBody>
      </p:sp>
    </p:spTree>
    <p:extLst>
      <p:ext uri="{BB962C8B-B14F-4D97-AF65-F5344CB8AC3E}">
        <p14:creationId xmlns:p14="http://schemas.microsoft.com/office/powerpoint/2010/main" val="297707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230610"/>
            <a:ext cx="5052665" cy="1594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FFC000"/>
                </a:solidFill>
                <a:effectLst/>
                <a:latin typeface="Arial Unicode MS" panose="020B0604020202020204" pitchFamily="34" charset="-128"/>
              </a:rPr>
              <a:t>let</a:t>
            </a:r>
            <a:r>
              <a:rPr kumimoji="0" lang="en-US" altLang="en-US" b="1" i="0" u="none" strike="noStrike" cap="none" normalizeH="0" baseline="0" dirty="0" smtClean="0">
                <a:ln>
                  <a:noFill/>
                </a:ln>
                <a:solidFill>
                  <a:srgbClr val="000000"/>
                </a:solidFill>
                <a:effectLst/>
                <a:latin typeface="Open Sans"/>
              </a:rPr>
              <a:t> is the new </a:t>
            </a:r>
            <a:r>
              <a:rPr kumimoji="0" lang="en-US" altLang="en-US" b="1" i="0" u="none" strike="noStrike" cap="none" normalizeH="0" baseline="0" dirty="0" err="1" smtClean="0">
                <a:ln>
                  <a:noFill/>
                </a:ln>
                <a:solidFill>
                  <a:srgbClr val="FFC000"/>
                </a:solidFill>
                <a:effectLst/>
                <a:latin typeface="Arial Unicode MS" panose="020B0604020202020204" pitchFamily="34" charset="-128"/>
              </a:rPr>
              <a:t>var</a:t>
            </a:r>
            <a:r>
              <a:rPr kumimoji="0" lang="en-US" altLang="en-US" b="1" i="0" u="none" strike="noStrike" cap="none" normalizeH="0" baseline="0" dirty="0" smtClean="0">
                <a:ln>
                  <a:noFill/>
                </a:ln>
                <a:solidFill>
                  <a:srgbClr val="FFC000"/>
                </a:solidFill>
                <a:effectLst/>
                <a:latin typeface="Arial Unicode MS" panose="020B0604020202020204" pitchFamily="34" charset="-128"/>
              </a:rPr>
              <a:t> </a:t>
            </a:r>
            <a:r>
              <a:rPr kumimoji="0" lang="en-US" altLang="en-US" b="1" i="0" u="none" strike="noStrike" cap="none" normalizeH="0" baseline="0" dirty="0" smtClean="0">
                <a:ln>
                  <a:noFill/>
                </a:ln>
                <a:solidFill>
                  <a:srgbClr val="000000"/>
                </a:solidFill>
                <a:effectLst/>
                <a:latin typeface="Arial Unicode MS" panose="020B0604020202020204" pitchFamily="34" charset="-128"/>
              </a:rPr>
              <a:t>!!!</a:t>
            </a:r>
            <a:endParaRPr kumimoji="0" lang="en-US" altLang="en-US" b="1"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2324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a:t>
            </a:r>
            <a:endParaRPr lang="en-US" dirty="0"/>
          </a:p>
        </p:txBody>
      </p:sp>
      <p:sp>
        <p:nvSpPr>
          <p:cNvPr id="4" name="Rectangle 1"/>
          <p:cNvSpPr>
            <a:spLocks noGrp="1" noChangeArrowheads="1"/>
          </p:cNvSpPr>
          <p:nvPr>
            <p:ph idx="1"/>
          </p:nvPr>
        </p:nvSpPr>
        <p:spPr bwMode="auto">
          <a:xfrm>
            <a:off x="509016" y="1825684"/>
            <a:ext cx="11209607"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i="0" u="none" strike="noStrike" cap="none" normalizeH="0" baseline="0" dirty="0" smtClean="0">
                <a:ln>
                  <a:noFill/>
                </a:ln>
                <a:effectLst/>
                <a:latin typeface="Arial Unicode MS" panose="020B0604020202020204" pitchFamily="34" charset="-128"/>
              </a:rPr>
              <a:t>let</a:t>
            </a:r>
            <a:r>
              <a:rPr kumimoji="0" lang="en-US" altLang="en-US" sz="1800" i="0" u="none" strike="noStrike" cap="none" normalizeH="0" baseline="0" dirty="0" smtClean="0">
                <a:ln>
                  <a:noFill/>
                </a:ln>
                <a:effectLst/>
                <a:latin typeface="Open Sans"/>
              </a:rPr>
              <a:t> variables are block-scoped</a:t>
            </a:r>
            <a:r>
              <a:rPr kumimoji="0" lang="en-US" altLang="en-US" sz="1800" i="0" u="none" strike="noStrike" cap="none" normalizeH="0" baseline="0" dirty="0" smtClean="0">
                <a:ln>
                  <a:noFill/>
                </a:ln>
                <a:effectLst/>
              </a:rPr>
              <a:t> </a:t>
            </a:r>
          </a:p>
          <a:p>
            <a:pPr eaLnBrk="0" fontAlgn="base" hangingPunct="0">
              <a:lnSpc>
                <a:spcPct val="100000"/>
              </a:lnSpc>
              <a:spcBef>
                <a:spcPct val="0"/>
              </a:spcBef>
              <a:spcAft>
                <a:spcPct val="0"/>
              </a:spcAft>
            </a:pPr>
            <a:r>
              <a:rPr lang="en-US" altLang="en-US" sz="1800" dirty="0"/>
              <a:t>Global let variables are not properties on the global object.</a:t>
            </a:r>
          </a:p>
          <a:p>
            <a:pPr eaLnBrk="0" fontAlgn="base" hangingPunct="0">
              <a:lnSpc>
                <a:spcPct val="100000"/>
              </a:lnSpc>
              <a:spcBef>
                <a:spcPct val="0"/>
              </a:spcBef>
              <a:spcAft>
                <a:spcPct val="0"/>
              </a:spcAft>
            </a:pPr>
            <a:r>
              <a:rPr lang="en-US" altLang="en-US" sz="1800" dirty="0" smtClean="0"/>
              <a:t>Loops </a:t>
            </a:r>
            <a:r>
              <a:rPr lang="en-US" altLang="en-US" sz="1800" dirty="0"/>
              <a:t>of the form for (let x...) create a fresh binding for x in each iteration. </a:t>
            </a:r>
            <a:r>
              <a:rPr lang="en-US" altLang="en-US" sz="1800" dirty="0" smtClean="0"/>
              <a:t>(true for - simple </a:t>
            </a:r>
            <a:r>
              <a:rPr lang="en-US" altLang="en-US" sz="1800" dirty="0"/>
              <a:t>for, for-in, for-of loops)</a:t>
            </a:r>
          </a:p>
          <a:p>
            <a:pPr eaLnBrk="0" fontAlgn="base" hangingPunct="0">
              <a:lnSpc>
                <a:spcPct val="100000"/>
              </a:lnSpc>
              <a:spcBef>
                <a:spcPct val="0"/>
              </a:spcBef>
              <a:spcAft>
                <a:spcPct val="0"/>
              </a:spcAft>
            </a:pPr>
            <a:r>
              <a:rPr lang="en-US" altLang="en-US" sz="1800" dirty="0"/>
              <a:t>It’s an error to try to use a let variable before its declaration is reached. </a:t>
            </a:r>
          </a:p>
          <a:p>
            <a:pPr eaLnBrk="0" fontAlgn="base" hangingPunct="0">
              <a:lnSpc>
                <a:spcPct val="100000"/>
              </a:lnSpc>
              <a:spcBef>
                <a:spcPct val="0"/>
              </a:spcBef>
              <a:spcAft>
                <a:spcPct val="0"/>
              </a:spcAft>
            </a:pPr>
            <a:r>
              <a:rPr lang="en-US" altLang="en-US" sz="1800" dirty="0" err="1"/>
              <a:t>Redeclaring</a:t>
            </a:r>
            <a:r>
              <a:rPr lang="en-US" altLang="en-US" sz="1800" dirty="0"/>
              <a:t> a variable with let is a </a:t>
            </a:r>
            <a:r>
              <a:rPr lang="en-US" altLang="en-US" sz="1800" dirty="0" err="1"/>
              <a:t>SyntaxError</a:t>
            </a:r>
            <a:r>
              <a:rPr lang="en-US" altLang="en-US" sz="1800" dirty="0"/>
              <a:t>.</a:t>
            </a:r>
            <a:endParaRPr kumimoji="0" lang="en-US" altLang="en-US" sz="1800" i="0" u="none" strike="noStrike" cap="none" normalizeH="0" baseline="0" dirty="0" smtClean="0">
              <a:ln>
                <a:noFill/>
              </a:ln>
              <a:effectLst/>
            </a:endParaRPr>
          </a:p>
          <a:p>
            <a:pPr eaLnBrk="0" fontAlgn="base" hangingPunct="0">
              <a:lnSpc>
                <a:spcPct val="100000"/>
              </a:lnSpc>
              <a:spcBef>
                <a:spcPct val="0"/>
              </a:spcBef>
              <a:spcAft>
                <a:spcPct val="0"/>
              </a:spcAft>
            </a:pPr>
            <a:endParaRPr kumimoji="0" lang="en-US" altLang="en-US" sz="180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05736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Block-level scope</a:t>
            </a:r>
            <a:endParaRPr lang="en-US" dirty="0"/>
          </a:p>
        </p:txBody>
      </p:sp>
      <p:sp>
        <p:nvSpPr>
          <p:cNvPr id="4" name="Rectangle 1"/>
          <p:cNvSpPr>
            <a:spLocks noGrp="1" noChangeArrowheads="1"/>
          </p:cNvSpPr>
          <p:nvPr>
            <p:ph idx="1"/>
          </p:nvPr>
        </p:nvSpPr>
        <p:spPr bwMode="auto">
          <a:xfrm>
            <a:off x="838200" y="1960776"/>
            <a:ext cx="7507183" cy="200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function</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func</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if</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true</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lang="en-US" altLang="en-US" sz="2000" dirty="0" smtClean="0">
                <a:solidFill>
                  <a:srgbClr val="000000"/>
                </a:solidFill>
                <a:latin typeface="Courier"/>
              </a:rPr>
              <a:t>	</a:t>
            </a:r>
            <a:r>
              <a:rPr kumimoji="0" lang="en-US" altLang="en-US" sz="2000" b="1" i="0" u="none" strike="noStrike" cap="none" normalizeH="0" baseline="0" dirty="0" smtClean="0">
                <a:ln>
                  <a:noFill/>
                </a:ln>
                <a:solidFill>
                  <a:srgbClr val="008000"/>
                </a:solidFill>
                <a:effectLst/>
                <a:latin typeface="Arial Unicode MS" panose="020B0604020202020204" pitchFamily="34" charset="-128"/>
              </a:rPr>
              <a:t>let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tmp</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0" u="none" strike="noStrike" cap="none" normalizeH="0" baseline="0" dirty="0" smtClean="0">
                <a:ln>
                  <a:noFill/>
                </a:ln>
                <a:solidFill>
                  <a:srgbClr val="666666"/>
                </a:solidFill>
                <a:effectLst/>
                <a:latin typeface="Arial Unicode MS" panose="020B0604020202020204" pitchFamily="34" charset="-128"/>
              </a:rPr>
              <a:t>123</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a:rPr>
              <a:t>	</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	console.log(</a:t>
            </a:r>
            <a:r>
              <a:rPr kumimoji="0" lang="en-US" altLang="en-US" sz="2000" b="0" i="0" u="none" strike="noStrike" cap="none" normalizeH="0" baseline="0" dirty="0" err="1" smtClean="0">
                <a:ln>
                  <a:noFill/>
                </a:ln>
                <a:solidFill>
                  <a:srgbClr val="000000"/>
                </a:solidFill>
                <a:effectLst/>
                <a:latin typeface="Arial Unicode MS" panose="020B0604020202020204" pitchFamily="34" charset="-128"/>
              </a:rPr>
              <a:t>tmp</a:t>
            </a: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rgbClr val="000000"/>
                </a:solidFill>
                <a:effectLst/>
                <a:latin typeface="Courier"/>
              </a:rPr>
              <a:t> </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a:t>
            </a:r>
            <a:r>
              <a:rPr kumimoji="0" lang="en-US" altLang="en-US" sz="2000" b="0" i="1" u="none" strike="noStrike" cap="none" normalizeH="0" baseline="0" dirty="0" err="1" smtClean="0">
                <a:ln>
                  <a:noFill/>
                </a:ln>
                <a:solidFill>
                  <a:srgbClr val="408080"/>
                </a:solidFill>
                <a:effectLst/>
                <a:latin typeface="Arial Unicode MS" panose="020B0604020202020204" pitchFamily="34" charset="-128"/>
              </a:rPr>
              <a:t>ReferenceError</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a:t>
            </a:r>
            <a:r>
              <a:rPr kumimoji="0" lang="en-US" altLang="en-US" sz="2000" b="0" i="1" u="none" strike="noStrike" cap="none" normalizeH="0" baseline="0" dirty="0" err="1" smtClean="0">
                <a:ln>
                  <a:noFill/>
                </a:ln>
                <a:solidFill>
                  <a:srgbClr val="408080"/>
                </a:solidFill>
                <a:effectLst/>
                <a:latin typeface="Arial Unicode MS" panose="020B0604020202020204" pitchFamily="34" charset="-128"/>
              </a:rPr>
              <a:t>tmp</a:t>
            </a:r>
            <a:r>
              <a:rPr kumimoji="0" lang="en-US" altLang="en-US" sz="2000" b="0" i="1" u="none" strike="noStrike" cap="none" normalizeH="0" baseline="0" dirty="0" smtClean="0">
                <a:ln>
                  <a:noFill/>
                </a:ln>
                <a:solidFill>
                  <a:srgbClr val="408080"/>
                </a:solidFill>
                <a:effectLst/>
                <a:latin typeface="Arial Unicode MS" panose="020B0604020202020204" pitchFamily="34" charset="-128"/>
              </a:rPr>
              <a:t> is not defined</a:t>
            </a:r>
            <a:r>
              <a:rPr kumimoji="0" lang="en-US" altLang="en-US" sz="2000" b="0" i="0" u="none" strike="noStrike" cap="none" normalizeH="0" baseline="0" dirty="0" smtClean="0">
                <a:ln>
                  <a:noFill/>
                </a:ln>
                <a:solidFill>
                  <a:srgbClr val="000000"/>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Arial Unicode MS" panose="020B0604020202020204" pitchFamily="34" charset="-128"/>
              </a:rPr>
              <a:t>}</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1640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5758</TotalTime>
  <Words>840</Words>
  <Application>Microsoft Office PowerPoint</Application>
  <PresentationFormat>Widescreen</PresentationFormat>
  <Paragraphs>202</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 Unicode MS</vt:lpstr>
      <vt:lpstr>Arial</vt:lpstr>
      <vt:lpstr>Calibri</vt:lpstr>
      <vt:lpstr>Calibri Light</vt:lpstr>
      <vt:lpstr>Consolas</vt:lpstr>
      <vt:lpstr>Courier</vt:lpstr>
      <vt:lpstr>Courier New</vt:lpstr>
      <vt:lpstr>Helvetica Neue</vt:lpstr>
      <vt:lpstr>Open Sans</vt:lpstr>
      <vt:lpstr>Wingdings</vt:lpstr>
      <vt:lpstr>Office Theme</vt:lpstr>
      <vt:lpstr>ES6 In Depth: let and const</vt:lpstr>
      <vt:lpstr>ES5 Fun</vt:lpstr>
      <vt:lpstr>Short story</vt:lpstr>
      <vt:lpstr>One month later…</vt:lpstr>
      <vt:lpstr>Happy end </vt:lpstr>
      <vt:lpstr>Famous story</vt:lpstr>
      <vt:lpstr>let is the new var !!! </vt:lpstr>
      <vt:lpstr>Let</vt:lpstr>
      <vt:lpstr>Block-level scope</vt:lpstr>
      <vt:lpstr>Shadow variable within a function</vt:lpstr>
      <vt:lpstr>PowerPoint Presentation</vt:lpstr>
      <vt:lpstr>PowerPoint Presentation</vt:lpstr>
      <vt:lpstr>Const</vt:lpstr>
      <vt:lpstr>const variables don’t make the assigned value immutable</vt:lpstr>
      <vt:lpstr>ES6 - Temporal Dead Zone</vt:lpstr>
      <vt:lpstr>Not so simple</vt:lpstr>
      <vt:lpstr>PowerPoint Presentation</vt:lpstr>
      <vt:lpstr>PowerPoint Presentation</vt:lpstr>
      <vt:lpstr>ReferenceError</vt:lpstr>
      <vt:lpstr>Example </vt:lpstr>
      <vt:lpstr>Scope</vt:lpstr>
      <vt:lpstr>Can I use let and const now? </vt:lpstr>
      <vt:lpstr>Ways of declaring variables</vt:lpstr>
      <vt:lpstr>The temporal dead zone</vt:lpstr>
      <vt:lpstr>The temporal dead zone</vt:lpstr>
      <vt:lpstr>???</vt:lpstr>
      <vt:lpstr>ES6 now??? Let and const</vt:lpstr>
      <vt:lpstr>PowerPoint Presentation</vt:lpstr>
      <vt:lpstr>PowerPoint Presentation</vt:lpstr>
      <vt:lpstr>PowerPoint Presentation</vt:lpstr>
      <vt:lpstr>always use let and const. </vt:lpstr>
      <vt:lpstr>References</vt:lpstr>
    </vt:vector>
  </TitlesOfParts>
  <Company>EPAM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Dzmitry Varabei</dc:creator>
  <cp:lastModifiedBy>Dzmitry Varabei</cp:lastModifiedBy>
  <cp:revision>66</cp:revision>
  <dcterms:created xsi:type="dcterms:W3CDTF">2015-08-26T09:58:40Z</dcterms:created>
  <dcterms:modified xsi:type="dcterms:W3CDTF">2015-09-14T06:40:34Z</dcterms:modified>
</cp:coreProperties>
</file>