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0" r:id="rId3"/>
    <p:sldId id="263" r:id="rId4"/>
    <p:sldId id="264" r:id="rId5"/>
    <p:sldId id="258"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9" r:id="rId26"/>
    <p:sldId id="290" r:id="rId27"/>
    <p:sldId id="291" r:id="rId28"/>
    <p:sldId id="292" r:id="rId29"/>
    <p:sldId id="293" r:id="rId30"/>
    <p:sldId id="294" r:id="rId31"/>
    <p:sldId id="295" r:id="rId32"/>
    <p:sldId id="296" r:id="rId33"/>
    <p:sldId id="297" r:id="rId34"/>
    <p:sldId id="298" r:id="rId35"/>
    <p:sldId id="29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2" autoAdjust="0"/>
    <p:restoredTop sz="94660"/>
  </p:normalViewPr>
  <p:slideViewPr>
    <p:cSldViewPr snapToGrid="0">
      <p:cViewPr varScale="1">
        <p:scale>
          <a:sx n="88" d="100"/>
          <a:sy n="88"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59333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76143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66846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35466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B6097-0600-478C-B330-3ABB8A070687}"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4044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B6097-0600-478C-B330-3ABB8A070687}"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27462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DB6097-0600-478C-B330-3ABB8A070687}" type="datetimeFigureOut">
              <a:rPr lang="en-US" smtClean="0"/>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20788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DB6097-0600-478C-B330-3ABB8A070687}" type="datetimeFigureOut">
              <a:rPr lang="en-US" smtClean="0"/>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936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B6097-0600-478C-B330-3ABB8A070687}" type="datetimeFigureOut">
              <a:rPr lang="en-US" smtClean="0"/>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5740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B6097-0600-478C-B330-3ABB8A070687}"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30501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B6097-0600-478C-B330-3ABB8A070687}"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07958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B6097-0600-478C-B330-3ABB8A070687}" type="datetimeFigureOut">
              <a:rPr lang="en-US" smtClean="0"/>
              <a:t>8/19/2015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F8E45-D837-4091-90B1-EB762DF3F108}" type="slidenum">
              <a:rPr lang="en-US" smtClean="0"/>
              <a:t>‹#›</a:t>
            </a:fld>
            <a:endParaRPr lang="en-US"/>
          </a:p>
        </p:txBody>
      </p:sp>
    </p:spTree>
    <p:extLst>
      <p:ext uri="{BB962C8B-B14F-4D97-AF65-F5344CB8AC3E}">
        <p14:creationId xmlns:p14="http://schemas.microsoft.com/office/powerpoint/2010/main" val="24471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martinfowler.com/bliki/FeatureTogg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ntinuousdelivery.com/2011/05/make-large-scale-changes-incrementally-with-branch-by-abstraction/" TargetMode="External"/><Relationship Id="rId2" Type="http://schemas.openxmlformats.org/officeDocument/2006/relationships/hyperlink" Target="http://martinfowler.com/bliki/BranchByAbstrac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artinfowler.com/tags/continuous%20integration.html" TargetMode="External"/><Relationship Id="rId2" Type="http://schemas.openxmlformats.org/officeDocument/2006/relationships/hyperlink" Target="http://martinfowler.com/tags/version%20contro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google.com/url?q=http://en.wikipedia.org/wiki/Theory_X_and_theory_Y&amp;sa=D&amp;sntz=1&amp;usg=AFQjCNF0po_WnRl81Dy2swIj2zIvdQvSf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log.mattcallanan.net/2014/02/how-etsy-do-code-reviews-with.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nvie/gitflow"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hyperlink" Target="https://guides.github.com/introduction/flow/" TargetMode="External"/><Relationship Id="rId1" Type="http://schemas.openxmlformats.org/officeDocument/2006/relationships/slideLayout" Target="../slideLayouts/slideLayout2.xml"/><Relationship Id="rId5" Type="http://schemas.openxmlformats.org/officeDocument/2006/relationships/hyperlink" Target="http://haacked.com/archive/2014/07/28/github-flow-aliases/" TargetMode="External"/><Relationship Id="rId4" Type="http://schemas.openxmlformats.org/officeDocument/2006/relationships/hyperlink" Target="http://zachholman.com/talk/how-github-uses-github-to-build-github/"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ru-RU" dirty="0" smtClean="0"/>
              <a:t>Начали использовать гит около 3х лет назад, до этого </a:t>
            </a:r>
            <a:r>
              <a:rPr lang="en-US" dirty="0" smtClean="0"/>
              <a:t>subversion</a:t>
            </a:r>
          </a:p>
          <a:p>
            <a:pPr marL="0" indent="0">
              <a:buNone/>
            </a:pPr>
            <a:r>
              <a:rPr lang="ru-RU" dirty="0" smtClean="0"/>
              <a:t>Использовали в лучших традициях </a:t>
            </a:r>
            <a:r>
              <a:rPr lang="en-US" b="1" dirty="0"/>
              <a:t>SVN</a:t>
            </a:r>
            <a:endParaRPr lang="ru-RU" dirty="0" smtClean="0"/>
          </a:p>
          <a:p>
            <a:pPr marL="0" indent="0">
              <a:buNone/>
            </a:pPr>
            <a:r>
              <a:rPr lang="ru-RU" dirty="0" smtClean="0"/>
              <a:t>В последние полгода задумались о том правильно ли мы его используем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2625356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feature </a:t>
            </a:r>
            <a:r>
              <a:rPr lang="en-US" dirty="0" smtClean="0"/>
              <a:t>branching vs CI</a:t>
            </a:r>
            <a:endParaRPr lang="en-US" dirty="0"/>
          </a:p>
        </p:txBody>
      </p:sp>
      <p:sp>
        <p:nvSpPr>
          <p:cNvPr id="3" name="Subtitle 2"/>
          <p:cNvSpPr>
            <a:spLocks noGrp="1"/>
          </p:cNvSpPr>
          <p:nvPr>
            <p:ph type="subTitle" idx="1"/>
          </p:nvPr>
        </p:nvSpPr>
        <p:spPr/>
        <p:txBody>
          <a:bodyPr/>
          <a:lstStyle/>
          <a:p>
            <a:r>
              <a:rPr lang="en-US" dirty="0"/>
              <a:t> feature branching and how it fits in with CI.</a:t>
            </a:r>
          </a:p>
        </p:txBody>
      </p:sp>
    </p:spTree>
    <p:extLst>
      <p:ext uri="{BB962C8B-B14F-4D97-AF65-F5344CB8AC3E}">
        <p14:creationId xmlns:p14="http://schemas.microsoft.com/office/powerpoint/2010/main" val="1911780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rPr>
              <a:t>http://martinfowler.com/bliki/FeatureBranch.html</a:t>
            </a:r>
            <a:endParaRPr lang="en-US" dirty="0" smtClean="0"/>
          </a:p>
          <a:p>
            <a:pPr marL="0" indent="0">
              <a:buNone/>
            </a:pPr>
            <a:endParaRPr lang="en-US" dirty="0" smtClean="0"/>
          </a:p>
          <a:p>
            <a:pPr fontAlgn="base"/>
            <a:r>
              <a:rPr lang="en-US" i="1" dirty="0"/>
              <a:t>Feature Branching is a poor man's modular architecture, instead of building systems with the ability to easy swap in and out features at runtime/</a:t>
            </a:r>
            <a:r>
              <a:rPr lang="en-US" i="1" dirty="0" err="1"/>
              <a:t>deploytime</a:t>
            </a:r>
            <a:r>
              <a:rPr lang="en-US" i="1" dirty="0"/>
              <a:t> they couple themselves to the source control providing this mechanism through manual merging.</a:t>
            </a:r>
          </a:p>
          <a:p>
            <a:pPr fontAlgn="base"/>
            <a:r>
              <a:rPr lang="en-US" i="1" dirty="0"/>
              <a:t>-- Dan </a:t>
            </a:r>
            <a:r>
              <a:rPr lang="en-US" i="1" dirty="0" err="1"/>
              <a:t>Bodart</a:t>
            </a:r>
            <a:endParaRPr lang="en-US" i="1" dirty="0"/>
          </a:p>
          <a:p>
            <a:pPr marL="0" indent="0">
              <a:buNone/>
            </a:pPr>
            <a:endParaRPr lang="en-US" dirty="0"/>
          </a:p>
        </p:txBody>
      </p:sp>
    </p:spTree>
    <p:extLst>
      <p:ext uri="{BB962C8B-B14F-4D97-AF65-F5344CB8AC3E}">
        <p14:creationId xmlns:p14="http://schemas.microsoft.com/office/powerpoint/2010/main" val="3042367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hlinkClick r:id="rId2"/>
              </a:rPr>
              <a:t>FeatureToggle</a:t>
            </a:r>
            <a:endParaRPr lang="en-US" b="1" dirty="0"/>
          </a:p>
        </p:txBody>
      </p:sp>
      <p:sp>
        <p:nvSpPr>
          <p:cNvPr id="3" name="Content Placeholder 2"/>
          <p:cNvSpPr>
            <a:spLocks noGrp="1"/>
          </p:cNvSpPr>
          <p:nvPr>
            <p:ph idx="1"/>
          </p:nvPr>
        </p:nvSpPr>
        <p:spPr/>
        <p:txBody>
          <a:bodyPr/>
          <a:lstStyle/>
          <a:p>
            <a:r>
              <a:rPr lang="en-US" dirty="0" smtClean="0"/>
              <a:t>http://martinfowler.com/bliki/FeatureToggle.html</a:t>
            </a:r>
          </a:p>
          <a:p>
            <a:r>
              <a:rPr lang="en-US" dirty="0" smtClean="0"/>
              <a:t>http://stackoverflow.com/questions/19434222/feature-toggles-vs-feature-branches</a:t>
            </a:r>
            <a:endParaRPr lang="en-US" dirty="0"/>
          </a:p>
        </p:txBody>
      </p:sp>
    </p:spTree>
    <p:extLst>
      <p:ext uri="{BB962C8B-B14F-4D97-AF65-F5344CB8AC3E}">
        <p14:creationId xmlns:p14="http://schemas.microsoft.com/office/powerpoint/2010/main" val="1128939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hlinkClick r:id="rId2"/>
              </a:rPr>
              <a:t>BranchByAbstraction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http://martinfowler.com/bliki/BranchByAbstraction.html</a:t>
            </a:r>
            <a:endParaRPr lang="en-US" dirty="0" smtClean="0"/>
          </a:p>
          <a:p>
            <a:r>
              <a:rPr lang="en-US" dirty="0" smtClean="0">
                <a:hlinkClick r:id="rId3"/>
              </a:rPr>
              <a:t>http://continuousdelivery.com/2011/05/make-large-scale-changes-incrementally-with-branch-by-abstraction/</a:t>
            </a:r>
            <a:endParaRPr lang="en-US" dirty="0" smtClean="0"/>
          </a:p>
          <a:p>
            <a:endParaRPr lang="en-US" dirty="0"/>
          </a:p>
          <a:p>
            <a:r>
              <a:rPr lang="en-US" dirty="0"/>
              <a:t>Thus one of the more controversial statements in </a:t>
            </a:r>
            <a:r>
              <a:rPr lang="en-US" i="1" dirty="0"/>
              <a:t>Continuous Delivery</a:t>
            </a:r>
            <a:r>
              <a:rPr lang="en-US" dirty="0"/>
              <a:t> is that you can’t do continuous integration and use branches. By definition, if you have code sitting on a branch, it isn’t integrated. One common case when it seems obvious to use branches in version control is when making a large-scale change to your application. However there is an alternative to using branches: a technique called branch by abstraction.</a:t>
            </a:r>
          </a:p>
        </p:txBody>
      </p:sp>
    </p:spTree>
    <p:extLst>
      <p:ext uri="{BB962C8B-B14F-4D97-AF65-F5344CB8AC3E}">
        <p14:creationId xmlns:p14="http://schemas.microsoft.com/office/powerpoint/2010/main" val="3930750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http://martinfowler.com/</a:t>
            </a:r>
            <a:endParaRPr lang="en-US" dirty="0"/>
          </a:p>
        </p:txBody>
      </p:sp>
      <p:sp>
        <p:nvSpPr>
          <p:cNvPr id="3" name="Content Placeholder 2"/>
          <p:cNvSpPr>
            <a:spLocks noGrp="1"/>
          </p:cNvSpPr>
          <p:nvPr>
            <p:ph idx="1"/>
          </p:nvPr>
        </p:nvSpPr>
        <p:spPr/>
        <p:txBody>
          <a:bodyPr/>
          <a:lstStyle/>
          <a:p>
            <a:r>
              <a:rPr lang="en-US" dirty="0" smtClean="0">
                <a:hlinkClick r:id="rId2"/>
              </a:rPr>
              <a:t>http://martinfowler.com/tags/version%20control.html</a:t>
            </a:r>
            <a:endParaRPr lang="en-US" dirty="0" smtClean="0"/>
          </a:p>
          <a:p>
            <a:r>
              <a:rPr lang="en-US" dirty="0" smtClean="0">
                <a:hlinkClick r:id="rId3"/>
              </a:rPr>
              <a:t>http://martinfowler.com/tags/continuous%20integration.html</a:t>
            </a:r>
            <a:endParaRPr lang="en-US" dirty="0" smtClean="0"/>
          </a:p>
          <a:p>
            <a:endParaRPr lang="en-US" dirty="0"/>
          </a:p>
        </p:txBody>
      </p:sp>
    </p:spTree>
    <p:extLst>
      <p:ext uri="{BB962C8B-B14F-4D97-AF65-F5344CB8AC3E}">
        <p14:creationId xmlns:p14="http://schemas.microsoft.com/office/powerpoint/2010/main" val="244803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https://groups.google.com/forum/#!topic/continuousdelivery/9_5xpiHJZUc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9714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CD and Code Review</a:t>
            </a:r>
            <a:endParaRPr lang="en-US" dirty="0"/>
          </a:p>
        </p:txBody>
      </p:sp>
      <p:sp>
        <p:nvSpPr>
          <p:cNvPr id="3" name="Content Placeholder 2"/>
          <p:cNvSpPr>
            <a:spLocks noGrp="1"/>
          </p:cNvSpPr>
          <p:nvPr>
            <p:ph idx="1"/>
          </p:nvPr>
        </p:nvSpPr>
        <p:spPr>
          <a:xfrm>
            <a:off x="838200" y="2041935"/>
            <a:ext cx="10515600" cy="4351338"/>
          </a:xfrm>
        </p:spPr>
        <p:txBody>
          <a:bodyPr>
            <a:normAutofit fontScale="55000" lnSpcReduction="20000"/>
          </a:bodyPr>
          <a:lstStyle/>
          <a:p>
            <a:r>
              <a:rPr lang="en-US" dirty="0"/>
              <a:t>I am currently writing a blog post on this topic. The short answer is </a:t>
            </a:r>
            <a:r>
              <a:rPr lang="en-US" dirty="0" smtClean="0"/>
              <a:t/>
            </a:r>
            <a:br>
              <a:rPr lang="en-US" dirty="0" smtClean="0"/>
            </a:br>
            <a:r>
              <a:rPr lang="en-US" dirty="0"/>
              <a:t>this: </a:t>
            </a:r>
            <a:r>
              <a:rPr lang="en-US" dirty="0" smtClean="0"/>
              <a:t/>
            </a:r>
            <a:br>
              <a:rPr lang="en-US" dirty="0" smtClean="0"/>
            </a:br>
            <a:r>
              <a:rPr lang="en-US" dirty="0" smtClean="0"/>
              <a:t/>
            </a:r>
            <a:br>
              <a:rPr lang="en-US" dirty="0" smtClean="0"/>
            </a:br>
            <a:r>
              <a:rPr lang="en-US" dirty="0"/>
              <a:t>* The best way to review code is through pair programming </a:t>
            </a:r>
            <a:r>
              <a:rPr lang="en-US" dirty="0" smtClean="0"/>
              <a:t/>
            </a:r>
            <a:br>
              <a:rPr lang="en-US" dirty="0" smtClean="0"/>
            </a:br>
            <a:r>
              <a:rPr lang="en-US" dirty="0"/>
              <a:t>* It's a bad idea to gate merge to mainline - by creating a separate </a:t>
            </a:r>
            <a:r>
              <a:rPr lang="en-US" dirty="0" smtClean="0"/>
              <a:t/>
            </a:r>
            <a:br>
              <a:rPr lang="en-US" dirty="0" smtClean="0"/>
            </a:br>
            <a:r>
              <a:rPr lang="en-US" dirty="0"/>
              <a:t>branch, for example - on a formal review process. This inhibits </a:t>
            </a:r>
            <a:r>
              <a:rPr lang="en-US" dirty="0" smtClean="0"/>
              <a:t/>
            </a:r>
            <a:br>
              <a:rPr lang="en-US" dirty="0" smtClean="0"/>
            </a:br>
            <a:r>
              <a:rPr lang="en-US" dirty="0"/>
              <a:t>continuous integration (the best way of reducing the risk of bad </a:t>
            </a:r>
            <a:r>
              <a:rPr lang="en-US" dirty="0" smtClean="0"/>
              <a:t/>
            </a:r>
            <a:br>
              <a:rPr lang="en-US" dirty="0" smtClean="0"/>
            </a:br>
            <a:r>
              <a:rPr lang="en-US" dirty="0"/>
              <a:t>changes, which is what you are really aiming to achieve). </a:t>
            </a:r>
            <a:r>
              <a:rPr lang="en-US" dirty="0" smtClean="0"/>
              <a:t/>
            </a:r>
            <a:br>
              <a:rPr lang="en-US" dirty="0" smtClean="0"/>
            </a:br>
            <a:r>
              <a:rPr lang="en-US" dirty="0"/>
              <a:t>* I think </a:t>
            </a:r>
            <a:r>
              <a:rPr lang="en-US" dirty="0" err="1"/>
              <a:t>Gerrit</a:t>
            </a:r>
            <a:r>
              <a:rPr lang="en-US" dirty="0"/>
              <a:t> is a nice tool, but it should be used *after* check- </a:t>
            </a:r>
            <a:r>
              <a:rPr lang="en-US" dirty="0" smtClean="0"/>
              <a:t/>
            </a:r>
            <a:br>
              <a:rPr lang="en-US" dirty="0" smtClean="0"/>
            </a:br>
            <a:r>
              <a:rPr lang="en-US" dirty="0"/>
              <a:t>in (that's how it's designed, in fact). Part of the job of the senior </a:t>
            </a:r>
            <a:r>
              <a:rPr lang="en-US" dirty="0" smtClean="0"/>
              <a:t/>
            </a:r>
            <a:br>
              <a:rPr lang="en-US" dirty="0" smtClean="0"/>
            </a:br>
            <a:r>
              <a:rPr lang="en-US" dirty="0"/>
              <a:t>developers is to review all check-ins. They could, for example, </a:t>
            </a:r>
            <a:r>
              <a:rPr lang="en-US" dirty="0" smtClean="0"/>
              <a:t/>
            </a:r>
            <a:br>
              <a:rPr lang="en-US" dirty="0" smtClean="0"/>
            </a:br>
            <a:r>
              <a:rPr lang="en-US" dirty="0"/>
              <a:t>subscribe to a feed. </a:t>
            </a:r>
            <a:r>
              <a:rPr lang="en-US" dirty="0" smtClean="0"/>
              <a:t/>
            </a:r>
            <a:br>
              <a:rPr lang="en-US" dirty="0" smtClean="0"/>
            </a:br>
            <a:r>
              <a:rPr lang="en-US" dirty="0" smtClean="0"/>
              <a:t/>
            </a:r>
            <a:br>
              <a:rPr lang="en-US" dirty="0" smtClean="0"/>
            </a:br>
            <a:r>
              <a:rPr lang="en-US" dirty="0"/>
              <a:t>To summarize: code review is good. So good, we should be doing it </a:t>
            </a:r>
            <a:r>
              <a:rPr lang="en-US" dirty="0" smtClean="0"/>
              <a:t/>
            </a:r>
            <a:br>
              <a:rPr lang="en-US" dirty="0" smtClean="0"/>
            </a:br>
            <a:r>
              <a:rPr lang="en-US" dirty="0"/>
              <a:t>continuously, through pair programming and reviewing commits. If a </a:t>
            </a:r>
            <a:r>
              <a:rPr lang="en-US" dirty="0" smtClean="0"/>
              <a:t/>
            </a:r>
            <a:br>
              <a:rPr lang="en-US" dirty="0" smtClean="0"/>
            </a:br>
            <a:r>
              <a:rPr lang="en-US" dirty="0"/>
              <a:t>senior dev finds a bad commit, she should pair with the person who </a:t>
            </a:r>
            <a:r>
              <a:rPr lang="en-US" dirty="0" smtClean="0"/>
              <a:t/>
            </a:r>
            <a:br>
              <a:rPr lang="en-US" dirty="0" smtClean="0"/>
            </a:br>
            <a:r>
              <a:rPr lang="en-US" dirty="0"/>
              <a:t>committed it to help them fix the problem. </a:t>
            </a:r>
            <a:r>
              <a:rPr lang="en-US" dirty="0" smtClean="0"/>
              <a:t/>
            </a:r>
            <a:br>
              <a:rPr lang="en-US" dirty="0" smtClean="0"/>
            </a:br>
            <a:r>
              <a:rPr lang="en-US" dirty="0" smtClean="0"/>
              <a:t/>
            </a:r>
            <a:br>
              <a:rPr lang="en-US" dirty="0" smtClean="0"/>
            </a:br>
            <a:r>
              <a:rPr lang="en-US" dirty="0"/>
              <a:t>Gating merge to mainline on a formal review is bad, and creating </a:t>
            </a:r>
            <a:r>
              <a:rPr lang="en-US" dirty="0" smtClean="0"/>
              <a:t/>
            </a:r>
            <a:br>
              <a:rPr lang="en-US" dirty="0" smtClean="0"/>
            </a:br>
            <a:r>
              <a:rPr lang="en-US" dirty="0"/>
              <a:t>branches to do so is extra bad, for the same reason that feature </a:t>
            </a:r>
            <a:r>
              <a:rPr lang="en-US" dirty="0" smtClean="0"/>
              <a:t/>
            </a:r>
            <a:br>
              <a:rPr lang="en-US" dirty="0" smtClean="0"/>
            </a:br>
            <a:r>
              <a:rPr lang="en-US" dirty="0"/>
              <a:t>branches are bad. </a:t>
            </a:r>
            <a:r>
              <a:rPr lang="en-US" dirty="0" smtClean="0"/>
              <a:t/>
            </a:r>
            <a:br>
              <a:rPr lang="en-US" dirty="0" smtClean="0"/>
            </a:br>
            <a:r>
              <a:rPr lang="en-US" dirty="0" smtClean="0"/>
              <a:t/>
            </a:r>
            <a:br>
              <a:rPr lang="en-US" dirty="0" smtClean="0"/>
            </a:br>
            <a:r>
              <a:rPr lang="en-US" dirty="0"/>
              <a:t>Thanks,</a:t>
            </a:r>
          </a:p>
        </p:txBody>
      </p:sp>
      <p:sp>
        <p:nvSpPr>
          <p:cNvPr id="4" name="Rectangle 3"/>
          <p:cNvSpPr/>
          <p:nvPr/>
        </p:nvSpPr>
        <p:spPr>
          <a:xfrm>
            <a:off x="1317522" y="1296492"/>
            <a:ext cx="9586452" cy="646331"/>
          </a:xfrm>
          <a:prstGeom prst="rect">
            <a:avLst/>
          </a:prstGeom>
        </p:spPr>
        <p:txBody>
          <a:bodyPr wrap="square">
            <a:spAutoFit/>
          </a:bodyPr>
          <a:lstStyle/>
          <a:p>
            <a:r>
              <a:rPr lang="en-US" dirty="0" smtClean="0"/>
              <a:t>https://groups.google.com/forum/#!searchin/continuousdelivery/code$20review/continuousdelivery/LIJ1nva9Oas/Rn991jRQIEwJ</a:t>
            </a:r>
            <a:endParaRPr lang="en-US" dirty="0"/>
          </a:p>
        </p:txBody>
      </p:sp>
    </p:spTree>
    <p:extLst>
      <p:ext uri="{BB962C8B-B14F-4D97-AF65-F5344CB8AC3E}">
        <p14:creationId xmlns:p14="http://schemas.microsoft.com/office/powerpoint/2010/main" val="1482859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232923" cy="1822143"/>
          </a:xfrm>
        </p:spPr>
        <p:txBody>
          <a:bodyPr>
            <a:normAutofit fontScale="40000" lnSpcReduction="20000"/>
          </a:bodyPr>
          <a:lstStyle/>
          <a:p>
            <a:r>
              <a:rPr lang="en-US" dirty="0"/>
              <a:t>I'm not clear what you want as a result of a more systematic process. I assume you mean you want to have higher quality code.</a:t>
            </a:r>
            <a:br>
              <a:rPr lang="en-US" dirty="0"/>
            </a:br>
            <a:endParaRPr lang="en-US" dirty="0"/>
          </a:p>
          <a:p>
            <a:r>
              <a:rPr lang="en-US" dirty="0"/>
              <a:t>There is no magic formula for the correct % of code that needs to be reviewed. If you are measuring too many bugs per release, why do you think are you having so many bugs? You need to answer that question. Are your tests not catching things? Are your developers less experienced and need more training?</a:t>
            </a:r>
          </a:p>
          <a:p>
            <a:r>
              <a:rPr lang="en-US" dirty="0"/>
              <a:t/>
            </a:r>
            <a:br>
              <a:rPr lang="en-US" dirty="0"/>
            </a:br>
            <a:endParaRPr lang="en-US" dirty="0"/>
          </a:p>
          <a:p>
            <a:r>
              <a:rPr lang="en-US" dirty="0"/>
              <a:t>IMHO code reviews are a sign that the reviewer doesn't trust the coder, so it is the organization's job to increase trust in the developer, through education (pair programming, code reviews, etc.) until you trust them. And trust needs to be measured by something like how many bugs a person introduces. Trust removes process, removing process speeds up development.</a:t>
            </a:r>
          </a:p>
          <a:p>
            <a:endParaRPr lang="en-US" dirty="0"/>
          </a:p>
        </p:txBody>
      </p:sp>
    </p:spTree>
    <p:extLst>
      <p:ext uri="{BB962C8B-B14F-4D97-AF65-F5344CB8AC3E}">
        <p14:creationId xmlns:p14="http://schemas.microsoft.com/office/powerpoint/2010/main" val="3188488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33227"/>
            <a:ext cx="8878556"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Hi Frederic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 definitely advocate a systematic approach. All check-ins should be systematically reviewed by the dev lead as soon as possible after the check-ins occur. Gerrit is a nice tool for this.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Furthermore, all code that is to be checked in must have been reviewed by one other person before check-in (as part of pair programming). This should also be systematic, i.e. built into the system.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So 100% of commits should be reviewed, both before and after check-in (i.e. twice).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What I don't recommend is creating gated processes that try to enforce this, either by using branches in version control, or by adding stages to the pipeline. I say this for two reasons: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1. it inhibits continuous integration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2. it assumes that people are going to be stupid and that your process must correct for this, rather than that people will overall try to do the right thing, but that we must put something in place to manage the exceptions. Basically, your process should follow theory Y not theory X: </a:t>
            </a:r>
            <a:r>
              <a:rPr kumimoji="0" lang="en-US" altLang="en-US" sz="900" b="0" i="0" u="none" strike="noStrike" cap="none" normalizeH="0" baseline="0" smtClean="0">
                <a:ln>
                  <a:noFill/>
                </a:ln>
                <a:solidFill>
                  <a:srgbClr val="6611CC"/>
                </a:solidFill>
                <a:effectLst/>
                <a:latin typeface="Arial" panose="020B0604020202020204" pitchFamily="34" charset="0"/>
                <a:cs typeface="Arial" panose="020B0604020202020204" pitchFamily="34" charset="0"/>
                <a:hlinkClick r:id="rId2"/>
              </a:rPr>
              <a:t>http://en.wikipedia.org/wiki/Theory_X_and_theory_Y</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In general, managers spend too much time trying to create complex processes to try and enforce "good behaviour" rather than building systems in which good behaviour naturally emerges. I like to call this kind of Theory X thinking "risk management theatre" because it provides the impression that risk is being managed effectively, while actually producing lower quality results.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Thanks,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381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Высокая культура </a:t>
            </a:r>
            <a:r>
              <a:rPr lang="ru-RU" dirty="0" smtClean="0">
                <a:sym typeface="Wingdings" panose="05000000000000000000" pitchFamily="2" charset="2"/>
              </a:rPr>
              <a:t>	</a:t>
            </a:r>
            <a:endParaRPr lang="en-US" dirty="0"/>
          </a:p>
        </p:txBody>
      </p:sp>
      <p:sp>
        <p:nvSpPr>
          <p:cNvPr id="3" name="Content Placeholder 2"/>
          <p:cNvSpPr>
            <a:spLocks noGrp="1"/>
          </p:cNvSpPr>
          <p:nvPr>
            <p:ph idx="1"/>
          </p:nvPr>
        </p:nvSpPr>
        <p:spPr/>
        <p:txBody>
          <a:bodyPr/>
          <a:lstStyle/>
          <a:p>
            <a:pPr marL="0" indent="0">
              <a:buNone/>
            </a:pPr>
            <a:r>
              <a:rPr lang="ru-RU" dirty="0" smtClean="0"/>
              <a:t>Если у нас баг в </a:t>
            </a:r>
            <a:r>
              <a:rPr lang="ru-RU" dirty="0" err="1" smtClean="0"/>
              <a:t>продакшене</a:t>
            </a:r>
            <a:r>
              <a:rPr lang="ru-RU" dirty="0" smtClean="0"/>
              <a:t> значит у нас баг в хайринге </a:t>
            </a:r>
            <a:endParaRPr lang="en-US" dirty="0"/>
          </a:p>
        </p:txBody>
      </p:sp>
    </p:spTree>
    <p:extLst>
      <p:ext uri="{BB962C8B-B14F-4D97-AF65-F5344CB8AC3E}">
        <p14:creationId xmlns:p14="http://schemas.microsoft.com/office/powerpoint/2010/main" val="2892013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Вставить картинку</a:t>
            </a:r>
            <a:endParaRPr lang="en-US" dirty="0"/>
          </a:p>
        </p:txBody>
      </p:sp>
      <p:sp>
        <p:nvSpPr>
          <p:cNvPr id="3" name="Content Placeholder 2"/>
          <p:cNvSpPr>
            <a:spLocks noGrp="1"/>
          </p:cNvSpPr>
          <p:nvPr>
            <p:ph idx="1"/>
          </p:nvPr>
        </p:nvSpPr>
        <p:spPr/>
        <p:txBody>
          <a:bodyPr/>
          <a:lstStyle/>
          <a:p>
            <a:r>
              <a:rPr lang="en-US" dirty="0" smtClean="0"/>
              <a:t>https://octodex.github.com/</a:t>
            </a:r>
            <a:endParaRPr lang="en-US" dirty="0"/>
          </a:p>
        </p:txBody>
      </p:sp>
    </p:spTree>
    <p:extLst>
      <p:ext uri="{BB962C8B-B14F-4D97-AF65-F5344CB8AC3E}">
        <p14:creationId xmlns:p14="http://schemas.microsoft.com/office/powerpoint/2010/main" val="101142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r>
            <a:br>
              <a:rPr lang="en-US" dirty="0" smtClean="0"/>
            </a:br>
            <a:r>
              <a:rPr lang="en-US" dirty="0"/>
              <a:t>With respect to your assumption of "under-reviewed code," I would say there are many cases where we deploy code, even publicly, that you would consider to be "under-reviewed." The relative degree of testing that we apply is proportional to the amount of risk involved. We are decent at assessing and socializing risk. :) Our Payments team, for example, is much more rigid about their review process than teams that, say, are running experiments at the UI level. It's not one-size-fits-all.</a:t>
            </a:r>
          </a:p>
        </p:txBody>
      </p:sp>
    </p:spTree>
    <p:extLst>
      <p:ext uri="{BB962C8B-B14F-4D97-AF65-F5344CB8AC3E}">
        <p14:creationId xmlns:p14="http://schemas.microsoft.com/office/powerpoint/2010/main" val="3614556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terms of development process, we don't use feature branches in the traditional sense—especially if you think of branches existing for more than a day. In practice, there are certainly cases where individuals will use a short-lived branch to isolate a couple of things they're working on at a time, much like you might use </a:t>
            </a:r>
            <a:r>
              <a:rPr lang="en-US" dirty="0" err="1"/>
              <a:t>git</a:t>
            </a:r>
            <a:r>
              <a:rPr lang="en-US" dirty="0"/>
              <a:t> stash—such as to switch context to work on an immediate bug fix that needs to go to production.</a:t>
            </a:r>
          </a:p>
          <a:p>
            <a:r>
              <a:rPr lang="en-US" dirty="0"/>
              <a:t/>
            </a:r>
            <a:br>
              <a:rPr lang="en-US" dirty="0"/>
            </a:br>
            <a:endParaRPr lang="en-US" dirty="0"/>
          </a:p>
          <a:p>
            <a:r>
              <a:rPr lang="en-US" dirty="0"/>
              <a:t>Our review process does utilize branches. But that's only comes into play to support the review process. As an engineer prepares to commit a change set, they create a (short-lived) review branch in </a:t>
            </a:r>
            <a:r>
              <a:rPr lang="en-US" dirty="0" err="1"/>
              <a:t>git</a:t>
            </a:r>
            <a:r>
              <a:rPr lang="en-US" dirty="0"/>
              <a:t>. This allows us to look at the review in GitHub Enterprise and use their commenting and visual diff'ing. It also allows other engineers to checkout the branch and put it through its paces, when necessary.</a:t>
            </a:r>
          </a:p>
          <a:p>
            <a:r>
              <a:rPr lang="en-US" dirty="0"/>
              <a:t/>
            </a:r>
            <a:br>
              <a:rPr lang="en-US" dirty="0"/>
            </a:br>
            <a:endParaRPr lang="en-US" dirty="0"/>
          </a:p>
          <a:p>
            <a:r>
              <a:rPr lang="en-US" dirty="0"/>
              <a:t>Once the code review is complete, the branch is typically auto-merged in GitHub when the engineer is prepared to deploy it.</a:t>
            </a:r>
          </a:p>
        </p:txBody>
      </p:sp>
    </p:spTree>
    <p:extLst>
      <p:ext uri="{BB962C8B-B14F-4D97-AF65-F5344CB8AC3E}">
        <p14:creationId xmlns:p14="http://schemas.microsoft.com/office/powerpoint/2010/main" val="4152406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idx="1"/>
          </p:nvPr>
        </p:nvSpPr>
        <p:spPr/>
        <p:txBody>
          <a:bodyPr/>
          <a:lstStyle/>
          <a:p>
            <a:r>
              <a:rPr lang="en-US" dirty="0" smtClean="0">
                <a:hlinkClick r:id="rId2"/>
              </a:rPr>
              <a:t>http://blog.mattcallanan.net/2014/02/how-etsy-do-code-reviews-with.html</a:t>
            </a:r>
            <a:endParaRPr lang="en-US" dirty="0" smtClean="0"/>
          </a:p>
          <a:p>
            <a:endParaRPr lang="en-US" dirty="0"/>
          </a:p>
          <a:p>
            <a:r>
              <a:rPr lang="en-US" dirty="0" err="1" smtClean="0"/>
              <a:t>имена</a:t>
            </a:r>
            <a:r>
              <a:rPr lang="en-US" dirty="0" smtClean="0"/>
              <a:t> </a:t>
            </a:r>
            <a:r>
              <a:rPr lang="en-US" dirty="0" err="1" smtClean="0"/>
              <a:t>комитов</a:t>
            </a:r>
            <a:r>
              <a:rPr lang="ru-RU" dirty="0" smtClean="0"/>
              <a:t> (скриншот)</a:t>
            </a:r>
            <a:endParaRPr lang="en-US" dirty="0"/>
          </a:p>
          <a:p>
            <a:r>
              <a:rPr lang="en-US" dirty="0" err="1"/>
              <a:t>требования</a:t>
            </a:r>
            <a:r>
              <a:rPr lang="en-US" dirty="0"/>
              <a:t> к </a:t>
            </a:r>
            <a:r>
              <a:rPr lang="en-US" dirty="0" err="1"/>
              <a:t>именованию</a:t>
            </a:r>
            <a:r>
              <a:rPr lang="en-US" dirty="0"/>
              <a:t> </a:t>
            </a:r>
            <a:r>
              <a:rPr lang="en-US" dirty="0" err="1"/>
              <a:t>комитов</a:t>
            </a:r>
            <a:endParaRPr lang="en-US" dirty="0"/>
          </a:p>
        </p:txBody>
      </p:sp>
    </p:spTree>
    <p:extLst>
      <p:ext uri="{BB962C8B-B14F-4D97-AF65-F5344CB8AC3E}">
        <p14:creationId xmlns:p14="http://schemas.microsoft.com/office/powerpoint/2010/main" val="412419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Flow</a:t>
            </a:r>
            <a:endParaRPr lang="en-US" dirty="0"/>
          </a:p>
        </p:txBody>
      </p:sp>
      <p:sp>
        <p:nvSpPr>
          <p:cNvPr id="3" name="Content Placeholder 2"/>
          <p:cNvSpPr>
            <a:spLocks noGrp="1"/>
          </p:cNvSpPr>
          <p:nvPr>
            <p:ph idx="1"/>
          </p:nvPr>
        </p:nvSpPr>
        <p:spPr/>
        <p:txBody>
          <a:bodyPr/>
          <a:lstStyle/>
          <a:p>
            <a:r>
              <a:rPr lang="en-US" dirty="0" smtClean="0"/>
              <a:t>https://about.gitlab.com/2014/09/29/gitlab-flow/</a:t>
            </a:r>
            <a:endParaRPr lang="en-US" dirty="0"/>
          </a:p>
        </p:txBody>
      </p:sp>
    </p:spTree>
    <p:extLst>
      <p:ext uri="{BB962C8B-B14F-4D97-AF65-F5344CB8AC3E}">
        <p14:creationId xmlns:p14="http://schemas.microsoft.com/office/powerpoint/2010/main" val="1225346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Разные проекты – разные задачи</a:t>
            </a:r>
          </a:p>
          <a:p>
            <a:r>
              <a:rPr lang="ru-RU" dirty="0" smtClean="0"/>
              <a:t>Иногда надо выкатывать новые </a:t>
            </a:r>
            <a:r>
              <a:rPr lang="ru-RU" dirty="0" err="1" smtClean="0"/>
              <a:t>фичи</a:t>
            </a:r>
            <a:r>
              <a:rPr lang="ru-RU" dirty="0" smtClean="0"/>
              <a:t> как можно быстрее</a:t>
            </a:r>
          </a:p>
          <a:p>
            <a:r>
              <a:rPr lang="ru-RU" dirty="0" smtClean="0"/>
              <a:t>И некогда ждать</a:t>
            </a:r>
            <a:endParaRPr lang="en-US" dirty="0"/>
          </a:p>
        </p:txBody>
      </p:sp>
    </p:spTree>
    <p:extLst>
      <p:ext uri="{BB962C8B-B14F-4D97-AF65-F5344CB8AC3E}">
        <p14:creationId xmlns:p14="http://schemas.microsoft.com/office/powerpoint/2010/main" val="4222410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6" y="2911680"/>
            <a:ext cx="10515600" cy="1325563"/>
          </a:xfrm>
        </p:spPr>
        <p:txBody>
          <a:bodyPr/>
          <a:lstStyle/>
          <a:p>
            <a:pPr algn="ctr"/>
            <a:r>
              <a:rPr lang="en-US" dirty="0" err="1" smtClean="0"/>
              <a:t>Git</a:t>
            </a:r>
            <a:r>
              <a:rPr lang="en-US" dirty="0" smtClean="0"/>
              <a:t> Flow</a:t>
            </a:r>
            <a:endParaRPr lang="en-US" dirty="0"/>
          </a:p>
        </p:txBody>
      </p:sp>
    </p:spTree>
    <p:extLst>
      <p:ext uri="{BB962C8B-B14F-4D97-AF65-F5344CB8AC3E}">
        <p14:creationId xmlns:p14="http://schemas.microsoft.com/office/powerpoint/2010/main" val="1472186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903" y="365125"/>
            <a:ext cx="4619407" cy="6121720"/>
          </a:xfrm>
        </p:spPr>
      </p:pic>
    </p:spTree>
    <p:extLst>
      <p:ext uri="{BB962C8B-B14F-4D97-AF65-F5344CB8AC3E}">
        <p14:creationId xmlns:p14="http://schemas.microsoft.com/office/powerpoint/2010/main" val="3512715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branches</a:t>
            </a:r>
          </a:p>
        </p:txBody>
      </p:sp>
      <p:sp>
        <p:nvSpPr>
          <p:cNvPr id="5" name="Content Placeholder 4"/>
          <p:cNvSpPr>
            <a:spLocks noGrp="1"/>
          </p:cNvSpPr>
          <p:nvPr>
            <p:ph idx="1"/>
          </p:nvPr>
        </p:nvSpPr>
        <p:spPr/>
        <p:txBody>
          <a:bodyPr/>
          <a:lstStyle/>
          <a:p>
            <a:r>
              <a:rPr lang="en-US" dirty="0" smtClean="0"/>
              <a:t>origin/master</a:t>
            </a:r>
            <a:r>
              <a:rPr lang="ru-RU" dirty="0" smtClean="0"/>
              <a:t> – </a:t>
            </a:r>
            <a:r>
              <a:rPr lang="en-US" dirty="0" smtClean="0"/>
              <a:t>production ready</a:t>
            </a:r>
          </a:p>
          <a:p>
            <a:r>
              <a:rPr lang="en-US" dirty="0" smtClean="0"/>
              <a:t>origin/develop – latest development (or integration branch)</a:t>
            </a:r>
          </a:p>
          <a:p>
            <a:endParaRPr lang="en-US" dirty="0"/>
          </a:p>
          <a:p>
            <a:r>
              <a:rPr lang="en-US" dirty="0" smtClean="0"/>
              <a:t>Merge from dev to master == new production release</a:t>
            </a:r>
            <a:endParaRPr lang="en-US" dirty="0"/>
          </a:p>
        </p:txBody>
      </p:sp>
    </p:spTree>
    <p:extLst>
      <p:ext uri="{BB962C8B-B14F-4D97-AF65-F5344CB8AC3E}">
        <p14:creationId xmlns:p14="http://schemas.microsoft.com/office/powerpoint/2010/main" val="794932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a:t>
            </a:r>
            <a:r>
              <a:rPr lang="en-US" dirty="0" smtClean="0"/>
              <a:t>branches (limited life time)</a:t>
            </a:r>
            <a:endParaRPr lang="en-US" dirty="0"/>
          </a:p>
        </p:txBody>
      </p:sp>
      <p:sp>
        <p:nvSpPr>
          <p:cNvPr id="3" name="Content Placeholder 2"/>
          <p:cNvSpPr>
            <a:spLocks noGrp="1"/>
          </p:cNvSpPr>
          <p:nvPr>
            <p:ph idx="1"/>
          </p:nvPr>
        </p:nvSpPr>
        <p:spPr/>
        <p:txBody>
          <a:bodyPr/>
          <a:lstStyle/>
          <a:p>
            <a:r>
              <a:rPr lang="en-US" dirty="0"/>
              <a:t>Feature branches</a:t>
            </a:r>
          </a:p>
          <a:p>
            <a:r>
              <a:rPr lang="en-US" dirty="0"/>
              <a:t>Release branches</a:t>
            </a:r>
          </a:p>
          <a:p>
            <a:r>
              <a:rPr lang="en-US" dirty="0"/>
              <a:t>Hotfix branches</a:t>
            </a:r>
          </a:p>
          <a:p>
            <a:pPr marL="0" indent="0">
              <a:buNone/>
            </a:pPr>
            <a:endParaRPr lang="en-US" dirty="0"/>
          </a:p>
        </p:txBody>
      </p:sp>
    </p:spTree>
    <p:extLst>
      <p:ext uri="{BB962C8B-B14F-4D97-AF65-F5344CB8AC3E}">
        <p14:creationId xmlns:p14="http://schemas.microsoft.com/office/powerpoint/2010/main" val="1563511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branches </a:t>
            </a:r>
          </a:p>
        </p:txBody>
      </p:sp>
      <p:sp>
        <p:nvSpPr>
          <p:cNvPr id="4" name="Rectangle 1"/>
          <p:cNvSpPr>
            <a:spLocks noGrp="1" noChangeArrowheads="1"/>
          </p:cNvSpPr>
          <p:nvPr>
            <p:ph idx="1"/>
          </p:nvPr>
        </p:nvSpPr>
        <p:spPr bwMode="auto">
          <a:xfrm>
            <a:off x="730045" y="1322689"/>
            <a:ext cx="3468888"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anything except </a:t>
            </a:r>
            <a:r>
              <a:rPr kumimoji="0" lang="en-US" altLang="en-US" sz="1000" b="0" i="0" u="none" strike="noStrike" cap="none" normalizeH="0" baseline="0" dirty="0" smtClean="0">
                <a:ln>
                  <a:noFill/>
                </a:ln>
                <a:solidFill>
                  <a:srgbClr val="333333"/>
                </a:solidFill>
                <a:effectLst/>
                <a:latin typeface="Inconsolata"/>
              </a:rPr>
              <a:t>master</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release-*</a:t>
            </a:r>
            <a:r>
              <a:rPr kumimoji="0" lang="en-US" altLang="en-US" sz="1300" b="0" i="0" u="none" strike="noStrike" cap="none" normalizeH="0" baseline="0" dirty="0" smtClean="0">
                <a:ln>
                  <a:noFill/>
                </a:ln>
                <a:solidFill>
                  <a:srgbClr val="333333"/>
                </a:solidFill>
                <a:effectLst/>
                <a:latin typeface="RobotoDraft"/>
              </a:rPr>
              <a:t>, or </a:t>
            </a:r>
            <a:r>
              <a:rPr kumimoji="0" lang="en-US" altLang="en-US" sz="1000" b="0" i="0" u="none" strike="noStrike" cap="none" normalizeH="0" baseline="0" dirty="0" smtClean="0">
                <a:ln>
                  <a:noFill/>
                </a:ln>
                <a:solidFill>
                  <a:srgbClr val="333333"/>
                </a:solidFill>
                <a:effectLst/>
                <a:latin typeface="Inconsolata"/>
              </a:rPr>
              <a:t>hotfix-*</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Inconsolata"/>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40774" y="2996596"/>
            <a:ext cx="6096000" cy="646331"/>
          </a:xfrm>
          <a:prstGeom prst="rect">
            <a:avLst/>
          </a:prstGeom>
        </p:spPr>
        <p:txBody>
          <a:bodyPr>
            <a:spAutoFit/>
          </a:bodyPr>
          <a:lstStyle/>
          <a:p>
            <a:r>
              <a:rPr lang="en-US" dirty="0" smtClean="0"/>
              <a:t>Feature branches typically exist in developer repos only, not in origin.</a:t>
            </a:r>
            <a:endParaRPr lang="en-US" dirty="0"/>
          </a:p>
        </p:txBody>
      </p:sp>
      <p:sp>
        <p:nvSpPr>
          <p:cNvPr id="8" name="Rectangle 4"/>
          <p:cNvSpPr>
            <a:spLocks noChangeArrowheads="1"/>
          </p:cNvSpPr>
          <p:nvPr/>
        </p:nvSpPr>
        <p:spPr bwMode="auto">
          <a:xfrm>
            <a:off x="659410" y="3910335"/>
            <a:ext cx="1017271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checkout -b myfeature develop </a:t>
            </a:r>
            <a:r>
              <a:rPr kumimoji="0" lang="en-US" altLang="en-US" sz="1200" b="0" i="0" u="none" strike="noStrike" cap="none" normalizeH="0" baseline="0" smtClean="0">
                <a:ln>
                  <a:noFill/>
                </a:ln>
                <a:solidFill>
                  <a:srgbClr val="888888"/>
                </a:solidFill>
                <a:effectLst/>
                <a:latin typeface="Inconsolata"/>
              </a:rPr>
              <a:t>Switched to a new branch "myfeature"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59410" y="4366012"/>
            <a:ext cx="5516382" cy="995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a:t>
            </a:r>
            <a:r>
              <a:rPr kumimoji="0" lang="en-US" altLang="en-US" sz="1200" i="0" u="none" strike="noStrike" cap="none" normalizeH="0" baseline="0" dirty="0" smtClean="0">
                <a:ln>
                  <a:noFill/>
                </a:ln>
                <a:solidFill>
                  <a:srgbClr val="333333"/>
                </a:solidFill>
                <a:effectLst/>
                <a:latin typeface="Inconsolata"/>
              </a:rPr>
              <a:t>--no-</a:t>
            </a:r>
            <a:r>
              <a:rPr kumimoji="0" lang="en-US" altLang="en-US" sz="1200" i="0" u="none" strike="noStrike" cap="none" normalizeH="0" baseline="0" dirty="0" err="1" smtClean="0">
                <a:ln>
                  <a:noFill/>
                </a:ln>
                <a:solidFill>
                  <a:srgbClr val="333333"/>
                </a:solidFill>
                <a:effectLst/>
                <a:latin typeface="Inconsolata"/>
              </a:rPr>
              <a:t>ff</a:t>
            </a:r>
            <a:r>
              <a:rPr kumimoji="0" lang="en-US" altLang="en-US" sz="120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Updating ea1b82a..05e9557</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branch -d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Deleted branch </a:t>
            </a:r>
            <a:r>
              <a:rPr kumimoji="0" lang="en-US" altLang="en-US" sz="1200" b="0" i="0" u="none" strike="noStrike" cap="none" normalizeH="0" baseline="0" dirty="0" err="1" smtClean="0">
                <a:ln>
                  <a:noFill/>
                </a:ln>
                <a:solidFill>
                  <a:srgbClr val="888888"/>
                </a:solidFill>
                <a:effectLst/>
                <a:latin typeface="Inconsolata"/>
              </a:rPr>
              <a:t>myfeature</a:t>
            </a:r>
            <a:r>
              <a:rPr kumimoji="0" lang="en-US" altLang="en-US" sz="1200" b="0" i="0" u="none" strike="noStrike" cap="none" normalizeH="0" baseline="0" dirty="0" smtClean="0">
                <a:ln>
                  <a:noFill/>
                </a:ln>
                <a:solidFill>
                  <a:srgbClr val="888888"/>
                </a:solidFill>
                <a:effectLst/>
                <a:latin typeface="Inconsolata"/>
              </a:rPr>
              <a:t> (was 05e9557).</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push origin develop</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532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 </a:t>
            </a:r>
            <a:r>
              <a:rPr lang="ru-RU" dirty="0" err="1" smtClean="0"/>
              <a:t>ревью</a:t>
            </a:r>
            <a:r>
              <a:rPr lang="ru-RU"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32224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333333"/>
                </a:solidFill>
                <a:effectLst/>
                <a:latin typeface="RobotoDraft"/>
              </a:rPr>
              <a:t>The </a:t>
            </a:r>
            <a:r>
              <a:rPr kumimoji="0" lang="en-US" altLang="en-US" sz="1300" b="0" i="0" u="none" strike="noStrike" cap="none" normalizeH="0" baseline="0" smtClean="0">
                <a:ln>
                  <a:noFill/>
                </a:ln>
                <a:solidFill>
                  <a:srgbClr val="333333"/>
                </a:solidFill>
                <a:effectLst/>
                <a:latin typeface="Inconsolata"/>
              </a:rPr>
              <a:t>--no-ff</a:t>
            </a:r>
            <a:r>
              <a:rPr kumimoji="0" lang="en-US" altLang="en-US" sz="1300" b="0" i="0" u="none" strike="noStrike" cap="none" normalizeH="0" baseline="0" smtClean="0">
                <a:ln>
                  <a:noFill/>
                </a:ln>
                <a:solidFill>
                  <a:srgbClr val="333333"/>
                </a:solidFill>
                <a:effectLst/>
                <a:latin typeface="RobotoDraft"/>
              </a:rPr>
              <a:t> flag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730045" y="1585572"/>
            <a:ext cx="595514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The </a:t>
            </a:r>
            <a:r>
              <a:rPr kumimoji="0" lang="en-US" altLang="en-US" sz="1300" b="0" i="0" u="none" strike="noStrike" cap="none" normalizeH="0" baseline="0" dirty="0" smtClean="0">
                <a:ln>
                  <a:noFill/>
                </a:ln>
                <a:solidFill>
                  <a:srgbClr val="333333"/>
                </a:solidFill>
                <a:effectLst/>
                <a:latin typeface="Inconsolata"/>
              </a:rPr>
              <a:t>--no-</a:t>
            </a:r>
            <a:r>
              <a:rPr kumimoji="0" lang="en-US" altLang="en-US" sz="13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causes the merge to always create a new commit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even if the merge could be performed with a fast-forward.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This avoids losing information about the historical existence of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feature branch and groups together all commits that together added the feature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37982" y="2511025"/>
            <a:ext cx="20521633"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In the latter case, it is impossible to see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RobotoDraft"/>
              </a:rPr>
              <a:t>Git</a:t>
            </a:r>
            <a:r>
              <a:rPr kumimoji="0" lang="en-US" altLang="en-US" sz="1300" b="0" i="0" u="none" strike="noStrike" cap="none" normalizeH="0" baseline="0" dirty="0" smtClean="0">
                <a:ln>
                  <a:noFill/>
                </a:ln>
                <a:solidFill>
                  <a:srgbClr val="333333"/>
                </a:solidFill>
                <a:effectLst/>
                <a:latin typeface="RobotoDraft"/>
              </a:rPr>
              <a:t> history which of the commit objects together have implemented a feature—you would have to manually read all the log messages. Reverting a whole feature (i.e. a group of commits), is a true headache in the latter situation, whereas it is easily done if the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was used.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Yes, it will create a few more (empty) commit objects, but the gain is much bigger that that cost.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Unfortunately, I have not found a way to make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the default </a:t>
            </a:r>
            <a:r>
              <a:rPr kumimoji="0" lang="en-US" altLang="en-US" sz="1300" b="0" i="0" u="none" strike="noStrike" cap="none" normalizeH="0" baseline="0" dirty="0" err="1" smtClean="0">
                <a:ln>
                  <a:noFill/>
                </a:ln>
                <a:solidFill>
                  <a:srgbClr val="333333"/>
                </a:solidFill>
                <a:effectLst/>
                <a:latin typeface="RobotoDraft"/>
              </a:rPr>
              <a:t>behaviour</a:t>
            </a:r>
            <a:r>
              <a:rPr kumimoji="0" lang="en-US" altLang="en-US" sz="1300" b="0" i="0" u="none" strike="noStrike" cap="none" normalizeH="0" baseline="0" dirty="0" smtClean="0">
                <a:ln>
                  <a:noFill/>
                </a:ln>
                <a:solidFill>
                  <a:srgbClr val="333333"/>
                </a:solidFill>
                <a:effectLst/>
                <a:latin typeface="RobotoDraft"/>
              </a:rPr>
              <a:t> of </a:t>
            </a:r>
            <a:r>
              <a:rPr kumimoji="0" lang="en-US" altLang="en-US" sz="1000" b="0" i="0" u="none" strike="noStrike" cap="none" normalizeH="0" baseline="0" dirty="0" err="1" smtClean="0">
                <a:ln>
                  <a:noFill/>
                </a:ln>
                <a:solidFill>
                  <a:srgbClr val="333333"/>
                </a:solidFill>
                <a:effectLst/>
                <a:latin typeface="Inconsolata"/>
              </a:rPr>
              <a:t>git</a:t>
            </a:r>
            <a:r>
              <a:rPr kumimoji="0" lang="en-US" altLang="en-US" sz="1000" b="0" i="0" u="none" strike="noStrike" cap="none" normalizeH="0" baseline="0" dirty="0" smtClean="0">
                <a:ln>
                  <a:noFill/>
                </a:ln>
                <a:solidFill>
                  <a:srgbClr val="333333"/>
                </a:solidFill>
                <a:effectLst/>
                <a:latin typeface="Inconsolata"/>
              </a:rPr>
              <a:t> merge</a:t>
            </a:r>
            <a:r>
              <a:rPr kumimoji="0" lang="en-US" altLang="en-US" sz="1300" b="0" i="0" u="none" strike="noStrike" cap="none" normalizeH="0" baseline="0" dirty="0" smtClean="0">
                <a:ln>
                  <a:noFill/>
                </a:ln>
                <a:solidFill>
                  <a:srgbClr val="333333"/>
                </a:solidFill>
                <a:effectLst/>
                <a:latin typeface="RobotoDraft"/>
              </a:rPr>
              <a:t> yet, but it really should be.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82" y="3893044"/>
            <a:ext cx="2357702" cy="2086418"/>
          </a:xfrm>
          <a:prstGeom prst="rect">
            <a:avLst/>
          </a:prstGeom>
        </p:spPr>
      </p:pic>
    </p:spTree>
    <p:extLst>
      <p:ext uri="{BB962C8B-B14F-4D97-AF65-F5344CB8AC3E}">
        <p14:creationId xmlns:p14="http://schemas.microsoft.com/office/powerpoint/2010/main" val="2154987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branches </a:t>
            </a:r>
          </a:p>
        </p:txBody>
      </p:sp>
      <p:sp>
        <p:nvSpPr>
          <p:cNvPr id="4" name="Rectangle 1"/>
          <p:cNvSpPr>
            <a:spLocks noGrp="1" noChangeArrowheads="1"/>
          </p:cNvSpPr>
          <p:nvPr>
            <p:ph idx="1"/>
          </p:nvPr>
        </p:nvSpPr>
        <p:spPr bwMode="auto">
          <a:xfrm>
            <a:off x="838200" y="16906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release-*</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91000" y="1355694"/>
            <a:ext cx="6096000" cy="1754326"/>
          </a:xfrm>
          <a:prstGeom prst="rect">
            <a:avLst/>
          </a:prstGeom>
        </p:spPr>
        <p:txBody>
          <a:bodyPr>
            <a:spAutoFit/>
          </a:bodyPr>
          <a:lstStyle/>
          <a:p>
            <a:pPr marL="342900" indent="-342900">
              <a:buAutoNum type="arabicPeriod"/>
            </a:pPr>
            <a:r>
              <a:rPr lang="en-US" b="0" i="0" dirty="0" smtClean="0">
                <a:solidFill>
                  <a:srgbClr val="333333"/>
                </a:solidFill>
                <a:effectLst/>
                <a:latin typeface="RobotoDraft"/>
              </a:rPr>
              <a:t>Release branches support preparation of a new production release. </a:t>
            </a:r>
          </a:p>
          <a:p>
            <a:pPr marL="342900" indent="-342900">
              <a:buAutoNum type="arabicPeriod"/>
            </a:pPr>
            <a:r>
              <a:rPr lang="en-US" dirty="0"/>
              <a:t>They allow for last-minute dotting of i’s and crossing </a:t>
            </a:r>
            <a:r>
              <a:rPr lang="en-US" dirty="0" smtClean="0"/>
              <a:t>t’s</a:t>
            </a:r>
          </a:p>
          <a:p>
            <a:pPr marL="342900" indent="-342900">
              <a:buAutoNum type="arabicPeriod"/>
            </a:pPr>
            <a:r>
              <a:rPr lang="en-US" dirty="0"/>
              <a:t>bug fixes may be applied in this </a:t>
            </a:r>
            <a:r>
              <a:rPr lang="en-US" dirty="0" smtClean="0"/>
              <a:t>branch</a:t>
            </a:r>
          </a:p>
          <a:p>
            <a:pPr marL="342900" indent="-342900">
              <a:buAutoNum type="arabicPeriod"/>
            </a:pPr>
            <a:r>
              <a:rPr lang="en-US" dirty="0"/>
              <a:t>Adding large new features here is strictly prohibited.</a:t>
            </a:r>
            <a:endParaRPr lang="en-US" dirty="0" smtClean="0"/>
          </a:p>
          <a:p>
            <a:pPr marL="342900" indent="-342900">
              <a:buAutoNum type="arabicPeriod"/>
            </a:pPr>
            <a:endParaRPr lang="en-US" dirty="0"/>
          </a:p>
        </p:txBody>
      </p:sp>
      <p:sp>
        <p:nvSpPr>
          <p:cNvPr id="6" name="Rectangle 2"/>
          <p:cNvSpPr>
            <a:spLocks noChangeArrowheads="1"/>
          </p:cNvSpPr>
          <p:nvPr/>
        </p:nvSpPr>
        <p:spPr bwMode="auto">
          <a:xfrm>
            <a:off x="351693" y="4140398"/>
            <a:ext cx="5277086" cy="1179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release-1.2 develop </a:t>
            </a:r>
            <a:r>
              <a:rPr kumimoji="0" lang="en-US" altLang="en-US" sz="1200" b="0" i="0" u="none" strike="noStrike" cap="none" normalizeH="0" baseline="0" dirty="0" smtClean="0">
                <a:ln>
                  <a:noFill/>
                </a:ln>
                <a:solidFill>
                  <a:srgbClr val="888888"/>
                </a:solidFill>
                <a:effectLst/>
                <a:latin typeface="Inconsolata"/>
              </a:rPr>
              <a:t>Switched to a new branch "release-1.2"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 </a:t>
            </a:r>
            <a:r>
              <a:rPr kumimoji="0" lang="en-US" altLang="en-US" sz="1200" b="0" i="0" u="none" strike="noStrike" cap="none" normalizeH="0" baseline="0" dirty="0" smtClean="0">
                <a:ln>
                  <a:noFill/>
                </a:ln>
                <a:solidFill>
                  <a:srgbClr val="888888"/>
                </a:solidFill>
                <a:effectLst/>
                <a:latin typeface="Inconsolata"/>
              </a:rPr>
              <a:t>Files modified successfully, version bumped to 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[release-1.2 74d9424]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51693" y="5270472"/>
            <a:ext cx="5485925"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972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branches </a:t>
            </a:r>
            <a:endParaRPr lang="en-US" dirty="0"/>
          </a:p>
        </p:txBody>
      </p:sp>
      <p:sp>
        <p:nvSpPr>
          <p:cNvPr id="3" name="Content Placeholder 2"/>
          <p:cNvSpPr>
            <a:spLocks noGrp="1"/>
          </p:cNvSpPr>
          <p:nvPr>
            <p:ph idx="1"/>
          </p:nvPr>
        </p:nvSpPr>
        <p:spPr>
          <a:xfrm>
            <a:off x="766363" y="2754364"/>
            <a:ext cx="7922342" cy="2171598"/>
          </a:xfrm>
        </p:spPr>
        <p:txBody>
          <a:bodyPr/>
          <a:lstStyle/>
          <a:p>
            <a:r>
              <a:rPr lang="en-US" dirty="0" smtClean="0"/>
              <a:t>Merge conflicts</a:t>
            </a:r>
            <a:endParaRPr lang="en-US" dirty="0"/>
          </a:p>
        </p:txBody>
      </p:sp>
      <p:sp>
        <p:nvSpPr>
          <p:cNvPr id="4" name="Rectangle 1"/>
          <p:cNvSpPr>
            <a:spLocks noChangeArrowheads="1"/>
          </p:cNvSpPr>
          <p:nvPr/>
        </p:nvSpPr>
        <p:spPr bwMode="auto">
          <a:xfrm>
            <a:off x="838200" y="1873265"/>
            <a:ext cx="3889334"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66363" y="40545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release-1.2 </a:t>
            </a:r>
            <a:r>
              <a:rPr kumimoji="0" lang="en-US" altLang="en-US" sz="1200" b="0" i="0" u="none" strike="noStrike" cap="none" normalizeH="0" baseline="0" smtClean="0">
                <a:ln>
                  <a:noFill/>
                </a:ln>
                <a:solidFill>
                  <a:srgbClr val="888888"/>
                </a:solidFill>
                <a:effectLst/>
                <a:latin typeface="Inconsolata"/>
              </a:rPr>
              <a:t>Deleted branch release-1.2 (was ff452fe).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66363" y="3341615"/>
            <a:ext cx="6096000" cy="646331"/>
          </a:xfrm>
          <a:prstGeom prst="rect">
            <a:avLst/>
          </a:prstGeom>
        </p:spPr>
        <p:txBody>
          <a:bodyPr>
            <a:spAutoFit/>
          </a:bodyPr>
          <a:lstStyle/>
          <a:p>
            <a:r>
              <a:rPr lang="en-US" b="0" i="0" dirty="0" smtClean="0">
                <a:solidFill>
                  <a:srgbClr val="333333"/>
                </a:solidFill>
                <a:effectLst/>
                <a:latin typeface="RobotoDraft"/>
              </a:rPr>
              <a:t>Now we are really done and the release branch may be removed, since we don’t need it anymore:</a:t>
            </a:r>
            <a:endParaRPr lang="en-US" dirty="0"/>
          </a:p>
        </p:txBody>
      </p:sp>
    </p:spTree>
    <p:extLst>
      <p:ext uri="{BB962C8B-B14F-4D97-AF65-F5344CB8AC3E}">
        <p14:creationId xmlns:p14="http://schemas.microsoft.com/office/powerpoint/2010/main" val="481317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Hotfix branches </a:t>
            </a:r>
          </a:p>
        </p:txBody>
      </p:sp>
      <p:sp>
        <p:nvSpPr>
          <p:cNvPr id="5" name="Rectangle 2"/>
          <p:cNvSpPr>
            <a:spLocks noGrp="1" noChangeArrowheads="1"/>
          </p:cNvSpPr>
          <p:nvPr>
            <p:ph idx="1"/>
          </p:nvPr>
        </p:nvSpPr>
        <p:spPr bwMode="auto">
          <a:xfrm>
            <a:off x="792496" y="14620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hotfix-*</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93336" y="2670484"/>
            <a:ext cx="10547759"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hotfix-1.2.1 master </a:t>
            </a:r>
            <a:r>
              <a:rPr kumimoji="0" lang="en-US" altLang="en-US" sz="1200" b="0" i="0" u="none" strike="noStrike" cap="none" normalizeH="0" baseline="0" dirty="0" smtClean="0">
                <a:ln>
                  <a:noFill/>
                </a:ln>
                <a:solidFill>
                  <a:srgbClr val="888888"/>
                </a:solidFill>
                <a:effectLst/>
                <a:latin typeface="Inconsolata"/>
              </a:rPr>
              <a:t>Switched to a new branch "hotfix-1.2.1"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1.2.1 </a:t>
            </a:r>
            <a:r>
              <a:rPr kumimoji="0" lang="en-US" altLang="en-US" sz="1200" b="0" i="0" u="none" strike="noStrike" cap="none" normalizeH="0" baseline="0" dirty="0" smtClean="0">
                <a:ln>
                  <a:noFill/>
                </a:ln>
                <a:solidFill>
                  <a:srgbClr val="888888"/>
                </a:solidFill>
                <a:effectLst/>
                <a:latin typeface="Inconsolata"/>
              </a:rPr>
              <a:t>Files modified successfully, version bumped to 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[hotfix-1.2.1 41e61bb] 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60439" y="359827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commit -m </a:t>
            </a:r>
            <a:r>
              <a:rPr kumimoji="0" lang="en-US" altLang="en-US" sz="1200" b="0" i="0" u="none" strike="noStrike" cap="none" normalizeH="0" baseline="0" smtClean="0">
                <a:ln>
                  <a:noFill/>
                </a:ln>
                <a:solidFill>
                  <a:srgbClr val="BB8844"/>
                </a:solidFill>
                <a:effectLst/>
                <a:latin typeface="Inconsolata"/>
              </a:rPr>
              <a:t>"Fixed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[hotfix-1.2.1 abbe5d6] 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5 files changed, 32 insertions(+), 17 deletions(-)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60439" y="4055479"/>
            <a:ext cx="5479513"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60439" y="5010211"/>
            <a:ext cx="5458674" cy="625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60439" y="573447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hotfix-1.2.1 </a:t>
            </a:r>
            <a:r>
              <a:rPr kumimoji="0" lang="en-US" altLang="en-US" sz="1200" b="0" i="0" u="none" strike="noStrike" cap="none" normalizeH="0" baseline="0" smtClean="0">
                <a:ln>
                  <a:noFill/>
                </a:ln>
                <a:solidFill>
                  <a:srgbClr val="888888"/>
                </a:solidFill>
                <a:effectLst/>
                <a:latin typeface="Inconsolata"/>
              </a:rPr>
              <a:t>Deleted branch hotfix-1.2.1 (was abbe5d6).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23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Flow Docs	</a:t>
            </a:r>
            <a:endParaRPr lang="en-US" dirty="0"/>
          </a:p>
        </p:txBody>
      </p:sp>
      <p:sp>
        <p:nvSpPr>
          <p:cNvPr id="3" name="Content Placeholder 2"/>
          <p:cNvSpPr>
            <a:spLocks noGrp="1"/>
          </p:cNvSpPr>
          <p:nvPr>
            <p:ph idx="1"/>
          </p:nvPr>
        </p:nvSpPr>
        <p:spPr/>
        <p:txBody>
          <a:bodyPr/>
          <a:lstStyle/>
          <a:p>
            <a:pPr marL="0" indent="0">
              <a:buNone/>
            </a:pPr>
            <a:r>
              <a:rPr lang="en-US" u="sng" dirty="0" smtClean="0">
                <a:hlinkClick r:id="rId2"/>
              </a:rPr>
              <a:t>https://github.com/nvie/gitflow</a:t>
            </a:r>
            <a:endParaRPr lang="ru-RU" u="sng" dirty="0" smtClean="0"/>
          </a:p>
          <a:p>
            <a:pPr marL="0" indent="0">
              <a:buNone/>
            </a:pPr>
            <a:r>
              <a:rPr lang="en-US" b="1" dirty="0" smtClean="0">
                <a:hlinkClick r:id="rId2"/>
              </a:rPr>
              <a:t>https://github.com/nvie/gitflow</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424429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177" y="1467030"/>
            <a:ext cx="5715000" cy="3810000"/>
          </a:xfrm>
        </p:spPr>
      </p:pic>
    </p:spTree>
    <p:extLst>
      <p:ext uri="{BB962C8B-B14F-4D97-AF65-F5344CB8AC3E}">
        <p14:creationId xmlns:p14="http://schemas.microsoft.com/office/powerpoint/2010/main" val="273506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ru-RU" dirty="0" smtClean="0"/>
              <a:t>картинка что все очень просто </a:t>
            </a:r>
            <a:r>
              <a:rPr lang="ru-RU" dirty="0" smtClean="0">
                <a:sym typeface="Wingdings" panose="05000000000000000000" pitchFamily="2" charset="2"/>
              </a:rPr>
              <a: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ru-RU" dirty="0" smtClean="0"/>
              <a:t>По сравнению с </a:t>
            </a:r>
            <a:r>
              <a:rPr lang="en-US" dirty="0" err="1" smtClean="0"/>
              <a:t>git</a:t>
            </a:r>
            <a:r>
              <a:rPr lang="en-US" dirty="0" smtClean="0"/>
              <a:t> flow</a:t>
            </a:r>
            <a:endParaRPr lang="en-US" dirty="0"/>
          </a:p>
        </p:txBody>
      </p:sp>
    </p:spTree>
    <p:extLst>
      <p:ext uri="{BB962C8B-B14F-4D97-AF65-F5344CB8AC3E}">
        <p14:creationId xmlns:p14="http://schemas.microsoft.com/office/powerpoint/2010/main" val="26570952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Особенности</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ru-RU" dirty="0" smtClean="0"/>
              <a:t>Нет </a:t>
            </a:r>
            <a:r>
              <a:rPr lang="en-US" dirty="0" smtClean="0"/>
              <a:t>develop </a:t>
            </a:r>
            <a:r>
              <a:rPr lang="ru-RU" dirty="0" err="1" smtClean="0"/>
              <a:t>бранча</a:t>
            </a:r>
            <a:endParaRPr lang="en-US" dirty="0" smtClean="0"/>
          </a:p>
          <a:p>
            <a:pPr marL="514350" indent="-514350">
              <a:buAutoNum type="arabicPeriod"/>
            </a:pPr>
            <a:r>
              <a:rPr lang="en-US" dirty="0"/>
              <a:t>simplicity </a:t>
            </a:r>
            <a:endParaRPr lang="en-US" dirty="0" smtClean="0"/>
          </a:p>
          <a:p>
            <a:pPr marL="514350" indent="-514350">
              <a:buAutoNum type="arabicPeriod"/>
            </a:pPr>
            <a:r>
              <a:rPr lang="ru-RU" dirty="0" smtClean="0"/>
              <a:t>Есть </a:t>
            </a:r>
            <a:r>
              <a:rPr lang="en-US" dirty="0" smtClean="0"/>
              <a:t>Continuous Deployment (Delivery)</a:t>
            </a:r>
          </a:p>
          <a:p>
            <a:pPr marL="514350" indent="-514350">
              <a:buAutoNum type="arabicPeriod"/>
            </a:pPr>
            <a:endParaRPr lang="en-US" dirty="0"/>
          </a:p>
          <a:p>
            <a:pPr marL="514350" indent="-514350">
              <a:buAutoNum type="arabicPeriod"/>
            </a:pPr>
            <a:r>
              <a:rPr lang="en-US" dirty="0"/>
              <a:t>Little issues can be introduced, but then they can be fixed and redeployed very quickly. Normally you would have to do a ‘hotfix’ or something outside of the normal process, but it’s simply part of our normal process - there is no difference in the GitHub flow between a hotfix and a very small feature</a:t>
            </a:r>
            <a:r>
              <a:rPr lang="en-US" dirty="0" smtClean="0"/>
              <a:t>.</a:t>
            </a:r>
          </a:p>
          <a:p>
            <a:pPr marL="514350" indent="-514350">
              <a:buAutoNum type="arabicPeriod"/>
            </a:pPr>
            <a:r>
              <a:rPr lang="en-US" dirty="0"/>
              <a:t>We can respond to security issues that are brought to our attention or implement small but interesting feature requests incredibly quickly, yet we can use the exact same process to address those changes as we do to handle normal or even large feature development.</a:t>
            </a:r>
          </a:p>
        </p:txBody>
      </p:sp>
    </p:spTree>
    <p:extLst>
      <p:ext uri="{BB962C8B-B14F-4D97-AF65-F5344CB8AC3E}">
        <p14:creationId xmlns:p14="http://schemas.microsoft.com/office/powerpoint/2010/main" val="3386597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Master</a:t>
            </a:r>
          </a:p>
          <a:p>
            <a:pPr marL="0" indent="0">
              <a:buNone/>
            </a:pPr>
            <a:r>
              <a:rPr lang="en-US" dirty="0" smtClean="0"/>
              <a:t>Feature branches / remote branches</a:t>
            </a:r>
          </a:p>
          <a:p>
            <a:pPr marL="0" indent="0">
              <a:buNone/>
            </a:pPr>
            <a:r>
              <a:rPr lang="en-US" dirty="0" smtClean="0"/>
              <a:t>Pull request</a:t>
            </a:r>
          </a:p>
          <a:p>
            <a:pPr marL="0" indent="0">
              <a:buNone/>
            </a:pPr>
            <a:r>
              <a:rPr lang="en-US" dirty="0" smtClean="0"/>
              <a:t>Code review &amp; communication</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7478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pPr marL="0" indent="0">
              <a:buNone/>
            </a:pPr>
            <a:r>
              <a:rPr lang="en-US" dirty="0" smtClean="0"/>
              <a:t>Code discussion</a:t>
            </a:r>
          </a:p>
          <a:p>
            <a:pPr marL="0" indent="0">
              <a:buNone/>
            </a:pPr>
            <a:r>
              <a:rPr lang="en-US" dirty="0" smtClean="0"/>
              <a:t>Feature discussion</a:t>
            </a:r>
          </a:p>
          <a:p>
            <a:pPr marL="0" indent="0">
              <a:buNone/>
            </a:pPr>
            <a:r>
              <a:rPr lang="en-US" dirty="0" smtClean="0"/>
              <a:t>Strategy discussion</a:t>
            </a:r>
          </a:p>
          <a:p>
            <a:pPr marL="0" indent="0">
              <a:buNone/>
            </a:pPr>
            <a:endParaRPr lang="en-US" dirty="0"/>
          </a:p>
          <a:p>
            <a:pPr marL="0" indent="0">
              <a:buNone/>
            </a:pPr>
            <a:r>
              <a:rPr lang="en-US" dirty="0" smtClean="0"/>
              <a:t>Discussion</a:t>
            </a:r>
          </a:p>
          <a:p>
            <a:pPr marL="0" indent="0">
              <a:buNone/>
            </a:pPr>
            <a:endParaRPr lang="en-US" dirty="0"/>
          </a:p>
        </p:txBody>
      </p:sp>
    </p:spTree>
    <p:extLst>
      <p:ext uri="{BB962C8B-B14F-4D97-AF65-F5344CB8AC3E}">
        <p14:creationId xmlns:p14="http://schemas.microsoft.com/office/powerpoint/2010/main" val="115048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Картинка с виноватыми парнями</a:t>
            </a:r>
            <a:endParaRPr lang="en-US" dirty="0"/>
          </a:p>
        </p:txBody>
      </p:sp>
      <p:sp>
        <p:nvSpPr>
          <p:cNvPr id="3" name="Content Placeholder 2"/>
          <p:cNvSpPr>
            <a:spLocks noGrp="1"/>
          </p:cNvSpPr>
          <p:nvPr>
            <p:ph idx="1"/>
          </p:nvPr>
        </p:nvSpPr>
        <p:spPr/>
        <p:txBody>
          <a:bodyPr/>
          <a:lstStyle/>
          <a:p>
            <a:r>
              <a:rPr lang="ru-RU" dirty="0" smtClean="0"/>
              <a:t>Нужна фотка – </a:t>
            </a:r>
            <a:r>
              <a:rPr lang="en-US" dirty="0" err="1" smtClean="0"/>
              <a:t>мужики</a:t>
            </a:r>
            <a:r>
              <a:rPr lang="ru-RU" dirty="0" smtClean="0"/>
              <a:t> (или дети)</a:t>
            </a:r>
            <a:r>
              <a:rPr lang="en-US" dirty="0" smtClean="0"/>
              <a:t> </a:t>
            </a:r>
            <a:r>
              <a:rPr lang="en-US" dirty="0" err="1" smtClean="0"/>
              <a:t>стоят</a:t>
            </a:r>
            <a:r>
              <a:rPr lang="en-US" dirty="0" smtClean="0"/>
              <a:t> </a:t>
            </a:r>
            <a:r>
              <a:rPr lang="en-US" dirty="0" err="1" smtClean="0"/>
              <a:t>виноватые</a:t>
            </a:r>
            <a:r>
              <a:rPr lang="en-US" dirty="0" smtClean="0"/>
              <a:t> </a:t>
            </a:r>
          </a:p>
          <a:p>
            <a:r>
              <a:rPr lang="en-US" dirty="0" err="1" smtClean="0"/>
              <a:t>повесив</a:t>
            </a:r>
            <a:r>
              <a:rPr lang="en-US" dirty="0" smtClean="0"/>
              <a:t> </a:t>
            </a:r>
            <a:r>
              <a:rPr lang="en-US" dirty="0" err="1" smtClean="0"/>
              <a:t>головы</a:t>
            </a:r>
            <a:endParaRPr lang="en-US" dirty="0" smtClean="0"/>
          </a:p>
          <a:p>
            <a:pPr marL="0" indent="0">
              <a:buNone/>
            </a:pPr>
            <a:endParaRPr lang="en-US" dirty="0"/>
          </a:p>
        </p:txBody>
      </p:sp>
    </p:spTree>
    <p:extLst>
      <p:ext uri="{BB962C8B-B14F-4D97-AF65-F5344CB8AC3E}">
        <p14:creationId xmlns:p14="http://schemas.microsoft.com/office/powerpoint/2010/main" val="22549743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 anything in the master branch is deployable</a:t>
            </a:r>
          </a:p>
          <a:p>
            <a:pPr marL="0" indent="0">
              <a:buNone/>
            </a:pPr>
            <a:r>
              <a:rPr lang="en-US" dirty="0" smtClean="0"/>
              <a:t>Every branch we push has tests run on it</a:t>
            </a:r>
          </a:p>
          <a:p>
            <a:pPr marL="0" indent="0">
              <a:buNone/>
            </a:pPr>
            <a:r>
              <a:rPr lang="en-US" dirty="0" smtClean="0"/>
              <a:t>#2 - create descriptive branches off of master</a:t>
            </a:r>
          </a:p>
          <a:p>
            <a:pPr marL="0" indent="0">
              <a:buNone/>
            </a:pPr>
            <a:r>
              <a:rPr lang="en-US" dirty="0" smtClean="0"/>
              <a:t>(</a:t>
            </a:r>
            <a:r>
              <a:rPr lang="en-US" dirty="0"/>
              <a:t>t’s almost like a list of upcoming features with current rough status</a:t>
            </a:r>
            <a:r>
              <a:rPr lang="en-US" dirty="0" smtClean="0"/>
              <a:t>.)</a:t>
            </a:r>
          </a:p>
          <a:p>
            <a:pPr marL="0" indent="0">
              <a:buNone/>
            </a:pPr>
            <a:r>
              <a:rPr lang="en-US" dirty="0"/>
              <a:t>#3 - push to named branches </a:t>
            </a:r>
            <a:r>
              <a:rPr lang="en-US" dirty="0" smtClean="0"/>
              <a:t>constantly</a:t>
            </a:r>
          </a:p>
          <a:p>
            <a:pPr marL="0" indent="0">
              <a:buNone/>
            </a:pPr>
            <a:r>
              <a:rPr lang="en-US" dirty="0"/>
              <a:t>#4 - open a pull request at any </a:t>
            </a:r>
            <a:r>
              <a:rPr lang="en-US" dirty="0" smtClean="0"/>
              <a:t>time (communication, code review, </a:t>
            </a:r>
            <a:r>
              <a:rPr lang="ru-RU" dirty="0" smtClean="0"/>
              <a:t>обновление из мастера</a:t>
            </a:r>
            <a:r>
              <a:rPr lang="en-US" dirty="0" smtClean="0"/>
              <a:t>)</a:t>
            </a:r>
            <a:endParaRPr lang="ru-RU" dirty="0" smtClean="0"/>
          </a:p>
          <a:p>
            <a:pPr marL="0" indent="0">
              <a:buNone/>
            </a:pPr>
            <a:r>
              <a:rPr lang="en-US" dirty="0"/>
              <a:t>#5 - merge only after pull request </a:t>
            </a:r>
            <a:r>
              <a:rPr lang="en-US" dirty="0" smtClean="0"/>
              <a:t>review</a:t>
            </a:r>
            <a:endParaRPr lang="ru-RU" dirty="0" smtClean="0"/>
          </a:p>
          <a:p>
            <a:pPr marL="0" indent="0">
              <a:buNone/>
            </a:pPr>
            <a:r>
              <a:rPr lang="en-US" dirty="0"/>
              <a:t>#6 - deploy immediately after review</a:t>
            </a:r>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47639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Flow</a:t>
            </a:r>
            <a:r>
              <a:rPr lang="ru-RU" dirty="0" smtClean="0"/>
              <a:t> </a:t>
            </a:r>
            <a:r>
              <a:rPr lang="en-US" dirty="0" smtClean="0"/>
              <a:t>Docs</a:t>
            </a:r>
            <a:endParaRPr lang="en-US" dirty="0"/>
          </a:p>
        </p:txBody>
      </p:sp>
      <p:sp>
        <p:nvSpPr>
          <p:cNvPr id="3" name="Content Placeholder 2"/>
          <p:cNvSpPr>
            <a:spLocks noGrp="1"/>
          </p:cNvSpPr>
          <p:nvPr>
            <p:ph idx="1"/>
          </p:nvPr>
        </p:nvSpPr>
        <p:spPr>
          <a:xfrm>
            <a:off x="838200" y="1825625"/>
            <a:ext cx="10907486" cy="4351338"/>
          </a:xfrm>
        </p:spPr>
        <p:txBody>
          <a:bodyPr/>
          <a:lstStyle/>
          <a:p>
            <a:pPr marL="0" indent="0">
              <a:buNone/>
            </a:pPr>
            <a:r>
              <a:rPr lang="en-US" dirty="0" smtClean="0">
                <a:hlinkClick r:id="rId2"/>
              </a:rPr>
              <a:t>https://guides.github.com/introduction/flow/</a:t>
            </a:r>
            <a:endParaRPr lang="en-US" dirty="0" smtClean="0"/>
          </a:p>
          <a:p>
            <a:pPr marL="0" indent="0">
              <a:buNone/>
            </a:pPr>
            <a:r>
              <a:rPr lang="en-US" dirty="0" smtClean="0">
                <a:hlinkClick r:id="rId3"/>
              </a:rPr>
              <a:t>http://scottchacon.com/2011/08/31/github-flow.html</a:t>
            </a:r>
            <a:endParaRPr lang="en-US" dirty="0" smtClean="0"/>
          </a:p>
          <a:p>
            <a:pPr marL="0" indent="0">
              <a:buNone/>
            </a:pPr>
            <a:r>
              <a:rPr lang="en-US" dirty="0" smtClean="0"/>
              <a:t>* </a:t>
            </a:r>
            <a:r>
              <a:rPr lang="en-US" dirty="0" smtClean="0">
                <a:hlinkClick r:id="rId4"/>
              </a:rPr>
              <a:t>http://zachholman.com/talk/how-github-uses-github-to-build-github/</a:t>
            </a:r>
            <a:endParaRPr lang="en-US" dirty="0" smtClean="0"/>
          </a:p>
          <a:p>
            <a:pPr marL="0" indent="0">
              <a:buNone/>
            </a:pPr>
            <a:r>
              <a:rPr lang="en-US" dirty="0" smtClean="0">
                <a:hlinkClick r:id="rId5"/>
              </a:rPr>
              <a:t>http://haacked.com/archive/2014/07/28/github-flow-aliases/</a:t>
            </a:r>
            <a:endParaRPr lang="en-US" dirty="0" smtClean="0"/>
          </a:p>
          <a:p>
            <a:pPr marL="0" indent="0">
              <a:buNone/>
            </a:pPr>
            <a:endParaRPr lang="en-US" dirty="0"/>
          </a:p>
        </p:txBody>
      </p:sp>
    </p:spTree>
    <p:extLst>
      <p:ext uri="{BB962C8B-B14F-4D97-AF65-F5344CB8AC3E}">
        <p14:creationId xmlns:p14="http://schemas.microsoft.com/office/powerpoint/2010/main" val="1840290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55673" y="270706"/>
            <a:ext cx="10117609" cy="6587294"/>
          </a:xfrm>
          <a:prstGeom prst="rect">
            <a:avLst/>
          </a:prstGeom>
        </p:spPr>
      </p:pic>
    </p:spTree>
    <p:extLst>
      <p:ext uri="{BB962C8B-B14F-4D97-AF65-F5344CB8AC3E}">
        <p14:creationId xmlns:p14="http://schemas.microsoft.com/office/powerpoint/2010/main" val="2351116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a:t>
            </a:r>
            <a:r>
              <a:rPr lang="en-US" b="1" dirty="0" smtClean="0"/>
              <a:t>Integration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b="1" dirty="0"/>
              <a:t>Everyone </a:t>
            </a:r>
            <a:r>
              <a:rPr lang="en-US" b="1" dirty="0" smtClean="0"/>
              <a:t>Commits </a:t>
            </a:r>
            <a:r>
              <a:rPr lang="en-US" b="1" dirty="0"/>
              <a:t>To the Mainline Every </a:t>
            </a:r>
            <a:r>
              <a:rPr lang="en-US" b="1" dirty="0" smtClean="0"/>
              <a:t>Day</a:t>
            </a:r>
            <a:r>
              <a:rPr lang="en-US" dirty="0" smtClean="0"/>
              <a:t>” @Martin Fowler</a:t>
            </a:r>
            <a:endParaRPr lang="en-US" dirty="0"/>
          </a:p>
        </p:txBody>
      </p:sp>
    </p:spTree>
    <p:extLst>
      <p:ext uri="{BB962C8B-B14F-4D97-AF65-F5344CB8AC3E}">
        <p14:creationId xmlns:p14="http://schemas.microsoft.com/office/powerpoint/2010/main" val="510775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r>
              <a:rPr lang="ru-RU" dirty="0" smtClean="0"/>
              <a:t> (задачи)</a:t>
            </a:r>
            <a:endParaRPr lang="en-US" dirty="0"/>
          </a:p>
        </p:txBody>
      </p:sp>
      <p:sp>
        <p:nvSpPr>
          <p:cNvPr id="3" name="Content Placeholder 2"/>
          <p:cNvSpPr>
            <a:spLocks noGrp="1"/>
          </p:cNvSpPr>
          <p:nvPr>
            <p:ph idx="1"/>
          </p:nvPr>
        </p:nvSpPr>
        <p:spPr/>
        <p:txBody>
          <a:bodyPr/>
          <a:lstStyle/>
          <a:p>
            <a:r>
              <a:rPr lang="en-US" dirty="0" err="1"/>
              <a:t>командообразование</a:t>
            </a:r>
            <a:endParaRPr lang="en-US" dirty="0"/>
          </a:p>
          <a:p>
            <a:r>
              <a:rPr lang="en-US" dirty="0" err="1"/>
              <a:t>разные</a:t>
            </a:r>
            <a:r>
              <a:rPr lang="en-US" dirty="0"/>
              <a:t> </a:t>
            </a:r>
            <a:r>
              <a:rPr lang="en-US" dirty="0" err="1" smtClean="0"/>
              <a:t>скилы</a:t>
            </a:r>
            <a:r>
              <a:rPr lang="en-US" dirty="0" smtClean="0"/>
              <a:t> </a:t>
            </a:r>
            <a:r>
              <a:rPr lang="ru-RU" dirty="0" smtClean="0"/>
              <a:t>у коллег (+ </a:t>
            </a:r>
            <a:r>
              <a:rPr lang="en-US" dirty="0" smtClean="0"/>
              <a:t>bus </a:t>
            </a:r>
            <a:r>
              <a:rPr lang="en-US" dirty="0" err="1" smtClean="0"/>
              <a:t>fuctor</a:t>
            </a:r>
            <a:r>
              <a:rPr lang="ru-RU" dirty="0" smtClean="0"/>
              <a:t>)</a:t>
            </a:r>
            <a:endParaRPr lang="en-US" dirty="0"/>
          </a:p>
          <a:p>
            <a:r>
              <a:rPr lang="en-US" dirty="0" err="1" smtClean="0"/>
              <a:t>обучение</a:t>
            </a:r>
            <a:r>
              <a:rPr lang="en-US" dirty="0" smtClean="0"/>
              <a:t> </a:t>
            </a:r>
            <a:r>
              <a:rPr lang="en-US" dirty="0" err="1" smtClean="0"/>
              <a:t>коллег</a:t>
            </a:r>
            <a:r>
              <a:rPr lang="en-US" dirty="0" smtClean="0"/>
              <a:t> </a:t>
            </a:r>
            <a:r>
              <a:rPr lang="ru-RU" dirty="0" smtClean="0"/>
              <a:t>и студентов</a:t>
            </a:r>
            <a:endParaRPr lang="en-US" dirty="0"/>
          </a:p>
          <a:p>
            <a:pPr marL="0" indent="0">
              <a:buNone/>
            </a:pPr>
            <a:endParaRPr lang="en-US" dirty="0"/>
          </a:p>
        </p:txBody>
      </p:sp>
    </p:spTree>
    <p:extLst>
      <p:ext uri="{BB962C8B-B14F-4D97-AF65-F5344CB8AC3E}">
        <p14:creationId xmlns:p14="http://schemas.microsoft.com/office/powerpoint/2010/main" val="2118143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1) Я люблю гит</a:t>
            </a:r>
          </a:p>
          <a:p>
            <a:pPr marL="0" indent="0">
              <a:buNone/>
            </a:pPr>
            <a:r>
              <a:rPr lang="ru-RU" dirty="0" smtClean="0"/>
              <a:t>2) </a:t>
            </a:r>
            <a:r>
              <a:rPr lang="ru-RU" dirty="0" err="1" smtClean="0"/>
              <a:t>git</a:t>
            </a:r>
            <a:r>
              <a:rPr lang="ru-RU" dirty="0" smtClean="0"/>
              <a:t> </a:t>
            </a:r>
            <a:r>
              <a:rPr lang="ru-RU" dirty="0" err="1" smtClean="0"/>
              <a:t>flow</a:t>
            </a:r>
            <a:r>
              <a:rPr lang="ru-RU" dirty="0" smtClean="0"/>
              <a:t> - все сложно и формально</a:t>
            </a:r>
          </a:p>
          <a:p>
            <a:pPr marL="0" indent="0">
              <a:buNone/>
            </a:pPr>
            <a:r>
              <a:rPr lang="ru-RU" dirty="0" smtClean="0"/>
              <a:t>3) </a:t>
            </a:r>
            <a:r>
              <a:rPr lang="ru-RU" dirty="0" err="1" smtClean="0"/>
              <a:t>github</a:t>
            </a:r>
            <a:r>
              <a:rPr lang="ru-RU" dirty="0" smtClean="0"/>
              <a:t> </a:t>
            </a:r>
            <a:r>
              <a:rPr lang="ru-RU" dirty="0" err="1" smtClean="0"/>
              <a:t>flow</a:t>
            </a:r>
            <a:r>
              <a:rPr lang="ru-RU" dirty="0" smtClean="0"/>
              <a:t> - все </a:t>
            </a:r>
            <a:r>
              <a:rPr lang="ru-RU" dirty="0" err="1" smtClean="0"/>
              <a:t>проше</a:t>
            </a:r>
            <a:r>
              <a:rPr lang="ru-RU" dirty="0" smtClean="0"/>
              <a:t>, но крутые тесты, тестеры не нужны (10 - 40 </a:t>
            </a:r>
            <a:r>
              <a:rPr lang="ru-RU" dirty="0" err="1" smtClean="0"/>
              <a:t>деплоев</a:t>
            </a:r>
            <a:r>
              <a:rPr lang="ru-RU" dirty="0" smtClean="0"/>
              <a:t> в день) Необходимо очень хорошее </a:t>
            </a:r>
            <a:r>
              <a:rPr lang="ru-RU" dirty="0" err="1" smtClean="0"/>
              <a:t>тестировени</a:t>
            </a:r>
            <a:r>
              <a:rPr lang="ru-RU" dirty="0" smtClean="0"/>
              <a:t>, не боятся выкатить баг в </a:t>
            </a:r>
            <a:r>
              <a:rPr lang="ru-RU" dirty="0" err="1" smtClean="0"/>
              <a:t>продакшен</a:t>
            </a:r>
            <a:endParaRPr lang="ru-RU" dirty="0" smtClean="0"/>
          </a:p>
          <a:p>
            <a:pPr marL="0" indent="0">
              <a:buNone/>
            </a:pPr>
            <a:r>
              <a:rPr lang="ru-RU" dirty="0" smtClean="0"/>
              <a:t>и мониторинг </a:t>
            </a:r>
            <a:r>
              <a:rPr lang="ru-RU" dirty="0" err="1" smtClean="0"/>
              <a:t>твиттера</a:t>
            </a:r>
            <a:endParaRPr lang="ru-RU" dirty="0" smtClean="0"/>
          </a:p>
          <a:p>
            <a:pPr marL="0" indent="0">
              <a:buNone/>
            </a:pPr>
            <a:endParaRPr lang="ru-RU" dirty="0" smtClean="0"/>
          </a:p>
          <a:p>
            <a:pPr marL="0" indent="0">
              <a:buNone/>
            </a:pPr>
            <a:r>
              <a:rPr lang="ru-RU" dirty="0" smtClean="0"/>
              <a:t>4) про сборку - </a:t>
            </a:r>
            <a:r>
              <a:rPr lang="ru-RU" dirty="0" err="1" smtClean="0"/>
              <a:t>webpack</a:t>
            </a:r>
            <a:r>
              <a:rPr lang="ru-RU" dirty="0" smtClean="0"/>
              <a:t> </a:t>
            </a:r>
          </a:p>
          <a:p>
            <a:pPr marL="0" indent="0">
              <a:buNone/>
            </a:pPr>
            <a:r>
              <a:rPr lang="ru-RU" dirty="0" smtClean="0"/>
              <a:t>5) используют </a:t>
            </a:r>
            <a:r>
              <a:rPr lang="ru-RU" dirty="0" err="1" smtClean="0"/>
              <a:t>github</a:t>
            </a:r>
            <a:r>
              <a:rPr lang="ru-RU" dirty="0" smtClean="0"/>
              <a:t> </a:t>
            </a:r>
            <a:r>
              <a:rPr lang="ru-RU" dirty="0" err="1" smtClean="0"/>
              <a:t>enterprise</a:t>
            </a:r>
            <a:r>
              <a:rPr lang="ru-RU" dirty="0" smtClean="0"/>
              <a:t>, запуск тестов для </a:t>
            </a:r>
            <a:r>
              <a:rPr lang="ru-RU" dirty="0" err="1" smtClean="0"/>
              <a:t>фича</a:t>
            </a:r>
            <a:r>
              <a:rPr lang="ru-RU" dirty="0" smtClean="0"/>
              <a:t> </a:t>
            </a:r>
            <a:r>
              <a:rPr lang="ru-RU" dirty="0" err="1" smtClean="0"/>
              <a:t>бранчей</a:t>
            </a:r>
            <a:r>
              <a:rPr lang="ru-RU" dirty="0" smtClean="0"/>
              <a:t> и </a:t>
            </a:r>
            <a:r>
              <a:rPr lang="ru-RU" dirty="0" err="1" smtClean="0"/>
              <a:t>тд</a:t>
            </a:r>
            <a:endParaRPr lang="ru-RU" dirty="0" smtClean="0"/>
          </a:p>
          <a:p>
            <a:pPr marL="0" indent="0">
              <a:buNone/>
            </a:pPr>
            <a:r>
              <a:rPr lang="ru-RU" dirty="0" smtClean="0"/>
              <a:t>6) после </a:t>
            </a:r>
            <a:r>
              <a:rPr lang="ru-RU" dirty="0" err="1" smtClean="0"/>
              <a:t>мержа</a:t>
            </a:r>
            <a:r>
              <a:rPr lang="ru-RU" dirty="0" smtClean="0"/>
              <a:t>, тестирование на отдельном сервере</a:t>
            </a:r>
          </a:p>
          <a:p>
            <a:pPr marL="0" indent="0">
              <a:buNone/>
            </a:pPr>
            <a:r>
              <a:rPr lang="ru-RU" dirty="0" smtClean="0"/>
              <a:t>7) </a:t>
            </a:r>
            <a:r>
              <a:rPr lang="ru-RU" dirty="0" err="1" smtClean="0"/>
              <a:t>пше</a:t>
            </a:r>
            <a:endParaRPr lang="ru-RU" dirty="0" smtClean="0"/>
          </a:p>
          <a:p>
            <a:pPr marL="0" indent="0">
              <a:buNone/>
            </a:pPr>
            <a:endParaRPr lang="en-US" dirty="0"/>
          </a:p>
        </p:txBody>
      </p:sp>
    </p:spTree>
    <p:extLst>
      <p:ext uri="{BB962C8B-B14F-4D97-AF65-F5344CB8AC3E}">
        <p14:creationId xmlns:p14="http://schemas.microsoft.com/office/powerpoint/2010/main" val="1004270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851"/>
            <a:ext cx="12192000" cy="5713708"/>
          </a:xfrm>
          <a:prstGeom prst="rect">
            <a:avLst/>
          </a:prstGeom>
        </p:spPr>
      </p:pic>
    </p:spTree>
    <p:extLst>
      <p:ext uri="{BB962C8B-B14F-4D97-AF65-F5344CB8AC3E}">
        <p14:creationId xmlns:p14="http://schemas.microsoft.com/office/powerpoint/2010/main" val="1394136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a:t>
            </a:r>
            <a:r>
              <a:rPr lang="ru-RU" dirty="0" smtClean="0"/>
              <a:t>ев </a:t>
            </a:r>
            <a:r>
              <a:rPr lang="ru-RU" dirty="0"/>
              <a:t>Толстой рассказывает внукам сказку об огурце. 1909 г</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936" y="1879669"/>
            <a:ext cx="5523390" cy="4639648"/>
          </a:xfrm>
          <a:prstGeom prst="rect">
            <a:avLst/>
          </a:prstGeom>
        </p:spPr>
      </p:pic>
      <p:sp>
        <p:nvSpPr>
          <p:cNvPr id="6" name="TextBox 5"/>
          <p:cNvSpPr txBox="1"/>
          <p:nvPr/>
        </p:nvSpPr>
        <p:spPr>
          <a:xfrm>
            <a:off x="6560598" y="2334827"/>
            <a:ext cx="3379258" cy="369332"/>
          </a:xfrm>
          <a:prstGeom prst="rect">
            <a:avLst/>
          </a:prstGeom>
          <a:noFill/>
        </p:spPr>
        <p:txBody>
          <a:bodyPr wrap="none" rtlCol="0">
            <a:spAutoFit/>
          </a:bodyPr>
          <a:lstStyle/>
          <a:p>
            <a:r>
              <a:rPr lang="ru-RU" dirty="0" smtClean="0"/>
              <a:t>Вот такой </a:t>
            </a:r>
            <a:r>
              <a:rPr lang="ru-RU" dirty="0" err="1" smtClean="0"/>
              <a:t>коммит</a:t>
            </a:r>
            <a:r>
              <a:rPr lang="ru-RU" dirty="0" smtClean="0"/>
              <a:t> на </a:t>
            </a:r>
            <a:r>
              <a:rPr lang="ru-RU" dirty="0" err="1" smtClean="0"/>
              <a:t>продакшен</a:t>
            </a:r>
            <a:endParaRPr lang="en-US" dirty="0"/>
          </a:p>
        </p:txBody>
      </p:sp>
    </p:spTree>
    <p:extLst>
      <p:ext uri="{BB962C8B-B14F-4D97-AF65-F5344CB8AC3E}">
        <p14:creationId xmlns:p14="http://schemas.microsoft.com/office/powerpoint/2010/main" val="292838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с</a:t>
            </a:r>
            <a:r>
              <a:rPr lang="en-US" dirty="0" smtClean="0"/>
              <a:t> </a:t>
            </a:r>
            <a:r>
              <a:rPr lang="en-US" dirty="0" err="1" smtClean="0"/>
              <a:t>git</a:t>
            </a:r>
            <a:r>
              <a:rPr lang="en-US" dirty="0" smtClean="0"/>
              <a:t> flow</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“add feature X”</a:t>
            </a:r>
          </a:p>
          <a:p>
            <a:pPr marL="514350" indent="-514350">
              <a:buAutoNum type="arabicPeriod"/>
            </a:pPr>
            <a:r>
              <a:rPr lang="en-US" dirty="0" smtClean="0"/>
              <a:t>“fix </a:t>
            </a:r>
            <a:r>
              <a:rPr lang="en-US" dirty="0" err="1" smtClean="0"/>
              <a:t>jshint</a:t>
            </a:r>
            <a:r>
              <a:rPr lang="en-US" dirty="0" smtClean="0"/>
              <a:t> errors”</a:t>
            </a:r>
          </a:p>
          <a:p>
            <a:pPr marL="514350" indent="-514350">
              <a:buAutoNum type="arabicPeriod"/>
            </a:pPr>
            <a:r>
              <a:rPr lang="en-US" dirty="0" smtClean="0"/>
              <a:t>“fix tests”</a:t>
            </a:r>
            <a:endParaRPr lang="en-US" dirty="0"/>
          </a:p>
        </p:txBody>
      </p:sp>
    </p:spTree>
    <p:extLst>
      <p:ext uri="{BB962C8B-B14F-4D97-AF65-F5344CB8AC3E}">
        <p14:creationId xmlns:p14="http://schemas.microsoft.com/office/powerpoint/2010/main" val="2748332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осталось за бортом</a:t>
            </a:r>
            <a:endParaRPr lang="en-US" dirty="0"/>
          </a:p>
        </p:txBody>
      </p:sp>
      <p:sp>
        <p:nvSpPr>
          <p:cNvPr id="3" name="Content Placeholder 2"/>
          <p:cNvSpPr>
            <a:spLocks noGrp="1"/>
          </p:cNvSpPr>
          <p:nvPr>
            <p:ph idx="1"/>
          </p:nvPr>
        </p:nvSpPr>
        <p:spPr/>
        <p:txBody>
          <a:bodyPr/>
          <a:lstStyle/>
          <a:p>
            <a:pPr marL="0" indent="0">
              <a:buNone/>
            </a:pPr>
            <a:r>
              <a:rPr lang="en-US" dirty="0" smtClean="0"/>
              <a:t>Diff </a:t>
            </a:r>
            <a:r>
              <a:rPr lang="ru-RU" dirty="0" smtClean="0"/>
              <a:t>и его инструменты</a:t>
            </a:r>
            <a:endParaRPr lang="en-US" dirty="0"/>
          </a:p>
        </p:txBody>
      </p:sp>
    </p:spTree>
    <p:extLst>
      <p:ext uri="{BB962C8B-B14F-4D97-AF65-F5344CB8AC3E}">
        <p14:creationId xmlns:p14="http://schemas.microsoft.com/office/powerpoint/2010/main" val="1959265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1177</Words>
  <Application>Microsoft Office PowerPoint</Application>
  <PresentationFormat>Widescreen</PresentationFormat>
  <Paragraphs>207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Inconsolata</vt:lpstr>
      <vt:lpstr>RobotoDraft</vt:lpstr>
      <vt:lpstr>Wingdings</vt:lpstr>
      <vt:lpstr>Office Theme</vt:lpstr>
      <vt:lpstr>PowerPoint Presentation</vt:lpstr>
      <vt:lpstr>Вставить картинку</vt:lpstr>
      <vt:lpstr>Код ревью?</vt:lpstr>
      <vt:lpstr>Картинка с виноватыми парнями</vt:lpstr>
      <vt:lpstr>PowerPoint Presentation</vt:lpstr>
      <vt:lpstr>PowerPoint Presentation</vt:lpstr>
      <vt:lpstr>Лев Толстой рассказывает внукам сказку об огурце. 1909 г</vt:lpstr>
      <vt:lpstr>Проблемы с git flow</vt:lpstr>
      <vt:lpstr>Что осталось за бортом</vt:lpstr>
      <vt:lpstr> feature branching vs CI</vt:lpstr>
      <vt:lpstr>PowerPoint Presentation</vt:lpstr>
      <vt:lpstr>FeatureToggle</vt:lpstr>
      <vt:lpstr>BranchByAbstraction</vt:lpstr>
      <vt:lpstr>http://martinfowler.com/</vt:lpstr>
      <vt:lpstr>https://groups.google.com/forum/#!topic/continuousdelivery/9_5xpiHJZUc</vt:lpstr>
      <vt:lpstr>CI, CD and Code Review</vt:lpstr>
      <vt:lpstr>PowerPoint Presentation</vt:lpstr>
      <vt:lpstr>PowerPoint Presentation</vt:lpstr>
      <vt:lpstr>Высокая культура  </vt:lpstr>
      <vt:lpstr>PowerPoint Presentation</vt:lpstr>
      <vt:lpstr>PowerPoint Presentation</vt:lpstr>
      <vt:lpstr>Code Review</vt:lpstr>
      <vt:lpstr>GitLab Flow</vt:lpstr>
      <vt:lpstr>PowerPoint Presentation</vt:lpstr>
      <vt:lpstr>Git Flow</vt:lpstr>
      <vt:lpstr>PowerPoint Presentation</vt:lpstr>
      <vt:lpstr>The main branches</vt:lpstr>
      <vt:lpstr>Supporting branches (limited life time)</vt:lpstr>
      <vt:lpstr>Feature branches </vt:lpstr>
      <vt:lpstr>The --no-ff flag  </vt:lpstr>
      <vt:lpstr>Release branches </vt:lpstr>
      <vt:lpstr>Release branches </vt:lpstr>
      <vt:lpstr>Hotfix branches </vt:lpstr>
      <vt:lpstr>Git Flow Docs </vt:lpstr>
      <vt:lpstr>PowerPoint Presentation</vt:lpstr>
      <vt:lpstr>(картинка что все очень просто )</vt:lpstr>
      <vt:lpstr>Особенности</vt:lpstr>
      <vt:lpstr>PowerPoint Presentation</vt:lpstr>
      <vt:lpstr>PULL REQUEST!!!</vt:lpstr>
      <vt:lpstr>Rules</vt:lpstr>
      <vt:lpstr>GitHub Flow Docs</vt:lpstr>
      <vt:lpstr>PowerPoint Presentation</vt:lpstr>
      <vt:lpstr>Continuous Integration</vt:lpstr>
      <vt:lpstr>Code review (задачи)</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6</cp:revision>
  <dcterms:created xsi:type="dcterms:W3CDTF">2015-08-19T20:45:00Z</dcterms:created>
  <dcterms:modified xsi:type="dcterms:W3CDTF">2015-08-19T20:52:26Z</dcterms:modified>
</cp:coreProperties>
</file>