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65"/>
  </p:notesMasterIdLst>
  <p:sldIdLst>
    <p:sldId id="325" r:id="rId2"/>
    <p:sldId id="370" r:id="rId3"/>
    <p:sldId id="327" r:id="rId4"/>
    <p:sldId id="413" r:id="rId5"/>
    <p:sldId id="328" r:id="rId6"/>
    <p:sldId id="398" r:id="rId7"/>
    <p:sldId id="329" r:id="rId8"/>
    <p:sldId id="332" r:id="rId9"/>
    <p:sldId id="333" r:id="rId10"/>
    <p:sldId id="371" r:id="rId11"/>
    <p:sldId id="335" r:id="rId12"/>
    <p:sldId id="336" r:id="rId13"/>
    <p:sldId id="373" r:id="rId14"/>
    <p:sldId id="372" r:id="rId15"/>
    <p:sldId id="411" r:id="rId16"/>
    <p:sldId id="412" r:id="rId17"/>
    <p:sldId id="375" r:id="rId18"/>
    <p:sldId id="376" r:id="rId19"/>
    <p:sldId id="409" r:id="rId20"/>
    <p:sldId id="406" r:id="rId21"/>
    <p:sldId id="407" r:id="rId22"/>
    <p:sldId id="408" r:id="rId23"/>
    <p:sldId id="395" r:id="rId24"/>
    <p:sldId id="378" r:id="rId25"/>
    <p:sldId id="379" r:id="rId26"/>
    <p:sldId id="399" r:id="rId27"/>
    <p:sldId id="400" r:id="rId28"/>
    <p:sldId id="416" r:id="rId29"/>
    <p:sldId id="401" r:id="rId30"/>
    <p:sldId id="380" r:id="rId31"/>
    <p:sldId id="346" r:id="rId32"/>
    <p:sldId id="397" r:id="rId33"/>
    <p:sldId id="402" r:id="rId34"/>
    <p:sldId id="393" r:id="rId35"/>
    <p:sldId id="348" r:id="rId36"/>
    <p:sldId id="351" r:id="rId37"/>
    <p:sldId id="383" r:id="rId38"/>
    <p:sldId id="354" r:id="rId39"/>
    <p:sldId id="355" r:id="rId40"/>
    <p:sldId id="384" r:id="rId41"/>
    <p:sldId id="385" r:id="rId42"/>
    <p:sldId id="356" r:id="rId43"/>
    <p:sldId id="417" r:id="rId44"/>
    <p:sldId id="357" r:id="rId45"/>
    <p:sldId id="391" r:id="rId46"/>
    <p:sldId id="359" r:id="rId47"/>
    <p:sldId id="360" r:id="rId48"/>
    <p:sldId id="361" r:id="rId49"/>
    <p:sldId id="362" r:id="rId50"/>
    <p:sldId id="363" r:id="rId51"/>
    <p:sldId id="403" r:id="rId52"/>
    <p:sldId id="419" r:id="rId53"/>
    <p:sldId id="365" r:id="rId54"/>
    <p:sldId id="404" r:id="rId55"/>
    <p:sldId id="405" r:id="rId56"/>
    <p:sldId id="364" r:id="rId57"/>
    <p:sldId id="418" r:id="rId58"/>
    <p:sldId id="394" r:id="rId59"/>
    <p:sldId id="367" r:id="rId60"/>
    <p:sldId id="392" r:id="rId61"/>
    <p:sldId id="368" r:id="rId62"/>
    <p:sldId id="369" r:id="rId63"/>
    <p:sldId id="300" r:id="rId64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3654" autoAdjust="0"/>
  </p:normalViewPr>
  <p:slideViewPr>
    <p:cSldViewPr>
      <p:cViewPr varScale="1">
        <p:scale>
          <a:sx n="74" d="100"/>
          <a:sy n="74" d="100"/>
        </p:scale>
        <p:origin x="-7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21.02.2014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0025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42</a:t>
            </a:fld>
            <a:endParaRPr lang="be-B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43</a:t>
            </a:fld>
            <a:endParaRPr lang="be-B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45</a:t>
            </a:fld>
            <a:endParaRPr lang="be-B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21.02.2014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21.02.2014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21.02.2014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21.02.2014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21.02.2014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21.02.2014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21.02.2014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21.02.2014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21.02.2014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21.02.2014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21.02.2014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21.02.2014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ru/" TargetMode="External"/><Relationship Id="rId2" Type="http://schemas.openxmlformats.org/officeDocument/2006/relationships/hyperlink" Target="http://crockford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htmlbook.ru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Functions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29322" y="628652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Dzmitry_Varabei</a:t>
            </a:r>
            <a:r>
              <a:rPr lang="en-US" b="1" dirty="0" smtClean="0"/>
              <a:t>@epam.com</a:t>
            </a:r>
            <a:endParaRPr lang="be-BY" b="1" dirty="0"/>
          </a:p>
        </p:txBody>
      </p:sp>
    </p:spTree>
    <p:extLst>
      <p:ext uri="{BB962C8B-B14F-4D97-AF65-F5344CB8AC3E}">
        <p14:creationId xmlns:p14="http://schemas.microsoft.com/office/powerpoint/2010/main" val="28892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Return statement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5786" y="857232"/>
            <a:ext cx="77867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 smtClean="0">
                <a:solidFill>
                  <a:srgbClr val="0070C0"/>
                </a:solidFill>
              </a:rPr>
              <a:t>return</a:t>
            </a:r>
            <a:r>
              <a:rPr lang="en-US" sz="2800" dirty="0" smtClean="0"/>
              <a:t> </a:t>
            </a:r>
            <a:r>
              <a:rPr lang="en-US" sz="2800" i="1" dirty="0" smtClean="0"/>
              <a:t>expression</a:t>
            </a:r>
            <a:r>
              <a:rPr lang="en-US" sz="2800" b="1" dirty="0" smtClean="0"/>
              <a:t>;</a:t>
            </a:r>
          </a:p>
          <a:p>
            <a:r>
              <a:rPr lang="en-US" sz="2800" dirty="0" smtClean="0"/>
              <a:t>or</a:t>
            </a:r>
          </a:p>
          <a:p>
            <a:pPr lvl="1"/>
            <a:r>
              <a:rPr lang="en-US" sz="2800" b="1" dirty="0" smtClean="0">
                <a:solidFill>
                  <a:srgbClr val="0070C0"/>
                </a:solidFill>
              </a:rPr>
              <a:t>return</a:t>
            </a:r>
            <a:r>
              <a:rPr lang="en-US" sz="2800" b="1" dirty="0" smtClean="0"/>
              <a:t>;</a:t>
            </a:r>
          </a:p>
          <a:p>
            <a:pPr lvl="1"/>
            <a:endParaRPr lang="en-US" sz="2800" b="1" dirty="0" smtClean="0"/>
          </a:p>
          <a:p>
            <a:r>
              <a:rPr lang="en-US" sz="2800" dirty="0" smtClean="0"/>
              <a:t>If there is no </a:t>
            </a:r>
            <a:r>
              <a:rPr lang="en-US" sz="2800" i="1" dirty="0" smtClean="0"/>
              <a:t>expression</a:t>
            </a:r>
            <a:r>
              <a:rPr lang="en-US" sz="2800" dirty="0" smtClean="0"/>
              <a:t>, then the return value is </a:t>
            </a:r>
            <a:r>
              <a:rPr lang="en-US" sz="2800" b="1" dirty="0" smtClean="0"/>
              <a:t>undefined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Except for constructors, whose default return value is </a:t>
            </a:r>
            <a:r>
              <a:rPr lang="en-US" sz="2800" b="1" dirty="0" smtClean="0"/>
              <a:t>this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0905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Arguments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596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 smtClean="0"/>
              <a:t>1) If a function is called with too many arguments, the extra arguments are ignored.</a:t>
            </a:r>
          </a:p>
          <a:p>
            <a:pPr lvl="0">
              <a:spcBef>
                <a:spcPct val="20000"/>
              </a:spcBef>
            </a:pPr>
            <a:endParaRPr lang="en-US" sz="2800" b="1" dirty="0" smtClean="0"/>
          </a:p>
          <a:p>
            <a:pPr lvl="0">
              <a:spcBef>
                <a:spcPct val="20000"/>
              </a:spcBef>
            </a:pPr>
            <a:r>
              <a:rPr lang="en-US" sz="2800" b="1" dirty="0" smtClean="0"/>
              <a:t>2) If a function is called with too few arguments, the missing values will be undefined.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637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Arguments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928670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Optional Arguments and Argument Types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348" y="1357298"/>
            <a:ext cx="7858180" cy="369331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function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NodeText</a:t>
            </a:r>
            <a:r>
              <a:rPr lang="en-US" b="1" dirty="0" smtClean="0"/>
              <a:t>(/*</a:t>
            </a:r>
            <a:r>
              <a:rPr lang="en-US" b="1" dirty="0" err="1" smtClean="0"/>
              <a:t>domNode|String</a:t>
            </a:r>
            <a:r>
              <a:rPr lang="en-US" b="1" dirty="0" smtClean="0"/>
              <a:t>*/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node,  </a:t>
            </a:r>
            <a:r>
              <a:rPr lang="en-US" b="1" dirty="0" smtClean="0">
                <a:solidFill>
                  <a:schemeClr val="tx1"/>
                </a:solidFill>
              </a:rPr>
              <a:t>/*String?*/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text</a:t>
            </a:r>
            <a:r>
              <a:rPr lang="en-US" b="1" dirty="0" smtClean="0"/>
              <a:t>) {</a:t>
            </a:r>
          </a:p>
          <a:p>
            <a:r>
              <a:rPr lang="en-US" b="1" dirty="0" smtClean="0"/>
              <a:t>	</a:t>
            </a:r>
          </a:p>
          <a:p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if</a:t>
            </a:r>
            <a:r>
              <a:rPr lang="en-US" b="1" dirty="0" smtClean="0"/>
              <a:t> (</a:t>
            </a:r>
            <a:r>
              <a:rPr lang="en-US" b="1" dirty="0" err="1" smtClean="0">
                <a:solidFill>
                  <a:srgbClr val="0070C0"/>
                </a:solidFill>
              </a:rPr>
              <a:t>typeof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 smtClean="0"/>
              <a:t> == </a:t>
            </a:r>
            <a:r>
              <a:rPr lang="en-US" b="1" dirty="0" smtClean="0">
                <a:solidFill>
                  <a:srgbClr val="00B050"/>
                </a:solidFill>
              </a:rPr>
              <a:t>“string”</a:t>
            </a:r>
            <a:r>
              <a:rPr lang="en-US" b="1" dirty="0" smtClean="0"/>
              <a:t>){</a:t>
            </a:r>
          </a:p>
          <a:p>
            <a:r>
              <a:rPr lang="en-US" b="1" dirty="0" smtClean="0"/>
              <a:t> 	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 smtClean="0"/>
              <a:t> = </a:t>
            </a:r>
            <a:r>
              <a:rPr lang="en-US" b="1" dirty="0" err="1" smtClean="0"/>
              <a:t>document.</a:t>
            </a:r>
            <a:r>
              <a:rPr lang="en-US" b="1" dirty="0" err="1" smtClean="0">
                <a:solidFill>
                  <a:srgbClr val="0070C0"/>
                </a:solidFill>
              </a:rPr>
              <a:t>getElementById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		</a:t>
            </a:r>
            <a:r>
              <a:rPr lang="en-US" b="1" dirty="0" smtClean="0">
                <a:solidFill>
                  <a:srgbClr val="0070C0"/>
                </a:solidFill>
              </a:rPr>
              <a:t>if</a:t>
            </a:r>
            <a:r>
              <a:rPr lang="en-US" b="1" dirty="0" smtClean="0"/>
              <a:t> (!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 smtClean="0"/>
              <a:t>) </a:t>
            </a:r>
            <a:r>
              <a:rPr lang="en-US" b="1" dirty="0" smtClean="0">
                <a:solidFill>
                  <a:srgbClr val="0070C0"/>
                </a:solidFill>
              </a:rPr>
              <a:t>return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	}</a:t>
            </a:r>
          </a:p>
          <a:p>
            <a:r>
              <a:rPr lang="en-US" b="1" dirty="0" smtClean="0"/>
              <a:t>	</a:t>
            </a:r>
          </a:p>
          <a:p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if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b="1" dirty="0" smtClean="0"/>
              <a:t> != </a:t>
            </a:r>
            <a:r>
              <a:rPr lang="en-US" b="1" dirty="0" smtClean="0">
                <a:solidFill>
                  <a:srgbClr val="FF0000"/>
                </a:solidFill>
              </a:rPr>
              <a:t>null</a:t>
            </a:r>
            <a:r>
              <a:rPr lang="en-US" b="1" dirty="0" smtClean="0"/>
              <a:t>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7030A0"/>
                </a:solidFill>
              </a:rPr>
              <a:t>innerHTML</a:t>
            </a:r>
            <a:r>
              <a:rPr lang="en-US" b="1" dirty="0" smtClean="0"/>
              <a:t> =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	} </a:t>
            </a:r>
            <a:r>
              <a:rPr lang="en-US" b="1" dirty="0" smtClean="0">
                <a:solidFill>
                  <a:srgbClr val="0070C0"/>
                </a:solidFill>
              </a:rPr>
              <a:t>else</a:t>
            </a:r>
            <a:r>
              <a:rPr lang="en-US" b="1" dirty="0" smtClean="0"/>
              <a:t> {</a:t>
            </a:r>
          </a:p>
          <a:p>
            <a:r>
              <a:rPr lang="en-US" b="1" dirty="0" smtClean="0"/>
              <a:t>		</a:t>
            </a:r>
            <a:r>
              <a:rPr lang="en-US" b="1" dirty="0" smtClean="0">
                <a:solidFill>
                  <a:srgbClr val="0070C0"/>
                </a:solidFill>
              </a:rPr>
              <a:t>return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7030A0"/>
                </a:solidFill>
              </a:rPr>
              <a:t>innerHTML</a:t>
            </a:r>
            <a:r>
              <a:rPr lang="en-US" b="1" dirty="0" smtClean="0"/>
              <a:t> ;	</a:t>
            </a:r>
          </a:p>
          <a:p>
            <a:r>
              <a:rPr lang="en-US" b="1" dirty="0" smtClean="0"/>
              <a:t>	}</a:t>
            </a:r>
          </a:p>
          <a:p>
            <a:r>
              <a:rPr lang="en-US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3693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Configuration objects</a:t>
            </a:r>
            <a:endParaRPr lang="en-US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251520" y="1124744"/>
            <a:ext cx="8352928" cy="36009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printEmployeeInformation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(info) {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info.firstName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info.lastName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position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info.position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office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info.office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"K1"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phone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info.phone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"911"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internalPhone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info.internalPhone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manager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info.manager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	…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info = {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“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Bruce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Wayne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internalPhone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“111"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info.office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"R40"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printEmployeeInformation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(info);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info.office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"K1"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printEmployeeInformation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(info);</a:t>
            </a:r>
          </a:p>
        </p:txBody>
      </p:sp>
    </p:spTree>
    <p:extLst>
      <p:ext uri="{BB962C8B-B14F-4D97-AF65-F5344CB8AC3E}">
        <p14:creationId xmlns:p14="http://schemas.microsoft.com/office/powerpoint/2010/main" val="3423040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Pseudo </a:t>
            </a:r>
            <a:r>
              <a:rPr lang="en-US" b="1" dirty="0"/>
              <a:t>parameters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596" y="108899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sz="32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arguments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this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5400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“arguments” object</a:t>
            </a:r>
            <a:endParaRPr 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596" y="785794"/>
            <a:ext cx="8072494" cy="4515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rguments</a:t>
            </a:r>
            <a:r>
              <a:rPr lang="en-US" sz="2400" dirty="0"/>
              <a:t> </a:t>
            </a:r>
            <a:r>
              <a:rPr lang="en-US" sz="2400" dirty="0" smtClean="0"/>
              <a:t> contains </a:t>
            </a:r>
            <a:r>
              <a:rPr lang="en-US" sz="2400" dirty="0"/>
              <a:t>the following properties</a:t>
            </a:r>
            <a:r>
              <a:rPr lang="en-US" sz="2400" dirty="0" smtClean="0"/>
              <a:t>: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/>
              <a:t>callee</a:t>
            </a:r>
            <a:r>
              <a:rPr lang="en-US" sz="2400" dirty="0" smtClean="0"/>
              <a:t> – reference to the current function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length – quantity of real passed arguments 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properties-indexes – parameters from the invocation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It is an array-like object.</a:t>
            </a:r>
          </a:p>
        </p:txBody>
      </p:sp>
    </p:spTree>
    <p:extLst>
      <p:ext uri="{BB962C8B-B14F-4D97-AF65-F5344CB8AC3E}">
        <p14:creationId xmlns:p14="http://schemas.microsoft.com/office/powerpoint/2010/main" val="19395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971" y="404664"/>
            <a:ext cx="8424936" cy="61863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nsolas"/>
              </a:rPr>
              <a:t>foo(10, 20);</a:t>
            </a:r>
          </a:p>
          <a:p>
            <a:endParaRPr lang="en-US" sz="1200" dirty="0"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foo(x, y, z) {</a:t>
            </a: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quantity of defined function arguments (x, y, z)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foo.length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3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quantity of really passed arguments (only x, y)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arguments.length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2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reference of a function to itself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arguments.callee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=== foo);</a:t>
            </a: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parameters sharing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alert(x === arguments[0]);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true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alert(x);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10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arguments[0] = 20;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alert(x);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20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x = 30;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alert(arguments[0]);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30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however, for not passed argument z,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related index-property of the arguments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object is not shared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z = 40;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alert(arguments[2]);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200" dirty="0" smtClean="0">
                <a:solidFill>
                  <a:srgbClr val="006400"/>
                </a:solidFill>
                <a:latin typeface="Consolas"/>
              </a:rPr>
              <a:t>undefined</a:t>
            </a: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arguments[2] = 50;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alert(z);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40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56872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“arguments” object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23528" y="836712"/>
            <a:ext cx="7858180" cy="341632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function sum() {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</a:rPr>
              <a:t>var</a:t>
            </a:r>
            <a:r>
              <a:rPr lang="en-US" sz="2400" b="1" dirty="0" smtClean="0">
                <a:solidFill>
                  <a:schemeClr val="tx1"/>
                </a:solidFill>
              </a:rPr>
              <a:t> n </a:t>
            </a:r>
            <a:r>
              <a:rPr lang="en-US" sz="2400" b="1" dirty="0">
                <a:solidFill>
                  <a:schemeClr val="tx1"/>
                </a:solidFill>
              </a:rPr>
              <a:t>= </a:t>
            </a:r>
            <a:r>
              <a:rPr lang="en-US" sz="2400" b="1" dirty="0" err="1" smtClean="0">
                <a:solidFill>
                  <a:schemeClr val="tx1"/>
                </a:solidFill>
              </a:rPr>
              <a:t>arguments.length</a:t>
            </a:r>
            <a:r>
              <a:rPr lang="en-US" sz="24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</a:rPr>
              <a:t>var</a:t>
            </a:r>
            <a:r>
              <a:rPr lang="en-US" sz="2400" b="1" dirty="0" smtClean="0">
                <a:solidFill>
                  <a:schemeClr val="tx1"/>
                </a:solidFill>
              </a:rPr>
              <a:t> total </a:t>
            </a:r>
            <a:r>
              <a:rPr lang="en-US" sz="2400" b="1" dirty="0">
                <a:solidFill>
                  <a:schemeClr val="tx1"/>
                </a:solidFill>
              </a:rPr>
              <a:t>= 0;</a:t>
            </a:r>
          </a:p>
          <a:p>
            <a:pPr lvl="2"/>
            <a:r>
              <a:rPr lang="en-US" sz="2400" b="1" dirty="0">
                <a:solidFill>
                  <a:schemeClr val="tx1"/>
                </a:solidFill>
              </a:rPr>
              <a:t>for 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</a:rPr>
              <a:t>var</a:t>
            </a:r>
            <a:r>
              <a:rPr lang="en-US" sz="2400" b="1" dirty="0" smtClean="0">
                <a:solidFill>
                  <a:schemeClr val="tx1"/>
                </a:solidFill>
              </a:rPr>
              <a:t> i </a:t>
            </a:r>
            <a:r>
              <a:rPr lang="en-US" sz="2400" b="1" dirty="0">
                <a:solidFill>
                  <a:schemeClr val="tx1"/>
                </a:solidFill>
              </a:rPr>
              <a:t>= 0; i &lt; n; </a:t>
            </a:r>
            <a:r>
              <a:rPr lang="en-US" sz="2400" b="1" dirty="0" smtClean="0">
                <a:solidFill>
                  <a:schemeClr val="tx1"/>
                </a:solidFill>
              </a:rPr>
              <a:t>i++) </a:t>
            </a:r>
            <a:r>
              <a:rPr lang="en-US" sz="2400" b="1" dirty="0">
                <a:solidFill>
                  <a:schemeClr val="tx1"/>
                </a:solidFill>
              </a:rPr>
              <a:t>{</a:t>
            </a:r>
          </a:p>
          <a:p>
            <a:pPr lvl="2"/>
            <a:r>
              <a:rPr lang="en-US" sz="2400" b="1" dirty="0" smtClean="0">
                <a:solidFill>
                  <a:schemeClr val="tx1"/>
                </a:solidFill>
              </a:rPr>
              <a:t>	total </a:t>
            </a:r>
            <a:r>
              <a:rPr lang="en-US" sz="2400" b="1" dirty="0">
                <a:solidFill>
                  <a:schemeClr val="tx1"/>
                </a:solidFill>
              </a:rPr>
              <a:t>+= arguments[i];</a:t>
            </a:r>
          </a:p>
          <a:p>
            <a:pPr lvl="2"/>
            <a:r>
              <a:rPr lang="en-US" sz="24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	return </a:t>
            </a:r>
            <a:r>
              <a:rPr lang="en-US" sz="2400" b="1" dirty="0">
                <a:solidFill>
                  <a:schemeClr val="tx1"/>
                </a:solidFill>
              </a:rPr>
              <a:t>total;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ten = sum(1, 2, 3, 4);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496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093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1000108"/>
            <a:ext cx="7858180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Car(model, color) {</a:t>
            </a:r>
          </a:p>
          <a:p>
            <a:pPr lvl="1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.model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model;</a:t>
            </a:r>
          </a:p>
          <a:p>
            <a:pPr lvl="1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.color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color;</a:t>
            </a:r>
          </a:p>
          <a:p>
            <a:pPr lvl="1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.changeGear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(value) {</a:t>
            </a:r>
          </a:p>
          <a:p>
            <a:pPr lvl="2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.currentGear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value;</a:t>
            </a:r>
          </a:p>
          <a:p>
            <a:pPr lvl="2"/>
            <a:r>
              <a:rPr lang="en-US" dirty="0">
                <a:solidFill>
                  <a:srgbClr val="006400"/>
                </a:solidFill>
                <a:latin typeface="Consolas"/>
              </a:rPr>
              <a:t>//....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42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this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93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916831"/>
            <a:ext cx="70723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ctr"/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sz="3200" b="1" dirty="0" smtClean="0"/>
              <a:t> declaration </a:t>
            </a:r>
          </a:p>
          <a:p>
            <a:pPr marL="609600" indent="-609600" algn="ctr"/>
            <a:endParaRPr lang="en-US" sz="3200" b="1" dirty="0"/>
          </a:p>
          <a:p>
            <a:pPr marL="609600" indent="-609600" algn="ctr"/>
            <a:r>
              <a:rPr lang="en-US" sz="3200" b="1" dirty="0" smtClean="0"/>
              <a:t>VS</a:t>
            </a:r>
          </a:p>
          <a:p>
            <a:pPr marL="609600" indent="-609600" algn="ctr"/>
            <a:endParaRPr lang="en-US" sz="3200" b="1" dirty="0"/>
          </a:p>
          <a:p>
            <a:pPr marL="609600" indent="-609600"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sz="3200" b="1" dirty="0" smtClean="0"/>
              <a:t> expression</a:t>
            </a:r>
          </a:p>
        </p:txBody>
      </p:sp>
    </p:spTree>
    <p:extLst>
      <p:ext uri="{BB962C8B-B14F-4D97-AF65-F5344CB8AC3E}">
        <p14:creationId xmlns:p14="http://schemas.microsoft.com/office/powerpoint/2010/main" val="1042001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his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8927" y="1484784"/>
            <a:ext cx="8042163" cy="1089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/>
              <a:t>is </a:t>
            </a:r>
            <a:r>
              <a:rPr lang="en-US" sz="2400" u="sng" dirty="0"/>
              <a:t>determined on entering the context </a:t>
            </a:r>
            <a:r>
              <a:rPr lang="en-US" sz="2400" dirty="0"/>
              <a:t>and is </a:t>
            </a:r>
            <a:r>
              <a:rPr lang="en-US" sz="2400" u="sng" dirty="0"/>
              <a:t>immutable</a:t>
            </a:r>
            <a:r>
              <a:rPr lang="en-US" sz="2400" dirty="0"/>
              <a:t> while the code is running in the context.</a:t>
            </a:r>
          </a:p>
        </p:txBody>
      </p:sp>
    </p:spTree>
    <p:extLst>
      <p:ext uri="{BB962C8B-B14F-4D97-AF65-F5344CB8AC3E}">
        <p14:creationId xmlns:p14="http://schemas.microsoft.com/office/powerpoint/2010/main" val="2692502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b="1" dirty="0" smtClean="0"/>
              <a:t> in the global context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1196752"/>
            <a:ext cx="6120680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 = 20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console.log(x ==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window.x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console.log(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== x);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console.log(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window.x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4163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b="1" dirty="0" smtClean="0"/>
              <a:t> in the function context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528" y="908720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Value of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2400" dirty="0" smtClean="0"/>
              <a:t> in function context is </a:t>
            </a:r>
            <a:r>
              <a:rPr lang="en-US" sz="2400" dirty="0"/>
              <a:t>determined </a:t>
            </a:r>
            <a:r>
              <a:rPr lang="en-US" sz="2400" dirty="0" smtClean="0"/>
              <a:t>by the form on invocation but not context of definition.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62087" y="1700808"/>
            <a:ext cx="4572000" cy="48013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	console.log(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.bar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= { bar: 1 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y = { bar: 2 };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x.foo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foo;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y.foo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foo;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x.foo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1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y.foo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2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bar = 3;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foo();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//3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foo();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undefined</a:t>
            </a:r>
          </a:p>
        </p:txBody>
      </p:sp>
    </p:spTree>
    <p:extLst>
      <p:ext uri="{BB962C8B-B14F-4D97-AF65-F5344CB8AC3E}">
        <p14:creationId xmlns:p14="http://schemas.microsoft.com/office/powerpoint/2010/main" val="3059728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1000108"/>
            <a:ext cx="8572560" cy="2552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>
              <a:spcBef>
                <a:spcPct val="20000"/>
              </a:spcBef>
              <a:defRPr/>
            </a:pPr>
            <a: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400" b="1" dirty="0" smtClean="0"/>
              <a:t>();</a:t>
            </a:r>
          </a:p>
          <a:p>
            <a:pPr lvl="2">
              <a:spcBef>
                <a:spcPct val="20000"/>
              </a:spcBef>
              <a:defRPr/>
            </a:pPr>
            <a:endParaRPr lang="en-US" sz="2400" b="1" dirty="0"/>
          </a:p>
          <a:p>
            <a:pPr lvl="2">
              <a:spcBef>
                <a:spcPct val="20000"/>
              </a:spcBef>
              <a:defRPr/>
            </a:pPr>
            <a:r>
              <a:rPr lang="en-US" sz="2400" b="1" dirty="0" smtClean="0"/>
              <a:t>function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400" b="1" dirty="0" smtClean="0"/>
              <a:t>(){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400" b="1" dirty="0" smtClean="0"/>
              <a:t>	this === window;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Fixed in ES5/Strict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spcBef>
                <a:spcPct val="20000"/>
              </a:spcBef>
              <a:defRPr/>
            </a:pPr>
            <a:r>
              <a:rPr lang="en-US" sz="2400" b="1" dirty="0" smtClean="0"/>
              <a:t>}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55638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Method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596" y="1000108"/>
            <a:ext cx="8572560" cy="502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2">
              <a:spcBef>
                <a:spcPct val="20000"/>
              </a:spcBef>
              <a:defRPr/>
            </a:pPr>
            <a:r>
              <a:rPr lang="en-US" sz="2000" b="1" i="1" dirty="0" err="1" smtClean="0"/>
              <a:t>var</a:t>
            </a:r>
            <a:r>
              <a:rPr lang="en-US" sz="2000" b="1" i="1" dirty="0" smtClean="0"/>
              <a:t> </a:t>
            </a:r>
            <a:r>
              <a:rPr lang="en-US" sz="2000" b="1" i="1" dirty="0" smtClean="0">
                <a:solidFill>
                  <a:schemeClr val="accent6"/>
                </a:solidFill>
              </a:rPr>
              <a:t>test</a:t>
            </a:r>
            <a:r>
              <a:rPr lang="en-US" sz="2000" b="1" i="1" dirty="0" smtClean="0"/>
              <a:t> = {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/>
              <a:t>	</a:t>
            </a:r>
            <a:r>
              <a:rPr lang="en-US" sz="2000" b="1" i="1" dirty="0" smtClean="0"/>
              <a:t>“name”: “Max”,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smtClean="0"/>
              <a:t>	“</a:t>
            </a: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 smtClean="0"/>
              <a:t>”: function(){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smtClean="0"/>
              <a:t>	</a:t>
            </a:r>
            <a:r>
              <a:rPr lang="en-US" sz="2000" b="1" i="1" dirty="0"/>
              <a:t>	</a:t>
            </a:r>
            <a:r>
              <a:rPr lang="en-US" sz="2000" b="1" i="1" dirty="0" smtClean="0"/>
              <a:t>alert(this.name);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/>
              <a:t>	</a:t>
            </a:r>
            <a:r>
              <a:rPr lang="en-US" sz="2000" b="1" i="1" dirty="0" smtClean="0"/>
              <a:t>}</a:t>
            </a:r>
            <a:endParaRPr lang="en-US" sz="2000" b="1" i="1" dirty="0"/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smtClean="0"/>
              <a:t>};</a:t>
            </a:r>
          </a:p>
          <a:p>
            <a:pPr lvl="2">
              <a:spcBef>
                <a:spcPct val="20000"/>
              </a:spcBef>
              <a:defRPr/>
            </a:pPr>
            <a:endParaRPr lang="en-US" sz="2000" b="1" i="1" dirty="0"/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err="1" smtClean="0">
                <a:solidFill>
                  <a:schemeClr val="accent6"/>
                </a:solidFill>
              </a:rPr>
              <a:t>test</a:t>
            </a:r>
            <a:r>
              <a:rPr lang="en-US" sz="2000" b="1" i="1" dirty="0" err="1" smtClean="0"/>
              <a:t>.</a:t>
            </a:r>
            <a:r>
              <a:rPr lang="en-US" sz="20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 smtClean="0"/>
              <a:t>(); </a:t>
            </a:r>
            <a:r>
              <a:rPr lang="en-US" sz="2000" b="1" i="1" dirty="0" smtClean="0">
                <a:solidFill>
                  <a:schemeClr val="bg1">
                    <a:lumMod val="50000"/>
                  </a:schemeClr>
                </a:solidFill>
              </a:rPr>
              <a:t>//this === test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smtClean="0">
                <a:solidFill>
                  <a:schemeClr val="accent6"/>
                </a:solidFill>
              </a:rPr>
              <a:t>test</a:t>
            </a:r>
            <a:r>
              <a:rPr lang="en-US" sz="2000" b="1" i="1" dirty="0" smtClean="0"/>
              <a:t>[“</a:t>
            </a: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 smtClean="0"/>
              <a:t>”](); </a:t>
            </a:r>
            <a:r>
              <a:rPr lang="en-US" sz="2000" b="1" i="1" dirty="0" smtClean="0">
                <a:solidFill>
                  <a:schemeClr val="bg1">
                    <a:lumMod val="50000"/>
                  </a:schemeClr>
                </a:solidFill>
              </a:rPr>
              <a:t>// this === test</a:t>
            </a:r>
          </a:p>
          <a:p>
            <a:pPr lvl="2">
              <a:spcBef>
                <a:spcPct val="20000"/>
              </a:spcBef>
              <a:defRPr/>
            </a:pPr>
            <a:endParaRPr lang="en-US" sz="2000" b="1" i="1" dirty="0"/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err="1" smtClean="0"/>
              <a:t>var</a:t>
            </a:r>
            <a:r>
              <a:rPr lang="en-US" sz="2000" b="1" i="1" dirty="0" smtClean="0"/>
              <a:t> </a:t>
            </a: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 smtClean="0"/>
              <a:t> = </a:t>
            </a:r>
            <a:r>
              <a:rPr lang="en-US" sz="2000" b="1" i="1" dirty="0" err="1" smtClean="0">
                <a:solidFill>
                  <a:schemeClr val="accent6"/>
                </a:solidFill>
              </a:rPr>
              <a:t>test</a:t>
            </a:r>
            <a:r>
              <a:rPr lang="en-US" sz="2000" b="1" i="1" dirty="0" err="1" smtClean="0"/>
              <a:t>.</a:t>
            </a:r>
            <a:r>
              <a:rPr lang="en-US" sz="20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 smtClean="0"/>
              <a:t>;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 smtClean="0"/>
              <a:t>(); </a:t>
            </a:r>
            <a:r>
              <a:rPr lang="en-US" sz="2000" b="1" i="1" dirty="0" smtClean="0">
                <a:solidFill>
                  <a:schemeClr val="bg1">
                    <a:lumMod val="50000"/>
                  </a:schemeClr>
                </a:solidFill>
              </a:rPr>
              <a:t>// this === window</a:t>
            </a:r>
          </a:p>
        </p:txBody>
      </p:sp>
    </p:spTree>
    <p:extLst>
      <p:ext uri="{BB962C8B-B14F-4D97-AF65-F5344CB8AC3E}">
        <p14:creationId xmlns:p14="http://schemas.microsoft.com/office/powerpoint/2010/main" val="2216313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Constructor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28596" y="1000108"/>
            <a:ext cx="7858180" cy="258532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(model, color) </a:t>
            </a:r>
            <a:r>
              <a:rPr lang="en-US" b="1" dirty="0" smtClean="0"/>
              <a:t>{</a:t>
            </a:r>
            <a:endParaRPr lang="en-US" b="1" dirty="0"/>
          </a:p>
          <a:p>
            <a:pPr lvl="1"/>
            <a:r>
              <a:rPr lang="en-US" b="1" dirty="0" err="1"/>
              <a:t>this.model</a:t>
            </a:r>
            <a:r>
              <a:rPr lang="en-US" b="1" dirty="0"/>
              <a:t> = model;</a:t>
            </a:r>
          </a:p>
          <a:p>
            <a:pPr lvl="1"/>
            <a:r>
              <a:rPr lang="en-US" b="1" dirty="0" err="1"/>
              <a:t>this.color</a:t>
            </a:r>
            <a:r>
              <a:rPr lang="en-US" b="1" dirty="0"/>
              <a:t> = </a:t>
            </a:r>
            <a:r>
              <a:rPr lang="en-US" b="1" dirty="0" smtClean="0"/>
              <a:t>color;</a:t>
            </a:r>
          </a:p>
          <a:p>
            <a:pPr lvl="1"/>
            <a:r>
              <a:rPr lang="en-US" b="1" dirty="0" err="1" smtClean="0"/>
              <a:t>this.changeGear</a:t>
            </a:r>
            <a:r>
              <a:rPr lang="en-US" b="1" dirty="0" smtClean="0"/>
              <a:t> </a:t>
            </a:r>
            <a:r>
              <a:rPr lang="en-US" b="1" dirty="0"/>
              <a:t>= function () {</a:t>
            </a:r>
          </a:p>
          <a:p>
            <a:pPr lvl="1"/>
            <a:r>
              <a:rPr lang="en-US" b="1" dirty="0" smtClean="0"/>
              <a:t>	//…</a:t>
            </a:r>
            <a:endParaRPr lang="en-US" b="1" dirty="0"/>
          </a:p>
          <a:p>
            <a:pPr lvl="1"/>
            <a:r>
              <a:rPr lang="en-US" b="1" dirty="0" smtClean="0"/>
              <a:t>}</a:t>
            </a:r>
            <a:endParaRPr lang="en-US" b="1" dirty="0"/>
          </a:p>
          <a:p>
            <a:r>
              <a:rPr lang="en-US" b="1" dirty="0" smtClean="0"/>
              <a:t>}</a:t>
            </a:r>
          </a:p>
          <a:p>
            <a:r>
              <a:rPr lang="en-US" b="1" dirty="0" err="1"/>
              <a:t>var</a:t>
            </a:r>
            <a:r>
              <a:rPr lang="en-US" b="1" dirty="0"/>
              <a:t> bmw1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 smtClean="0"/>
              <a:t>(“z1", “black")</a:t>
            </a:r>
            <a:endParaRPr lang="en-US" b="1" dirty="0"/>
          </a:p>
          <a:p>
            <a:r>
              <a:rPr lang="en-US" b="1" dirty="0"/>
              <a:t>bmw1.changeGear</a:t>
            </a:r>
            <a:r>
              <a:rPr lang="en-US" b="1" dirty="0" smtClean="0"/>
              <a:t>();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2227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Constructor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28596" y="1000108"/>
            <a:ext cx="7858180" cy="258532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(model, color) </a:t>
            </a:r>
            <a:r>
              <a:rPr lang="en-US" b="1" dirty="0" smtClean="0"/>
              <a:t>{</a:t>
            </a:r>
            <a:endParaRPr lang="en-US" b="1" dirty="0"/>
          </a:p>
          <a:p>
            <a:pPr lvl="1"/>
            <a:r>
              <a:rPr lang="en-US" b="1" dirty="0" err="1"/>
              <a:t>this.model</a:t>
            </a:r>
            <a:r>
              <a:rPr lang="en-US" b="1" dirty="0"/>
              <a:t> = model</a:t>
            </a:r>
            <a:r>
              <a:rPr lang="en-US" b="1" dirty="0" smtClean="0"/>
              <a:t>;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this === window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b="1" dirty="0" err="1"/>
              <a:t>this.color</a:t>
            </a:r>
            <a:r>
              <a:rPr lang="en-US" b="1" dirty="0"/>
              <a:t> = </a:t>
            </a:r>
            <a:r>
              <a:rPr lang="en-US" b="1" dirty="0" smtClean="0"/>
              <a:t>color;</a:t>
            </a:r>
          </a:p>
          <a:p>
            <a:pPr lvl="1"/>
            <a:r>
              <a:rPr lang="en-US" b="1" dirty="0" err="1" smtClean="0"/>
              <a:t>this.changeGear</a:t>
            </a:r>
            <a:r>
              <a:rPr lang="en-US" b="1" dirty="0" smtClean="0"/>
              <a:t> </a:t>
            </a:r>
            <a:r>
              <a:rPr lang="en-US" b="1" dirty="0"/>
              <a:t>= function () {</a:t>
            </a:r>
          </a:p>
          <a:p>
            <a:pPr lvl="1"/>
            <a:r>
              <a:rPr lang="en-US" b="1" dirty="0" smtClean="0"/>
              <a:t>	//…</a:t>
            </a:r>
            <a:endParaRPr lang="en-US" b="1" dirty="0"/>
          </a:p>
          <a:p>
            <a:pPr lvl="1"/>
            <a:r>
              <a:rPr lang="en-US" b="1" dirty="0" smtClean="0"/>
              <a:t>}</a:t>
            </a:r>
            <a:endParaRPr lang="en-US" b="1" dirty="0"/>
          </a:p>
          <a:p>
            <a:r>
              <a:rPr lang="en-US" b="1" dirty="0" smtClean="0"/>
              <a:t>}</a:t>
            </a:r>
          </a:p>
          <a:p>
            <a:r>
              <a:rPr lang="en-US" b="1" dirty="0" err="1"/>
              <a:t>var</a:t>
            </a:r>
            <a:r>
              <a:rPr lang="en-US" b="1" dirty="0"/>
              <a:t> bmw1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 smtClean="0"/>
              <a:t>(“z1", “black")</a:t>
            </a:r>
            <a:endParaRPr lang="en-US" b="1" dirty="0"/>
          </a:p>
          <a:p>
            <a:r>
              <a:rPr lang="en-US" b="1" dirty="0"/>
              <a:t>bmw1.changeGear</a:t>
            </a:r>
            <a:r>
              <a:rPr lang="en-US" b="1" dirty="0" smtClean="0"/>
              <a:t>();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91680" y="2924944"/>
            <a:ext cx="36004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719300" y="2913607"/>
            <a:ext cx="332420" cy="351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34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Constructor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28596" y="1000108"/>
            <a:ext cx="7858180" cy="3139321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(model, color) </a:t>
            </a:r>
            <a:r>
              <a:rPr lang="en-US" b="1" dirty="0" smtClean="0"/>
              <a:t>{</a:t>
            </a:r>
          </a:p>
          <a:p>
            <a:r>
              <a:rPr lang="en-US" b="1" dirty="0" smtClean="0"/>
              <a:t>        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that</a:t>
            </a:r>
            <a:r>
              <a:rPr lang="en-US" b="1" dirty="0" smtClean="0"/>
              <a:t> = </a:t>
            </a:r>
            <a:r>
              <a:rPr lang="en-US" b="1" dirty="0" smtClean="0">
                <a:solidFill>
                  <a:schemeClr val="accent6"/>
                </a:solidFill>
              </a:rPr>
              <a:t>{}</a:t>
            </a:r>
            <a:r>
              <a:rPr lang="en-US" b="1" dirty="0" smtClean="0"/>
              <a:t>;</a:t>
            </a:r>
            <a:endParaRPr lang="en-US" b="1" dirty="0"/>
          </a:p>
          <a:p>
            <a:pPr lvl="1"/>
            <a:r>
              <a:rPr lang="en-US" b="1" dirty="0" err="1">
                <a:solidFill>
                  <a:schemeClr val="accent6"/>
                </a:solidFill>
              </a:rPr>
              <a:t>that</a:t>
            </a:r>
            <a:r>
              <a:rPr lang="en-US" b="1" dirty="0" err="1"/>
              <a:t>.model</a:t>
            </a:r>
            <a:r>
              <a:rPr lang="en-US" b="1" dirty="0"/>
              <a:t> = model</a:t>
            </a:r>
            <a:r>
              <a:rPr lang="en-US" b="1" dirty="0" smtClean="0"/>
              <a:t>; </a:t>
            </a:r>
          </a:p>
          <a:p>
            <a:pPr lvl="1"/>
            <a:r>
              <a:rPr lang="en-US" b="1" dirty="0" err="1">
                <a:solidFill>
                  <a:schemeClr val="accent6"/>
                </a:solidFill>
              </a:rPr>
              <a:t>that</a:t>
            </a:r>
            <a:r>
              <a:rPr lang="en-US" b="1" dirty="0" err="1"/>
              <a:t>.color</a:t>
            </a:r>
            <a:r>
              <a:rPr lang="en-US" b="1" dirty="0"/>
              <a:t> = </a:t>
            </a:r>
            <a:r>
              <a:rPr lang="en-US" b="1" dirty="0" smtClean="0"/>
              <a:t>color;</a:t>
            </a:r>
          </a:p>
          <a:p>
            <a:pPr lvl="1"/>
            <a:r>
              <a:rPr lang="en-US" b="1" dirty="0" err="1">
                <a:solidFill>
                  <a:schemeClr val="accent6"/>
                </a:solidFill>
              </a:rPr>
              <a:t>that</a:t>
            </a:r>
            <a:r>
              <a:rPr lang="en-US" b="1" dirty="0" err="1"/>
              <a:t>.changeGear</a:t>
            </a:r>
            <a:r>
              <a:rPr lang="en-US" b="1" dirty="0"/>
              <a:t> = function () {</a:t>
            </a:r>
          </a:p>
          <a:p>
            <a:pPr lvl="1"/>
            <a:r>
              <a:rPr lang="en-US" b="1" dirty="0" smtClean="0"/>
              <a:t>	//…</a:t>
            </a:r>
            <a:endParaRPr lang="en-US" b="1" dirty="0"/>
          </a:p>
          <a:p>
            <a:pPr lvl="1"/>
            <a:r>
              <a:rPr lang="en-US" b="1" dirty="0" smtClean="0"/>
              <a:t>}</a:t>
            </a:r>
            <a:endParaRPr lang="ru-RU" b="1" dirty="0" smtClean="0"/>
          </a:p>
          <a:p>
            <a:pPr lvl="1"/>
            <a:r>
              <a:rPr lang="en-US" b="1" dirty="0" smtClean="0"/>
              <a:t>return that;</a:t>
            </a:r>
            <a:endParaRPr lang="en-US" b="1" dirty="0"/>
          </a:p>
          <a:p>
            <a:r>
              <a:rPr lang="en-US" b="1" dirty="0" smtClean="0"/>
              <a:t>}</a:t>
            </a:r>
          </a:p>
          <a:p>
            <a:r>
              <a:rPr lang="en-US" b="1" dirty="0" err="1"/>
              <a:t>var</a:t>
            </a:r>
            <a:r>
              <a:rPr lang="en-US" b="1" dirty="0"/>
              <a:t> bmw1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 smtClean="0"/>
              <a:t>(“z1", “black")</a:t>
            </a:r>
            <a:endParaRPr lang="en-US" b="1" dirty="0"/>
          </a:p>
          <a:p>
            <a:r>
              <a:rPr lang="en-US" b="1" dirty="0"/>
              <a:t>bmw1.changeGear</a:t>
            </a:r>
            <a:r>
              <a:rPr lang="en-US" b="1" dirty="0" smtClean="0"/>
              <a:t>();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719300" y="3478420"/>
            <a:ext cx="36004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719300" y="3434187"/>
            <a:ext cx="332420" cy="351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158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Enforcing new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801579"/>
            <a:ext cx="7642176" cy="23955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9044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Car(model, color) 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(!(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instanceof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Car)) {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Car(model, color);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.model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"model"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>
                <a:solidFill>
                  <a:srgbClr val="006400"/>
                </a:solidFill>
                <a:latin typeface="Consolas"/>
              </a:rPr>
              <a:t>//...........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sv-SE" sz="14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sv-SE" sz="1400" dirty="0">
                <a:solidFill>
                  <a:prstClr val="black"/>
                </a:solidFill>
                <a:latin typeface="Consolas"/>
              </a:rPr>
              <a:t> lada = Car(</a:t>
            </a:r>
            <a:r>
              <a:rPr lang="sv-SE" sz="1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sv-SE" sz="1400" dirty="0" err="1">
                <a:solidFill>
                  <a:srgbClr val="800000"/>
                </a:solidFill>
                <a:latin typeface="Consolas"/>
              </a:rPr>
              <a:t>kalina</a:t>
            </a:r>
            <a:r>
              <a:rPr lang="sv-SE" sz="1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sv-SE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v-SE" sz="1400" dirty="0">
                <a:solidFill>
                  <a:srgbClr val="800000"/>
                </a:solidFill>
                <a:latin typeface="Consolas"/>
              </a:rPr>
              <a:t>"gray"</a:t>
            </a:r>
            <a:r>
              <a:rPr lang="sv-SE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11334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Inner 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28596" y="1000108"/>
            <a:ext cx="7858180" cy="369331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function Car(model, color) </a:t>
            </a:r>
            <a:r>
              <a:rPr lang="en-US" b="1" dirty="0" smtClean="0">
                <a:solidFill>
                  <a:schemeClr val="tx1"/>
                </a:solidFill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 err="1">
                <a:solidFill>
                  <a:schemeClr val="tx1"/>
                </a:solidFill>
              </a:rPr>
              <a:t>this.model</a:t>
            </a:r>
            <a:r>
              <a:rPr lang="en-US" b="1" dirty="0">
                <a:solidFill>
                  <a:schemeClr val="tx1"/>
                </a:solidFill>
              </a:rPr>
              <a:t> = model</a:t>
            </a:r>
            <a:r>
              <a:rPr lang="en-US" b="1" dirty="0" smtClean="0">
                <a:solidFill>
                  <a:schemeClr val="tx1"/>
                </a:solidFill>
              </a:rPr>
              <a:t>; 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</a:rPr>
              <a:t>this.color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smtClean="0">
                <a:solidFill>
                  <a:schemeClr val="tx1"/>
                </a:solidFill>
              </a:rPr>
              <a:t>color;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</a:rPr>
              <a:t>this.changeGear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function () </a:t>
            </a:r>
            <a:r>
              <a:rPr lang="en-US" b="1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tx1"/>
                </a:solidFill>
              </a:rPr>
              <a:t>var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that</a:t>
            </a:r>
            <a:r>
              <a:rPr lang="en-US" b="1" dirty="0">
                <a:solidFill>
                  <a:schemeClr val="tx1"/>
                </a:solidFill>
              </a:rPr>
              <a:t> = this;</a:t>
            </a: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tx1"/>
                </a:solidFill>
              </a:rPr>
              <a:t>var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inner</a:t>
            </a:r>
            <a:r>
              <a:rPr lang="en-US" b="1" dirty="0" smtClean="0">
                <a:solidFill>
                  <a:schemeClr val="tx1"/>
                </a:solidFill>
              </a:rPr>
              <a:t> = function(){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  //this === window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     // Use </a:t>
            </a:r>
            <a:r>
              <a:rPr lang="en-US" b="1" dirty="0">
                <a:solidFill>
                  <a:schemeClr val="accent6"/>
                </a:solidFill>
              </a:rPr>
              <a:t>that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instead of this here	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	}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inner();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}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3464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b="1" dirty="0"/>
              <a:t> declaration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3568" y="2386339"/>
            <a:ext cx="4714908" cy="163121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add(2, 4);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 works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add(x, y) {</a:t>
            </a:r>
          </a:p>
          <a:p>
            <a:r>
              <a:rPr lang="en-US" sz="2000" b="1" dirty="0" smtClean="0"/>
              <a:t>	return x + y;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3568" y="1029017"/>
            <a:ext cx="785818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functionName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2400" b="1" dirty="0" smtClean="0"/>
              <a:t>){</a:t>
            </a:r>
            <a:endParaRPr lang="ru-RU" sz="2400" b="1" dirty="0" smtClean="0"/>
          </a:p>
          <a:p>
            <a:pPr>
              <a:spcBef>
                <a:spcPct val="0"/>
              </a:spcBef>
            </a:pPr>
            <a:r>
              <a:rPr lang="ru-RU" sz="2400" b="1" i="1" dirty="0" smtClean="0">
                <a:solidFill>
                  <a:srgbClr val="FF0000"/>
                </a:solidFill>
              </a:rPr>
              <a:t>	</a:t>
            </a:r>
            <a:r>
              <a:rPr lang="en-US" sz="2400" b="1" i="1" dirty="0" err="1" smtClean="0">
                <a:solidFill>
                  <a:srgbClr val="00B050"/>
                </a:solidFill>
              </a:rPr>
              <a:t>functionBody</a:t>
            </a:r>
            <a:endParaRPr lang="ru-RU" sz="2400" b="1" i="1" dirty="0" smtClean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1" dirty="0" smtClean="0"/>
              <a:t>};</a:t>
            </a:r>
            <a:endParaRPr lang="be-BY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445068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Explicit Setting of </a:t>
            </a:r>
            <a:r>
              <a:rPr lang="en-US" b="1" dirty="0">
                <a:solidFill>
                  <a:schemeClr val="accent6"/>
                </a:solidFill>
              </a:rPr>
              <a:t>this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70C0"/>
                </a:solidFill>
              </a:rPr>
              <a:t>foo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apply</a:t>
            </a:r>
            <a:r>
              <a:rPr lang="en-US" sz="2400" b="1" dirty="0" smtClean="0"/>
              <a:t>(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thisObject</a:t>
            </a:r>
            <a:r>
              <a:rPr lang="en-US" sz="2400" b="1" dirty="0"/>
              <a:t>,[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arguments</a:t>
            </a:r>
            <a:r>
              <a:rPr lang="en-US" sz="2400" b="1" dirty="0"/>
              <a:t>])</a:t>
            </a:r>
          </a:p>
          <a:p>
            <a:pPr lvl="2">
              <a:spcBef>
                <a:spcPct val="20000"/>
              </a:spcBef>
            </a:pPr>
            <a:r>
              <a:rPr lang="en-US" sz="2400" b="1" i="1" dirty="0" err="1" smtClean="0">
                <a:solidFill>
                  <a:srgbClr val="0070C0"/>
                </a:solidFill>
              </a:rPr>
              <a:t>foo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call</a:t>
            </a:r>
            <a:r>
              <a:rPr lang="en-US" sz="2400" b="1" dirty="0" smtClean="0"/>
              <a:t>(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thisObject</a:t>
            </a:r>
            <a:r>
              <a:rPr lang="en-US" sz="2400" b="1" dirty="0"/>
              <a:t>, / *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arguments</a:t>
            </a:r>
            <a:r>
              <a:rPr lang="en-US" sz="2400" b="1" dirty="0"/>
              <a:t> */);</a:t>
            </a:r>
          </a:p>
          <a:p>
            <a:endParaRPr lang="en-US" sz="2400" dirty="0"/>
          </a:p>
          <a:p>
            <a:r>
              <a:rPr lang="en-US" sz="2400" dirty="0"/>
              <a:t>A function’s </a:t>
            </a:r>
            <a:r>
              <a:rPr lang="en-US" sz="2400" b="1" dirty="0" smtClean="0"/>
              <a:t>apply </a:t>
            </a:r>
            <a:r>
              <a:rPr lang="en-US" sz="2400" dirty="0" smtClean="0"/>
              <a:t>or </a:t>
            </a:r>
            <a:r>
              <a:rPr lang="en-US" sz="2400" b="1" dirty="0" smtClean="0"/>
              <a:t>call </a:t>
            </a:r>
            <a:r>
              <a:rPr lang="en-US" sz="2400" dirty="0" smtClean="0"/>
              <a:t>method </a:t>
            </a:r>
            <a:r>
              <a:rPr lang="en-US" sz="2400" dirty="0"/>
              <a:t>allows for calling the function, explicitly specifying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89300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Borrowing methods 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910" y="928670"/>
            <a:ext cx="8143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notmyobj</a:t>
            </a:r>
            <a:r>
              <a:rPr lang="en-US" sz="2800" b="1" dirty="0" err="1" smtClean="0"/>
              <a:t>.</a:t>
            </a:r>
            <a:r>
              <a:rPr lang="en-US" sz="2800" b="1" dirty="0" err="1" smtClean="0">
                <a:solidFill>
                  <a:srgbClr val="0070C0"/>
                </a:solidFill>
              </a:rPr>
              <a:t>doStuff</a:t>
            </a:r>
            <a:r>
              <a:rPr lang="en-US" sz="2800" b="1" dirty="0" err="1" smtClean="0"/>
              <a:t>.call</a:t>
            </a:r>
            <a:r>
              <a:rPr lang="en-US" sz="2800" b="1" dirty="0" smtClean="0"/>
              <a:t>(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myobj</a:t>
            </a:r>
            <a:r>
              <a:rPr lang="en-US" sz="2800" b="1" dirty="0" smtClean="0"/>
              <a:t>, param1, p2, p3);</a:t>
            </a:r>
          </a:p>
          <a:p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notmyobj</a:t>
            </a:r>
            <a:r>
              <a:rPr lang="en-US" sz="2800" b="1" dirty="0" err="1" smtClean="0"/>
              <a:t>.</a:t>
            </a:r>
            <a:r>
              <a:rPr lang="en-US" sz="2800" b="1" dirty="0" err="1" smtClean="0">
                <a:solidFill>
                  <a:srgbClr val="0070C0"/>
                </a:solidFill>
              </a:rPr>
              <a:t>doStuff</a:t>
            </a:r>
            <a:r>
              <a:rPr lang="en-US" sz="2800" b="1" dirty="0" err="1" smtClean="0"/>
              <a:t>.apply</a:t>
            </a:r>
            <a:r>
              <a:rPr lang="en-US" sz="2800" b="1" dirty="0" smtClean="0"/>
              <a:t>(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myobj</a:t>
            </a:r>
            <a:r>
              <a:rPr lang="en-US" sz="2800" b="1" dirty="0" smtClean="0"/>
              <a:t>, [param1, p2, p3]);</a:t>
            </a:r>
          </a:p>
        </p:txBody>
      </p:sp>
      <p:sp>
        <p:nvSpPr>
          <p:cNvPr id="5" name="Rectangle 5"/>
          <p:cNvSpPr/>
          <p:nvPr/>
        </p:nvSpPr>
        <p:spPr>
          <a:xfrm>
            <a:off x="714348" y="2357430"/>
            <a:ext cx="7215238" cy="267765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/>
              <a:t>function f() {</a:t>
            </a:r>
          </a:p>
          <a:p>
            <a:r>
              <a:rPr lang="en-US" sz="2800" b="1" dirty="0" smtClean="0"/>
              <a:t>	</a:t>
            </a:r>
            <a:r>
              <a:rPr lang="en-US" sz="2800" b="1" dirty="0" err="1" smtClean="0"/>
              <a:t>var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args</a:t>
            </a:r>
            <a:r>
              <a:rPr lang="en-US" sz="2800" b="1" dirty="0" smtClean="0"/>
              <a:t> = [].</a:t>
            </a:r>
            <a:r>
              <a:rPr lang="en-US" sz="2800" b="1" dirty="0" err="1" smtClean="0"/>
              <a:t>slice.call</a:t>
            </a:r>
            <a:r>
              <a:rPr lang="en-US" sz="2800" b="1" dirty="0" smtClean="0"/>
              <a:t>(arguments, 1, 3);</a:t>
            </a:r>
          </a:p>
          <a:p>
            <a:r>
              <a:rPr lang="en-US" sz="2800" b="1" dirty="0" smtClean="0"/>
              <a:t>	return </a:t>
            </a:r>
            <a:r>
              <a:rPr lang="en-US" sz="2800" b="1" dirty="0" err="1" smtClean="0"/>
              <a:t>args</a:t>
            </a:r>
            <a:r>
              <a:rPr lang="en-US" sz="2800" b="1" dirty="0" smtClean="0"/>
              <a:t>;</a:t>
            </a:r>
          </a:p>
          <a:p>
            <a:r>
              <a:rPr lang="en-US" sz="2800" b="1" dirty="0" smtClean="0"/>
              <a:t>}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f(1,2,3,4,5,6); // [2, 3]</a:t>
            </a:r>
          </a:p>
        </p:txBody>
      </p:sp>
    </p:spTree>
    <p:extLst>
      <p:ext uri="{BB962C8B-B14F-4D97-AF65-F5344CB8AC3E}">
        <p14:creationId xmlns:p14="http://schemas.microsoft.com/office/powerpoint/2010/main" val="125809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Duck typing</a:t>
            </a:r>
          </a:p>
        </p:txBody>
      </p:sp>
      <p:sp>
        <p:nvSpPr>
          <p:cNvPr id="5" name="Rectangle 5"/>
          <p:cNvSpPr/>
          <p:nvPr/>
        </p:nvSpPr>
        <p:spPr>
          <a:xfrm>
            <a:off x="395536" y="908720"/>
            <a:ext cx="8352928" cy="317009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t = {</a:t>
            </a:r>
          </a:p>
          <a:p>
            <a:pPr lvl="1"/>
            <a:r>
              <a:rPr lang="en-US" sz="2000" b="1" dirty="0"/>
              <a:t>"0": "a",</a:t>
            </a:r>
          </a:p>
          <a:p>
            <a:pPr lvl="1"/>
            <a:r>
              <a:rPr lang="en-US" sz="2000" b="1" dirty="0"/>
              <a:t>"1": "</a:t>
            </a:r>
            <a:r>
              <a:rPr lang="en-US" sz="2000" b="1" dirty="0" err="1"/>
              <a:t>ab</a:t>
            </a:r>
            <a:r>
              <a:rPr lang="en-US" sz="2000" b="1" dirty="0"/>
              <a:t>",</a:t>
            </a:r>
          </a:p>
          <a:p>
            <a:pPr lvl="1"/>
            <a:r>
              <a:rPr lang="en-US" sz="2000" b="1" dirty="0"/>
              <a:t>"2": "</a:t>
            </a:r>
            <a:r>
              <a:rPr lang="en-US" sz="2000" b="1" dirty="0" err="1"/>
              <a:t>abc</a:t>
            </a:r>
            <a:r>
              <a:rPr lang="en-US" sz="2000" b="1" dirty="0"/>
              <a:t>",</a:t>
            </a:r>
          </a:p>
          <a:p>
            <a:pPr lvl="1"/>
            <a:r>
              <a:rPr lang="en-US" sz="2000" b="1" dirty="0"/>
              <a:t>length: 3</a:t>
            </a:r>
          </a:p>
          <a:p>
            <a:r>
              <a:rPr lang="en-US" sz="2000" b="1" dirty="0"/>
              <a:t>};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[ ].</a:t>
            </a:r>
            <a:r>
              <a:rPr lang="en-US" sz="2000" b="1" dirty="0" err="1"/>
              <a:t>push.call</a:t>
            </a:r>
            <a:r>
              <a:rPr lang="en-US" sz="2000" b="1" dirty="0"/>
              <a:t>(t, "</a:t>
            </a:r>
            <a:r>
              <a:rPr lang="en-US" sz="2000" b="1" dirty="0" err="1"/>
              <a:t>abcd</a:t>
            </a:r>
            <a:r>
              <a:rPr lang="en-US" sz="2000" b="1" dirty="0"/>
              <a:t>");</a:t>
            </a:r>
          </a:p>
          <a:p>
            <a:r>
              <a:rPr lang="en-US" sz="2000" b="1" dirty="0"/>
              <a:t>[ ].</a:t>
            </a:r>
            <a:r>
              <a:rPr lang="en-US" sz="2000" b="1" dirty="0" err="1"/>
              <a:t>join.call</a:t>
            </a:r>
            <a:r>
              <a:rPr lang="en-US" sz="2000" b="1" dirty="0"/>
              <a:t>(t, " -- ");</a:t>
            </a:r>
          </a:p>
        </p:txBody>
      </p:sp>
    </p:spTree>
    <p:extLst>
      <p:ext uri="{BB962C8B-B14F-4D97-AF65-F5344CB8AC3E}">
        <p14:creationId xmlns:p14="http://schemas.microsoft.com/office/powerpoint/2010/main" val="2975707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Arguments / apply</a:t>
            </a:r>
          </a:p>
        </p:txBody>
      </p:sp>
      <p:sp>
        <p:nvSpPr>
          <p:cNvPr id="5" name="Rectangle 5"/>
          <p:cNvSpPr/>
          <p:nvPr/>
        </p:nvSpPr>
        <p:spPr>
          <a:xfrm>
            <a:off x="395536" y="908720"/>
            <a:ext cx="8352928" cy="101566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</a:t>
            </a:r>
            <a:r>
              <a:rPr lang="en-US" sz="2000" b="1" dirty="0" err="1" smtClean="0"/>
              <a:t>ar</a:t>
            </a:r>
            <a:r>
              <a:rPr lang="en-US" sz="2000" b="1" dirty="0" smtClean="0"/>
              <a:t> array = [1,2,368,10,45];</a:t>
            </a:r>
          </a:p>
          <a:p>
            <a:endParaRPr lang="en-US" sz="2000" b="1" dirty="0"/>
          </a:p>
          <a:p>
            <a:r>
              <a:rPr lang="en-US" sz="2000" b="1" dirty="0" err="1" smtClean="0"/>
              <a:t>Math.max.apply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Math,array</a:t>
            </a:r>
            <a:r>
              <a:rPr lang="en-US" sz="2000" b="1" dirty="0" smtClean="0"/>
              <a:t>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//368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49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Solid type-checking function</a:t>
            </a:r>
            <a:r>
              <a:rPr lang="en-US" dirty="0"/>
              <a:t> </a:t>
            </a:r>
            <a:endParaRPr lang="en-US" b="1" dirty="0" smtClean="0"/>
          </a:p>
        </p:txBody>
      </p:sp>
      <p:sp>
        <p:nvSpPr>
          <p:cNvPr id="5" name="Rectangle 5"/>
          <p:cNvSpPr/>
          <p:nvPr/>
        </p:nvSpPr>
        <p:spPr>
          <a:xfrm>
            <a:off x="395536" y="908720"/>
            <a:ext cx="8352928" cy="317009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function type(v) {</a:t>
            </a:r>
            <a:br>
              <a:rPr lang="en-US" sz="2000" b="1" dirty="0"/>
            </a:br>
            <a:r>
              <a:rPr lang="en-US" sz="2000" b="1" dirty="0" smtClean="0"/>
              <a:t>	if </a:t>
            </a:r>
            <a:r>
              <a:rPr lang="en-US" sz="2000" b="1" dirty="0"/>
              <a:t>(v === null) { return 'null'; }</a:t>
            </a:r>
            <a:br>
              <a:rPr lang="en-US" sz="2000" b="1" dirty="0"/>
            </a:br>
            <a:r>
              <a:rPr lang="en-US" sz="2000" b="1" dirty="0" smtClean="0"/>
              <a:t>	if </a:t>
            </a:r>
            <a:r>
              <a:rPr lang="en-US" sz="2000" b="1" dirty="0"/>
              <a:t>(</a:t>
            </a:r>
            <a:r>
              <a:rPr lang="en-US" sz="2000" b="1" dirty="0" err="1"/>
              <a:t>typeof</a:t>
            </a:r>
            <a:r>
              <a:rPr lang="en-US" sz="2000" b="1" dirty="0"/>
              <a:t> v </a:t>
            </a:r>
            <a:r>
              <a:rPr lang="en-US" sz="2000" b="1"/>
              <a:t>=== </a:t>
            </a:r>
            <a:r>
              <a:rPr lang="en-US" sz="2000" b="1" smtClean="0"/>
              <a:t>undefined) </a:t>
            </a:r>
            <a:r>
              <a:rPr lang="en-US" sz="2000" b="1" dirty="0"/>
              <a:t>{ return 'undefined'; }</a:t>
            </a:r>
            <a:br>
              <a:rPr lang="en-US" sz="2000" b="1" dirty="0"/>
            </a:br>
            <a:r>
              <a:rPr lang="en-US" sz="2000" b="1" dirty="0" smtClean="0"/>
              <a:t>	return </a:t>
            </a:r>
            <a:r>
              <a:rPr lang="en-US" sz="2000" b="1" dirty="0" err="1"/>
              <a:t>Object.prototype.toString.call</a:t>
            </a:r>
            <a:r>
              <a:rPr lang="en-US" sz="2000" b="1" dirty="0"/>
              <a:t>(v</a:t>
            </a:r>
            <a:r>
              <a:rPr lang="en-US" sz="2000" b="1" dirty="0" smtClean="0"/>
              <a:t>).</a:t>
            </a:r>
            <a:r>
              <a:rPr lang="en-US" sz="2000" b="1" dirty="0"/>
              <a:t> slice(8, -1</a:t>
            </a:r>
            <a:r>
              <a:rPr lang="en-US" sz="2000" b="1" dirty="0" smtClean="0"/>
              <a:t>).</a:t>
            </a:r>
            <a:r>
              <a:rPr lang="en-US" sz="2000" b="1" dirty="0" err="1" smtClean="0"/>
              <a:t>toLowerCase</a:t>
            </a:r>
            <a:r>
              <a:rPr lang="en-US" sz="2000" b="1" dirty="0"/>
              <a:t>();</a:t>
            </a:r>
            <a:br>
              <a:rPr lang="en-US" sz="2000" b="1" dirty="0"/>
            </a:br>
            <a:r>
              <a:rPr lang="en-US" sz="2000" b="1" dirty="0" smtClean="0"/>
              <a:t>}</a:t>
            </a:r>
          </a:p>
          <a:p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>type</a:t>
            </a:r>
            <a:r>
              <a:rPr lang="en-US" sz="2000" b="1" dirty="0"/>
              <a:t>({}); // 'object'</a:t>
            </a:r>
            <a:br>
              <a:rPr lang="en-US" sz="2000" b="1" dirty="0"/>
            </a:br>
            <a:r>
              <a:rPr lang="en-US" sz="2000" b="1" dirty="0"/>
              <a:t>type([]); // 'array'</a:t>
            </a:r>
            <a:br>
              <a:rPr lang="en-US" sz="2000" b="1" dirty="0"/>
            </a:br>
            <a:r>
              <a:rPr lang="en-US" sz="2000" b="1" dirty="0"/>
              <a:t>type(333); // 'number' </a:t>
            </a:r>
            <a:endParaRPr lang="en-US" sz="2000" b="1" dirty="0" smtClean="0"/>
          </a:p>
          <a:p>
            <a:r>
              <a:rPr lang="en-US" sz="2000" b="1" dirty="0" smtClean="0"/>
              <a:t>type(new String(“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”)); //’string’</a:t>
            </a:r>
          </a:p>
        </p:txBody>
      </p:sp>
    </p:spTree>
    <p:extLst>
      <p:ext uri="{BB962C8B-B14F-4D97-AF65-F5344CB8AC3E}">
        <p14:creationId xmlns:p14="http://schemas.microsoft.com/office/powerpoint/2010/main" val="1098104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908720"/>
            <a:ext cx="7215238" cy="398570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err="1" smtClean="0">
                <a:solidFill>
                  <a:schemeClr val="tx1"/>
                </a:solidFill>
                <a:ea typeface="ＭＳ Ｐゴシック" pitchFamily="34" charset="-128"/>
              </a:rPr>
              <a:t>var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inner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function outer(){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  <a:ea typeface="ＭＳ Ｐゴシック" pitchFamily="34" charset="-128"/>
              </a:rPr>
              <a:t>var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ea typeface="ＭＳ Ｐゴシック" pitchFamily="34" charset="-128"/>
              </a:rPr>
              <a:t>local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 = 1;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 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inner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 = function(){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    return </a:t>
            </a:r>
            <a:r>
              <a:rPr lang="en-US" sz="2000" b="1" dirty="0" smtClean="0">
                <a:solidFill>
                  <a:srgbClr val="00B050"/>
                </a:solidFill>
                <a:ea typeface="ＭＳ Ｐゴシック" pitchFamily="34" charset="-128"/>
              </a:rPr>
              <a:t>local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  };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}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endParaRPr lang="en-US" sz="2000" b="1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inner()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outer();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inner();</a:t>
            </a:r>
          </a:p>
        </p:txBody>
      </p:sp>
    </p:spTree>
    <p:extLst>
      <p:ext uri="{BB962C8B-B14F-4D97-AF65-F5344CB8AC3E}">
        <p14:creationId xmlns:p14="http://schemas.microsoft.com/office/powerpoint/2010/main" val="3236227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8662" y="857232"/>
            <a:ext cx="721523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 function </a:t>
            </a:r>
            <a:r>
              <a:rPr lang="en-US" sz="2000" b="1" dirty="0" err="1" smtClean="0">
                <a:solidFill>
                  <a:srgbClr val="0070C0"/>
                </a:solidFill>
              </a:rPr>
              <a:t>sayHello</a:t>
            </a:r>
            <a:r>
              <a:rPr lang="en-US" sz="2000" b="1" dirty="0" smtClean="0"/>
              <a:t>()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sz="2000" b="1" dirty="0" smtClean="0"/>
              <a:t> = "</a:t>
            </a:r>
            <a:r>
              <a:rPr lang="en-US" sz="2000" b="1" dirty="0" smtClean="0">
                <a:solidFill>
                  <a:srgbClr val="00B050"/>
                </a:solidFill>
              </a:rPr>
              <a:t>Hello #1</a:t>
            </a:r>
            <a:r>
              <a:rPr lang="en-US" sz="2000" b="1" dirty="0" smtClean="0"/>
              <a:t>";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sayAlert</a:t>
            </a:r>
            <a:r>
              <a:rPr lang="en-US" sz="2000" b="1" dirty="0" smtClean="0"/>
              <a:t> = function() { alert(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sz="2000" b="1" dirty="0" smtClean="0"/>
              <a:t>); }</a:t>
            </a:r>
          </a:p>
          <a:p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sz="2000" b="1" dirty="0" smtClean="0"/>
              <a:t> = "</a:t>
            </a:r>
            <a:r>
              <a:rPr lang="en-US" sz="2000" b="1" dirty="0" smtClean="0">
                <a:solidFill>
                  <a:srgbClr val="00B050"/>
                </a:solidFill>
              </a:rPr>
              <a:t>Hello #2</a:t>
            </a:r>
            <a:r>
              <a:rPr lang="en-US" sz="2000" b="1" dirty="0" smtClean="0"/>
              <a:t>";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rgbClr val="0070C0"/>
                </a:solidFill>
              </a:rPr>
              <a:t>sayAlert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93353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6501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57158" y="285728"/>
            <a:ext cx="8501122" cy="489364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function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makeDIVs</a:t>
            </a:r>
            <a:r>
              <a:rPr lang="en-US" sz="2400" b="1" dirty="0" smtClean="0"/>
              <a:t>()  {</a:t>
            </a:r>
            <a:endParaRPr lang="nn-NO" sz="2400" b="1" dirty="0" smtClean="0"/>
          </a:p>
          <a:p>
            <a:r>
              <a:rPr lang="nn-NO" sz="2400" b="1" dirty="0" smtClean="0"/>
              <a:t>	for (</a:t>
            </a:r>
            <a:r>
              <a:rPr lang="nn-NO" sz="2400" b="1" dirty="0" smtClean="0">
                <a:solidFill>
                  <a:srgbClr val="FF0000"/>
                </a:solidFill>
              </a:rPr>
              <a:t>var i</a:t>
            </a:r>
            <a:r>
              <a:rPr lang="nn-NO" sz="2400" b="1" dirty="0" smtClean="0"/>
              <a:t> = 0; </a:t>
            </a:r>
            <a:r>
              <a:rPr lang="nn-NO" sz="2400" b="1" dirty="0" smtClean="0">
                <a:solidFill>
                  <a:srgbClr val="FF0000"/>
                </a:solidFill>
              </a:rPr>
              <a:t>i</a:t>
            </a:r>
            <a:r>
              <a:rPr lang="nn-NO" sz="2400" b="1" dirty="0" smtClean="0"/>
              <a:t> &lt; 10; </a:t>
            </a:r>
            <a:r>
              <a:rPr lang="nn-NO" sz="2400" b="1" dirty="0" smtClean="0">
                <a:solidFill>
                  <a:srgbClr val="FF0000"/>
                </a:solidFill>
              </a:rPr>
              <a:t>i</a:t>
            </a:r>
            <a:r>
              <a:rPr lang="nn-NO" sz="2400" b="1" dirty="0" smtClean="0"/>
              <a:t>++) {</a:t>
            </a:r>
          </a:p>
          <a:p>
            <a:r>
              <a:rPr lang="en-US" sz="2400" b="1" dirty="0" smtClean="0"/>
              <a:t>		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div = </a:t>
            </a:r>
            <a:r>
              <a:rPr lang="en-US" sz="2400" b="1" dirty="0" err="1" smtClean="0"/>
              <a:t>document.createElement</a:t>
            </a:r>
            <a:r>
              <a:rPr lang="en-US" sz="2400" b="1" dirty="0" smtClean="0"/>
              <a:t>("div");</a:t>
            </a:r>
          </a:p>
          <a:p>
            <a:r>
              <a:rPr lang="en-US" sz="2400" b="1" dirty="0" smtClean="0"/>
              <a:t>	   	</a:t>
            </a:r>
            <a:r>
              <a:rPr lang="en-US" sz="2400" b="1" dirty="0" err="1" smtClean="0"/>
              <a:t>div.innerHTML</a:t>
            </a:r>
            <a:r>
              <a:rPr lang="en-US" sz="2400" b="1" dirty="0" smtClean="0"/>
              <a:t> = "div #" + 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	   	</a:t>
            </a:r>
            <a:r>
              <a:rPr lang="en-US" sz="2400" b="1" dirty="0" err="1" smtClean="0"/>
              <a:t>div.style.backgroundColor</a:t>
            </a:r>
            <a:r>
              <a:rPr lang="en-US" sz="2400" b="1" dirty="0" smtClean="0"/>
              <a:t> = "#DBE89A";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	   	</a:t>
            </a:r>
            <a:r>
              <a:rPr lang="en-US" sz="2400" b="1" dirty="0" err="1" smtClean="0"/>
              <a:t>div.onclick</a:t>
            </a:r>
            <a:r>
              <a:rPr lang="en-US" sz="2400" b="1" dirty="0" smtClean="0"/>
              <a:t> = 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	   	</a:t>
            </a:r>
            <a:r>
              <a:rPr lang="en-US" sz="2400" b="1" dirty="0" err="1" smtClean="0"/>
              <a:t>document.body.appendChild</a:t>
            </a:r>
            <a:r>
              <a:rPr lang="en-US" sz="2400" b="1" dirty="0" smtClean="0"/>
              <a:t>(div);</a:t>
            </a:r>
          </a:p>
          <a:p>
            <a:r>
              <a:rPr lang="en-US" sz="2400" b="1" dirty="0" smtClean="0"/>
              <a:t>	   }</a:t>
            </a:r>
          </a:p>
          <a:p>
            <a:r>
              <a:rPr lang="en-US" sz="2400" b="1" dirty="0" smtClean="0"/>
              <a:t>}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929058" y="2500306"/>
            <a:ext cx="2214578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function() {</a:t>
            </a:r>
          </a:p>
          <a:p>
            <a:r>
              <a:rPr lang="en-US" sz="2400" b="1" dirty="0" smtClean="0"/>
              <a:t>	alert(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dirty="0" smtClean="0"/>
              <a:t>);</a:t>
            </a:r>
          </a:p>
          <a:p>
            <a:r>
              <a:rPr lang="en-US" sz="2400" b="1" dirty="0" smtClean="0"/>
              <a:t>}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58571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57158" y="285728"/>
            <a:ext cx="8501122" cy="600164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function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makeDIVsFixed</a:t>
            </a:r>
            <a:r>
              <a:rPr lang="en-US" sz="2400" b="1" dirty="0" smtClean="0"/>
              <a:t>()  {</a:t>
            </a:r>
            <a:endParaRPr lang="nn-NO" sz="2400" b="1" dirty="0" smtClean="0"/>
          </a:p>
          <a:p>
            <a:r>
              <a:rPr lang="nn-NO" sz="2400" b="1" dirty="0" smtClean="0"/>
              <a:t>	for (</a:t>
            </a:r>
            <a:r>
              <a:rPr lang="nn-NO" sz="2400" b="1" dirty="0" smtClean="0">
                <a:solidFill>
                  <a:srgbClr val="FF0000"/>
                </a:solidFill>
              </a:rPr>
              <a:t>var i</a:t>
            </a:r>
            <a:r>
              <a:rPr lang="nn-NO" sz="2400" b="1" dirty="0" smtClean="0"/>
              <a:t> = 0; </a:t>
            </a:r>
            <a:r>
              <a:rPr lang="nn-NO" sz="2400" b="1" dirty="0" smtClean="0">
                <a:solidFill>
                  <a:srgbClr val="FF0000"/>
                </a:solidFill>
              </a:rPr>
              <a:t>i</a:t>
            </a:r>
            <a:r>
              <a:rPr lang="nn-NO" sz="2400" b="1" dirty="0" smtClean="0"/>
              <a:t> &lt; 10; </a:t>
            </a:r>
            <a:r>
              <a:rPr lang="nn-NO" sz="2400" b="1" dirty="0" smtClean="0">
                <a:solidFill>
                  <a:srgbClr val="FF0000"/>
                </a:solidFill>
              </a:rPr>
              <a:t>i</a:t>
            </a:r>
            <a:r>
              <a:rPr lang="nn-NO" sz="2400" b="1" dirty="0" smtClean="0"/>
              <a:t>++) {</a:t>
            </a:r>
          </a:p>
          <a:p>
            <a:r>
              <a:rPr lang="en-US" sz="2400" b="1" dirty="0" smtClean="0"/>
              <a:t>		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div = </a:t>
            </a:r>
            <a:r>
              <a:rPr lang="en-US" sz="2400" b="1" dirty="0" err="1" smtClean="0"/>
              <a:t>document.createElement</a:t>
            </a:r>
            <a:r>
              <a:rPr lang="en-US" sz="2400" b="1" dirty="0" smtClean="0"/>
              <a:t>("div");</a:t>
            </a:r>
          </a:p>
          <a:p>
            <a:r>
              <a:rPr lang="en-US" sz="2400" b="1" dirty="0" smtClean="0"/>
              <a:t>	   	</a:t>
            </a:r>
            <a:r>
              <a:rPr lang="en-US" sz="2400" b="1" dirty="0" err="1" smtClean="0"/>
              <a:t>div.innerHTML</a:t>
            </a:r>
            <a:r>
              <a:rPr lang="en-US" sz="2400" b="1" dirty="0" smtClean="0"/>
              <a:t> = "div #" + 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	   	</a:t>
            </a:r>
            <a:r>
              <a:rPr lang="en-US" sz="2400" b="1" dirty="0" err="1" smtClean="0"/>
              <a:t>div.style.backgroundColor</a:t>
            </a:r>
            <a:r>
              <a:rPr lang="en-US" sz="2400" b="1" dirty="0" smtClean="0"/>
              <a:t> = "#DBE89A";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	   	</a:t>
            </a:r>
            <a:r>
              <a:rPr lang="en-US" sz="2400" b="1" dirty="0" err="1" smtClean="0"/>
              <a:t>div.onclick</a:t>
            </a:r>
            <a:r>
              <a:rPr lang="en-US" sz="2400" b="1" dirty="0" smtClean="0"/>
              <a:t> = 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			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	   	</a:t>
            </a:r>
            <a:r>
              <a:rPr lang="en-US" sz="2400" b="1" dirty="0" err="1" smtClean="0"/>
              <a:t>document.body.appendChild</a:t>
            </a:r>
            <a:r>
              <a:rPr lang="en-US" sz="2400" b="1" dirty="0" smtClean="0"/>
              <a:t>(div);</a:t>
            </a:r>
          </a:p>
          <a:p>
            <a:r>
              <a:rPr lang="en-US" sz="2400" b="1" dirty="0" smtClean="0"/>
              <a:t>	   }</a:t>
            </a:r>
          </a:p>
          <a:p>
            <a:r>
              <a:rPr lang="en-US" sz="2400" b="1" dirty="0" smtClean="0"/>
              <a:t>}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9058" y="2500306"/>
            <a:ext cx="4643470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function(</a:t>
            </a:r>
            <a:r>
              <a:rPr lang="en-US" sz="2400" b="1" dirty="0" smtClean="0">
                <a:solidFill>
                  <a:schemeClr val="bg1"/>
                </a:solidFill>
              </a:rPr>
              <a:t>x</a:t>
            </a:r>
            <a:r>
              <a:rPr lang="en-US" sz="2400" b="1" dirty="0" smtClean="0"/>
              <a:t>) {</a:t>
            </a:r>
          </a:p>
          <a:p>
            <a:r>
              <a:rPr lang="en-US" sz="2400" b="1" dirty="0" smtClean="0"/>
              <a:t>	return 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 } (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dirty="0" smtClean="0"/>
              <a:t>);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57884" y="2928934"/>
            <a:ext cx="2214578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function() {</a:t>
            </a:r>
          </a:p>
          <a:p>
            <a:r>
              <a:rPr lang="en-US" sz="2400" b="1" dirty="0" smtClean="0"/>
              <a:t>	alert(</a:t>
            </a:r>
            <a:r>
              <a:rPr lang="en-US" sz="2400" b="1" dirty="0" smtClean="0">
                <a:solidFill>
                  <a:schemeClr val="bg1"/>
                </a:solidFill>
              </a:rPr>
              <a:t>x</a:t>
            </a:r>
            <a:r>
              <a:rPr lang="en-US" sz="2400" b="1" dirty="0" smtClean="0"/>
              <a:t>);</a:t>
            </a:r>
          </a:p>
          <a:p>
            <a:r>
              <a:rPr lang="en-US" sz="2400" b="1" dirty="0" smtClean="0"/>
              <a:t>}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9347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b="1" dirty="0"/>
              <a:t> declaration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836712"/>
            <a:ext cx="5904656" cy="2862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alert(x);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6400"/>
                </a:solidFill>
                <a:latin typeface="Consolas"/>
              </a:rPr>
              <a:t>function body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= 10;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alert(x);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10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x = 20;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x() {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alert(x);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20</a:t>
            </a:r>
          </a:p>
        </p:txBody>
      </p:sp>
    </p:spTree>
    <p:extLst>
      <p:ext uri="{BB962C8B-B14F-4D97-AF65-F5344CB8AC3E}">
        <p14:creationId xmlns:p14="http://schemas.microsoft.com/office/powerpoint/2010/main" val="1472246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Private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8662" y="874455"/>
            <a:ext cx="771530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err="1" smtClean="0">
                <a:solidFill>
                  <a:srgbClr val="0070C0"/>
                </a:solidFill>
              </a:rPr>
              <a:t>makeProperty</a:t>
            </a:r>
            <a:r>
              <a:rPr lang="en-US" sz="2000" b="1" dirty="0" smtClean="0"/>
              <a:t>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rgbClr val="0070C0"/>
                </a:solidFill>
              </a:rPr>
              <a:t>predicate</a:t>
            </a:r>
            <a:r>
              <a:rPr lang="en-US" sz="2000" b="1" dirty="0" smtClean="0"/>
              <a:t>) {</a:t>
            </a:r>
          </a:p>
          <a:p>
            <a:r>
              <a:rPr lang="en-US" sz="2000" b="1" dirty="0" smtClean="0"/>
              <a:t>	   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value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	 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smtClean="0"/>
              <a:t>["</a:t>
            </a:r>
            <a:r>
              <a:rPr lang="en-US" sz="2000" b="1" dirty="0" smtClean="0">
                <a:solidFill>
                  <a:srgbClr val="00B050"/>
                </a:solidFill>
              </a:rPr>
              <a:t>get</a:t>
            </a:r>
            <a:r>
              <a:rPr lang="en-US" sz="2000" b="1" dirty="0" smtClean="0"/>
              <a:t>" +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b="1" dirty="0" smtClean="0"/>
              <a:t>] = function() { return </a:t>
            </a:r>
            <a:r>
              <a:rPr lang="en-US" sz="2000" b="1" dirty="0" smtClean="0">
                <a:solidFill>
                  <a:srgbClr val="FF0000"/>
                </a:solidFill>
              </a:rPr>
              <a:t>value</a:t>
            </a:r>
            <a:r>
              <a:rPr lang="en-US" sz="2000" b="1" dirty="0" smtClean="0"/>
              <a:t>; };</a:t>
            </a:r>
          </a:p>
          <a:p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smtClean="0"/>
              <a:t>["</a:t>
            </a:r>
            <a:r>
              <a:rPr lang="en-US" sz="2000" b="1" dirty="0" smtClean="0">
                <a:solidFill>
                  <a:srgbClr val="00B050"/>
                </a:solidFill>
              </a:rPr>
              <a:t>set</a:t>
            </a:r>
            <a:r>
              <a:rPr lang="en-US" sz="2000" b="1" dirty="0" smtClean="0"/>
              <a:t>" +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b="1" dirty="0" smtClean="0"/>
              <a:t>] = function(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sz="2000" b="1" dirty="0" smtClean="0"/>
              <a:t>) {</a:t>
            </a:r>
          </a:p>
          <a:p>
            <a:r>
              <a:rPr lang="en-US" sz="2000" b="1" dirty="0" smtClean="0"/>
              <a:t>	 	if 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predicate</a:t>
            </a:r>
            <a:r>
              <a:rPr lang="en-US" sz="2000" b="1" dirty="0" smtClean="0"/>
              <a:t> &amp;&amp; !</a:t>
            </a:r>
            <a:r>
              <a:rPr lang="en-US" sz="2000" b="1" dirty="0" smtClean="0">
                <a:solidFill>
                  <a:srgbClr val="0070C0"/>
                </a:solidFill>
              </a:rPr>
              <a:t>predicate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sz="2000" b="1" dirty="0" smtClean="0"/>
              <a:t>)) return;</a:t>
            </a:r>
          </a:p>
          <a:p>
            <a:r>
              <a:rPr lang="en-US" sz="2000" b="1" dirty="0" smtClean="0"/>
              <a:t>	   	</a:t>
            </a:r>
            <a:r>
              <a:rPr lang="en-US" sz="2000" b="1" dirty="0" smtClean="0">
                <a:solidFill>
                  <a:srgbClr val="FF0000"/>
                </a:solidFill>
              </a:rPr>
              <a:t>value</a:t>
            </a:r>
            <a:r>
              <a:rPr lang="en-US" sz="2000" b="1" dirty="0" smtClean="0"/>
              <a:t> = v;</a:t>
            </a:r>
          </a:p>
          <a:p>
            <a:r>
              <a:rPr lang="en-US" sz="2000" b="1" dirty="0" smtClean="0"/>
              <a:t>	   };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928662" y="3929066"/>
            <a:ext cx="7715304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smtClean="0"/>
              <a:t> = {};</a:t>
            </a:r>
          </a:p>
          <a:p>
            <a:r>
              <a:rPr lang="en-US" sz="2000" b="1" dirty="0" err="1" smtClean="0">
                <a:solidFill>
                  <a:srgbClr val="0070C0"/>
                </a:solidFill>
              </a:rPr>
              <a:t>makeProperty</a:t>
            </a:r>
            <a:r>
              <a:rPr lang="en-US" sz="2000" b="1" dirty="0" smtClean="0"/>
              <a:t>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smtClean="0"/>
              <a:t>, "</a:t>
            </a:r>
            <a:r>
              <a:rPr lang="en-US" sz="2000" b="1" dirty="0" smtClean="0">
                <a:solidFill>
                  <a:srgbClr val="00B050"/>
                </a:solidFill>
              </a:rPr>
              <a:t>Name</a:t>
            </a:r>
            <a:r>
              <a:rPr lang="en-US" sz="2000" b="1" dirty="0" smtClean="0"/>
              <a:t>", </a:t>
            </a:r>
            <a:r>
              <a:rPr lang="en-US" sz="2000" b="1" dirty="0" smtClean="0">
                <a:solidFill>
                  <a:srgbClr val="0070C0"/>
                </a:solidFill>
              </a:rPr>
              <a:t>function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 smtClean="0"/>
              <a:t>) { return </a:t>
            </a:r>
            <a:r>
              <a:rPr lang="en-US" sz="2000" b="1" dirty="0" err="1" smtClean="0"/>
              <a:t>typeof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 smtClean="0"/>
              <a:t> == "string"; });</a:t>
            </a:r>
          </a:p>
          <a:p>
            <a:endParaRPr lang="en-US" sz="2000" b="1" dirty="0" smtClean="0"/>
          </a:p>
          <a:p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err="1" smtClean="0"/>
              <a:t>.</a:t>
            </a:r>
            <a:r>
              <a:rPr lang="en-US" sz="2000" b="1" dirty="0" err="1" smtClean="0">
                <a:solidFill>
                  <a:srgbClr val="0070C0"/>
                </a:solidFill>
              </a:rPr>
              <a:t>setName</a:t>
            </a:r>
            <a:r>
              <a:rPr lang="en-US" sz="2000" b="1" dirty="0" smtClean="0"/>
              <a:t>("</a:t>
            </a:r>
            <a:r>
              <a:rPr lang="en-US" sz="2000" b="1" dirty="0" err="1" smtClean="0">
                <a:solidFill>
                  <a:srgbClr val="00B050"/>
                </a:solidFill>
              </a:rPr>
              <a:t>Dima</a:t>
            </a:r>
            <a:r>
              <a:rPr lang="en-US" sz="2000" b="1" dirty="0" smtClean="0"/>
              <a:t>");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Assert(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err="1" smtClean="0"/>
              <a:t>.</a:t>
            </a:r>
            <a:r>
              <a:rPr lang="en-US" sz="2000" b="1" dirty="0" err="1" smtClean="0">
                <a:solidFill>
                  <a:srgbClr val="0070C0"/>
                </a:solidFill>
              </a:rPr>
              <a:t>getName</a:t>
            </a:r>
            <a:r>
              <a:rPr lang="en-US" sz="2000" b="1" dirty="0" smtClean="0"/>
              <a:t>() == "</a:t>
            </a:r>
            <a:r>
              <a:rPr lang="en-US" sz="2000" b="1" dirty="0" err="1" smtClean="0">
                <a:solidFill>
                  <a:srgbClr val="00B050"/>
                </a:solidFill>
              </a:rPr>
              <a:t>Dima</a:t>
            </a:r>
            <a:r>
              <a:rPr lang="en-US" sz="2000" b="1" dirty="0" smtClean="0"/>
              <a:t>");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02246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90342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158" y="928670"/>
            <a:ext cx="8358246" cy="341632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rgbClr val="0070C0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timeoutId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setTimeout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00B050"/>
                </a:solidFill>
              </a:rPr>
              <a:t>/* function or JavaScript code */</a:t>
            </a:r>
            <a:r>
              <a:rPr lang="en-US" b="1" dirty="0" smtClean="0"/>
              <a:t>, 					</a:t>
            </a:r>
            <a:r>
              <a:rPr lang="en-US" b="1" dirty="0" smtClean="0">
                <a:solidFill>
                  <a:srgbClr val="00B050"/>
                </a:solidFill>
              </a:rPr>
              <a:t>"number of milliseconds"</a:t>
            </a:r>
            <a:r>
              <a:rPr lang="en-US" b="1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clearTimeout</a:t>
            </a:r>
            <a:r>
              <a:rPr lang="en-US" b="1" dirty="0" smtClean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timeoutId</a:t>
            </a:r>
            <a:r>
              <a:rPr lang="en-US" b="1" dirty="0" smtClean="0"/>
              <a:t>);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rgbClr val="0070C0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intervalId</a:t>
            </a:r>
            <a:r>
              <a:rPr lang="en-US" b="1" dirty="0" smtClean="0"/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setInterval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00B050"/>
                </a:solidFill>
              </a:rPr>
              <a:t>/* function or JavaScript code */</a:t>
            </a:r>
            <a:r>
              <a:rPr lang="en-US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				</a:t>
            </a:r>
            <a:r>
              <a:rPr lang="en-US" b="1" dirty="0" smtClean="0">
                <a:solidFill>
                  <a:srgbClr val="00B050"/>
                </a:solidFill>
              </a:rPr>
              <a:t>"number of milliseconds"</a:t>
            </a:r>
            <a:r>
              <a:rPr lang="en-US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clearInterval</a:t>
            </a:r>
            <a:r>
              <a:rPr lang="en-US" b="1" dirty="0" smtClean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intervalId</a:t>
            </a:r>
            <a:r>
              <a:rPr lang="en-US" b="1" dirty="0" smtClean="0"/>
              <a:t>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2114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158" y="908720"/>
            <a:ext cx="8358246" cy="55861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function log(</a:t>
            </a:r>
            <a:r>
              <a:rPr lang="en-US" sz="1400" b="1" dirty="0" err="1">
                <a:solidFill>
                  <a:srgbClr val="0070C0"/>
                </a:solidFill>
              </a:rPr>
              <a:t>msg</a:t>
            </a:r>
            <a:r>
              <a:rPr lang="en-US" sz="1400" b="1" dirty="0">
                <a:solidFill>
                  <a:srgbClr val="0070C0"/>
                </a:solidFill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dirty="0" err="1">
                <a:solidFill>
                  <a:srgbClr val="0070C0"/>
                </a:solidFill>
              </a:rPr>
              <a:t>newNode</a:t>
            </a:r>
            <a:r>
              <a:rPr lang="en-US" sz="1400" b="1" dirty="0">
                <a:solidFill>
                  <a:srgbClr val="0070C0"/>
                </a:solidFill>
              </a:rPr>
              <a:t> = </a:t>
            </a:r>
            <a:r>
              <a:rPr lang="en-US" sz="1400" b="1" dirty="0" err="1">
                <a:solidFill>
                  <a:srgbClr val="0070C0"/>
                </a:solidFill>
              </a:rPr>
              <a:t>document.createElement</a:t>
            </a:r>
            <a:r>
              <a:rPr lang="en-US" sz="1400" b="1" dirty="0">
                <a:solidFill>
                  <a:srgbClr val="0070C0"/>
                </a:solidFill>
              </a:rPr>
              <a:t>("div");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newNode.innerHTML</a:t>
            </a:r>
            <a:r>
              <a:rPr lang="en-US" sz="1400" b="1" dirty="0">
                <a:solidFill>
                  <a:srgbClr val="0070C0"/>
                </a:solidFill>
              </a:rPr>
              <a:t> = </a:t>
            </a:r>
            <a:r>
              <a:rPr lang="en-US" sz="1400" b="1" dirty="0" err="1">
                <a:solidFill>
                  <a:srgbClr val="0070C0"/>
                </a:solidFill>
              </a:rPr>
              <a:t>msg</a:t>
            </a:r>
            <a:r>
              <a:rPr lang="en-US" sz="1400" b="1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document.body.appendChild</a:t>
            </a:r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newNode</a:t>
            </a:r>
            <a:r>
              <a:rPr lang="en-US" sz="1400" b="1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smtClean="0">
                <a:solidFill>
                  <a:srgbClr val="0070C0"/>
                </a:solidFill>
              </a:rPr>
              <a:t>}</a:t>
            </a:r>
            <a:endParaRPr 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x = function(){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start = (new Date).</a:t>
            </a:r>
            <a:r>
              <a:rPr lang="en-US" sz="1400" b="1" dirty="0" err="1">
                <a:solidFill>
                  <a:srgbClr val="0070C0"/>
                </a:solidFill>
              </a:rPr>
              <a:t>getTime</a:t>
            </a:r>
            <a:r>
              <a:rPr lang="en-US" sz="1400" b="1" dirty="0">
                <a:solidFill>
                  <a:srgbClr val="0070C0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log("start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window.setTimeout</a:t>
            </a:r>
            <a:r>
              <a:rPr lang="en-US" sz="1400" b="1" dirty="0">
                <a:solidFill>
                  <a:srgbClr val="0070C0"/>
                </a:solidFill>
              </a:rPr>
              <a:t>(function(){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    log("timeout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},1000);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while (start + 2000 &gt; (new Date).</a:t>
            </a:r>
            <a:r>
              <a:rPr lang="en-US" sz="1400" b="1" dirty="0" err="1">
                <a:solidFill>
                  <a:srgbClr val="0070C0"/>
                </a:solidFill>
              </a:rPr>
              <a:t>getTime</a:t>
            </a:r>
            <a:r>
              <a:rPr lang="en-US" sz="1400" b="1" dirty="0">
                <a:solidFill>
                  <a:srgbClr val="0070C0"/>
                </a:solidFill>
              </a:rPr>
              <a:t>()){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c = 3 + 3+ 3;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log("end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smtClean="0">
                <a:solidFill>
                  <a:srgbClr val="0070C0"/>
                </a:solidFill>
              </a:rPr>
              <a:t>}</a:t>
            </a:r>
            <a:endParaRPr 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x();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18566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4245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setName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 example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992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Returning functions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440120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/>
              <a:t>function setup() {</a:t>
            </a:r>
          </a:p>
          <a:p>
            <a:r>
              <a:rPr lang="en-US" sz="2800" b="1" dirty="0" smtClean="0"/>
              <a:t>	</a:t>
            </a:r>
            <a:r>
              <a:rPr lang="en-US" sz="2800" b="1" dirty="0" err="1" smtClean="0"/>
              <a:t>var</a:t>
            </a:r>
            <a:r>
              <a:rPr lang="en-US" sz="2800" b="1" dirty="0" smtClean="0"/>
              <a:t> count = 0;</a:t>
            </a:r>
          </a:p>
          <a:p>
            <a:r>
              <a:rPr lang="en-US" sz="2800" b="1" dirty="0" smtClean="0"/>
              <a:t>	return function() {</a:t>
            </a:r>
          </a:p>
          <a:p>
            <a:r>
              <a:rPr lang="en-US" sz="2800" b="1" dirty="0" smtClean="0"/>
              <a:t>		return ++count;</a:t>
            </a:r>
          </a:p>
          <a:p>
            <a:r>
              <a:rPr lang="en-US" sz="2800" b="1" dirty="0" smtClean="0"/>
              <a:t>	}</a:t>
            </a:r>
          </a:p>
          <a:p>
            <a:r>
              <a:rPr lang="en-US" sz="2800" b="1" dirty="0" smtClean="0"/>
              <a:t>} </a:t>
            </a:r>
          </a:p>
          <a:p>
            <a:endParaRPr lang="en-US" sz="2800" b="1" dirty="0" smtClean="0"/>
          </a:p>
          <a:p>
            <a:r>
              <a:rPr lang="en-US" sz="2800" b="1" dirty="0" err="1" smtClean="0"/>
              <a:t>var</a:t>
            </a:r>
            <a:r>
              <a:rPr lang="en-US" sz="2800" b="1" dirty="0" smtClean="0"/>
              <a:t> next = setup();</a:t>
            </a:r>
          </a:p>
          <a:p>
            <a:r>
              <a:rPr lang="en-US" sz="2800" b="1" dirty="0" smtClean="0"/>
              <a:t>next(); // 1</a:t>
            </a:r>
          </a:p>
          <a:p>
            <a:r>
              <a:rPr lang="en-US" sz="2800" b="1" dirty="0" smtClean="0"/>
              <a:t>next(); // 2</a:t>
            </a:r>
          </a:p>
        </p:txBody>
      </p:sp>
    </p:spTree>
    <p:extLst>
      <p:ext uri="{BB962C8B-B14F-4D97-AF65-F5344CB8AC3E}">
        <p14:creationId xmlns:p14="http://schemas.microsoft.com/office/powerpoint/2010/main" val="265606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Self-executable function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181588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/>
              <a:t>(function (a, b){</a:t>
            </a:r>
          </a:p>
          <a:p>
            <a:r>
              <a:rPr lang="en-US" sz="2800" b="1" dirty="0" smtClean="0"/>
              <a:t>	</a:t>
            </a:r>
            <a:r>
              <a:rPr lang="en-US" sz="2800" b="1" dirty="0" err="1" smtClean="0"/>
              <a:t>var</a:t>
            </a:r>
            <a:r>
              <a:rPr lang="en-US" sz="2800" b="1" dirty="0" smtClean="0"/>
              <a:t> c = a + b;</a:t>
            </a:r>
          </a:p>
          <a:p>
            <a:r>
              <a:rPr lang="en-US" sz="2800" b="1" dirty="0" smtClean="0"/>
              <a:t>	alert(c);</a:t>
            </a:r>
          </a:p>
          <a:p>
            <a:r>
              <a:rPr lang="en-US" sz="2800" b="1" dirty="0" smtClean="0"/>
              <a:t>})(1, 2);</a:t>
            </a:r>
          </a:p>
        </p:txBody>
      </p:sp>
    </p:spTree>
    <p:extLst>
      <p:ext uri="{BB962C8B-B14F-4D97-AF65-F5344CB8AC3E}">
        <p14:creationId xmlns:p14="http://schemas.microsoft.com/office/powerpoint/2010/main" val="466396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Self-overwriting functions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440120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/>
              <a:t>function next() {</a:t>
            </a:r>
          </a:p>
          <a:p>
            <a:r>
              <a:rPr lang="en-US" sz="2800" b="1" dirty="0" smtClean="0"/>
              <a:t>	</a:t>
            </a:r>
            <a:r>
              <a:rPr lang="en-US" sz="2800" b="1" dirty="0" err="1" smtClean="0"/>
              <a:t>var</a:t>
            </a:r>
            <a:r>
              <a:rPr lang="en-US" sz="2800" b="1" dirty="0" smtClean="0"/>
              <a:t> count = 1;</a:t>
            </a:r>
          </a:p>
          <a:p>
            <a:r>
              <a:rPr lang="en-US" sz="2800" b="1" dirty="0" smtClean="0"/>
              <a:t>	next = function() {</a:t>
            </a:r>
          </a:p>
          <a:p>
            <a:r>
              <a:rPr lang="en-US" sz="2800" b="1" dirty="0" smtClean="0"/>
              <a:t>		return ++count;	</a:t>
            </a:r>
          </a:p>
          <a:p>
            <a:r>
              <a:rPr lang="en-US" sz="2800" b="1" dirty="0" smtClean="0"/>
              <a:t>	};</a:t>
            </a:r>
          </a:p>
          <a:p>
            <a:r>
              <a:rPr lang="en-US" sz="2800" b="1" dirty="0" smtClean="0"/>
              <a:t>	return count;</a:t>
            </a:r>
          </a:p>
          <a:p>
            <a:r>
              <a:rPr lang="en-US" sz="2800" b="1" dirty="0" smtClean="0"/>
              <a:t>}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next(); // 1</a:t>
            </a:r>
          </a:p>
          <a:p>
            <a:r>
              <a:rPr lang="en-US" sz="2800" b="1" dirty="0" smtClean="0"/>
              <a:t>next(); // 2</a:t>
            </a:r>
          </a:p>
        </p:txBody>
      </p:sp>
    </p:spTree>
    <p:extLst>
      <p:ext uri="{BB962C8B-B14F-4D97-AF65-F5344CB8AC3E}">
        <p14:creationId xmlns:p14="http://schemas.microsoft.com/office/powerpoint/2010/main" val="3788887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Lazy function definition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440120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/>
              <a:t>function lazy(){</a:t>
            </a:r>
          </a:p>
          <a:p>
            <a:r>
              <a:rPr lang="en-US" sz="2800" b="1" dirty="0" smtClean="0"/>
              <a:t>	</a:t>
            </a:r>
            <a:r>
              <a:rPr lang="en-US" sz="2800" b="1" dirty="0" err="1" smtClean="0"/>
              <a:t>var</a:t>
            </a:r>
            <a:r>
              <a:rPr lang="en-US" sz="2800" b="1" dirty="0" smtClean="0"/>
              <a:t> result = 2 + 2;</a:t>
            </a:r>
          </a:p>
          <a:p>
            <a:r>
              <a:rPr lang="en-US" sz="2800" b="1" dirty="0" smtClean="0"/>
              <a:t>	lazy = function() {</a:t>
            </a:r>
          </a:p>
          <a:p>
            <a:r>
              <a:rPr lang="en-US" sz="2800" b="1" dirty="0" smtClean="0"/>
              <a:t>		return result;</a:t>
            </a:r>
          </a:p>
          <a:p>
            <a:r>
              <a:rPr lang="en-US" sz="2800" b="1" dirty="0" smtClean="0"/>
              <a:t>	}</a:t>
            </a:r>
          </a:p>
          <a:p>
            <a:r>
              <a:rPr lang="en-US" sz="2800" b="1" dirty="0" smtClean="0"/>
              <a:t>	return lazy();</a:t>
            </a:r>
          </a:p>
          <a:p>
            <a:r>
              <a:rPr lang="en-US" sz="2800" b="1" dirty="0" smtClean="0"/>
              <a:t>}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lazy(); // 4</a:t>
            </a:r>
          </a:p>
          <a:p>
            <a:r>
              <a:rPr lang="en-US" sz="2800" b="1" dirty="0" smtClean="0"/>
              <a:t>lazy(); // 4</a:t>
            </a:r>
          </a:p>
        </p:txBody>
      </p:sp>
    </p:spTree>
    <p:extLst>
      <p:ext uri="{BB962C8B-B14F-4D97-AF65-F5344CB8AC3E}">
        <p14:creationId xmlns:p14="http://schemas.microsoft.com/office/powerpoint/2010/main" val="3344219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83568" y="2338050"/>
            <a:ext cx="471490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add;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//undefined</a:t>
            </a:r>
          </a:p>
          <a:p>
            <a:r>
              <a:rPr lang="en-US" sz="2000" b="1" dirty="0" smtClean="0"/>
              <a:t>add(2, 4);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 this raises a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TypeError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add = function(x, y) {</a:t>
            </a:r>
          </a:p>
          <a:p>
            <a:r>
              <a:rPr lang="en-US" sz="2000" b="1" dirty="0" smtClean="0"/>
              <a:t>	return x + y;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980728"/>
            <a:ext cx="771530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variableName</a:t>
            </a:r>
            <a:r>
              <a:rPr lang="en-US" sz="2400" b="1" dirty="0" smtClean="0">
                <a:solidFill>
                  <a:schemeClr val="tx2"/>
                </a:solidFill>
              </a:rPr>
              <a:t> = </a:t>
            </a: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2400" b="1" dirty="0" smtClean="0"/>
              <a:t>){</a:t>
            </a:r>
          </a:p>
          <a:p>
            <a:pPr>
              <a:spcBef>
                <a:spcPct val="0"/>
              </a:spcBef>
            </a:pPr>
            <a:r>
              <a:rPr lang="en-US" sz="2400" b="1" i="1" dirty="0" smtClean="0">
                <a:solidFill>
                  <a:srgbClr val="00B050"/>
                </a:solidFill>
              </a:rPr>
              <a:t>	</a:t>
            </a:r>
            <a:r>
              <a:rPr lang="en-US" sz="2400" b="1" i="1" dirty="0" err="1" smtClean="0">
                <a:solidFill>
                  <a:srgbClr val="00B050"/>
                </a:solidFill>
              </a:rPr>
              <a:t>functionBody</a:t>
            </a:r>
            <a:endParaRPr lang="ru-RU" sz="2400" b="1" i="1" dirty="0" smtClean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1" dirty="0" smtClean="0"/>
              <a:t>};</a:t>
            </a:r>
            <a:endParaRPr lang="be-BY" sz="2400" b="1" dirty="0" smtClean="0"/>
          </a:p>
        </p:txBody>
      </p:sp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pPr marL="609600" indent="-6096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b="1" dirty="0"/>
              <a:t> expression</a:t>
            </a:r>
          </a:p>
        </p:txBody>
      </p:sp>
    </p:spTree>
    <p:extLst>
      <p:ext uri="{BB962C8B-B14F-4D97-AF65-F5344CB8AC3E}">
        <p14:creationId xmlns:p14="http://schemas.microsoft.com/office/powerpoint/2010/main" val="258059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Chaining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501675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o = {</a:t>
            </a:r>
          </a:p>
          <a:p>
            <a:r>
              <a:rPr lang="en-US" sz="2000" b="1" dirty="0" smtClean="0"/>
              <a:t>	v:1,</a:t>
            </a:r>
          </a:p>
          <a:p>
            <a:pPr lvl="2"/>
            <a:r>
              <a:rPr lang="en-US" sz="2000" b="1" dirty="0" smtClean="0"/>
              <a:t>increment: function() {</a:t>
            </a:r>
          </a:p>
          <a:p>
            <a:pPr lvl="2"/>
            <a:r>
              <a:rPr lang="en-US" sz="2000" b="1" dirty="0" smtClean="0"/>
              <a:t>	</a:t>
            </a:r>
            <a:r>
              <a:rPr lang="en-US" sz="2000" b="1" dirty="0" err="1" smtClean="0"/>
              <a:t>this.v</a:t>
            </a:r>
            <a:r>
              <a:rPr lang="en-US" sz="2000" b="1" dirty="0" smtClean="0"/>
              <a:t>++;</a:t>
            </a:r>
          </a:p>
          <a:p>
            <a:pPr lvl="2"/>
            <a:r>
              <a:rPr lang="en-US" sz="2000" b="1" dirty="0" smtClean="0"/>
              <a:t>	return this;</a:t>
            </a:r>
          </a:p>
          <a:p>
            <a:pPr lvl="2"/>
            <a:r>
              <a:rPr lang="en-US" sz="2000" b="1" dirty="0" smtClean="0"/>
              <a:t>},</a:t>
            </a:r>
          </a:p>
          <a:p>
            <a:pPr lvl="2"/>
            <a:r>
              <a:rPr lang="en-US" sz="2000" b="1" dirty="0" smtClean="0"/>
              <a:t>add: function (v){</a:t>
            </a:r>
          </a:p>
          <a:p>
            <a:pPr lvl="2"/>
            <a:r>
              <a:rPr lang="en-US" sz="2000" b="1" dirty="0" smtClean="0"/>
              <a:t>	</a:t>
            </a:r>
            <a:r>
              <a:rPr lang="en-US" sz="2000" b="1" dirty="0" err="1" smtClean="0"/>
              <a:t>this.v</a:t>
            </a:r>
            <a:r>
              <a:rPr lang="en-US" sz="2000" b="1" dirty="0" smtClean="0"/>
              <a:t> += v;</a:t>
            </a:r>
          </a:p>
          <a:p>
            <a:pPr lvl="2"/>
            <a:r>
              <a:rPr lang="en-US" sz="2000" b="1" dirty="0" smtClean="0"/>
              <a:t>	return this;</a:t>
            </a:r>
          </a:p>
          <a:p>
            <a:pPr lvl="2"/>
            <a:r>
              <a:rPr lang="en-US" sz="2000" b="1" dirty="0" smtClean="0"/>
              <a:t>},</a:t>
            </a:r>
          </a:p>
          <a:p>
            <a:pPr lvl="2"/>
            <a:r>
              <a:rPr lang="en-US" sz="2000" b="1" dirty="0" smtClean="0"/>
              <a:t>shout: function() {</a:t>
            </a:r>
          </a:p>
          <a:p>
            <a:pPr lvl="2"/>
            <a:r>
              <a:rPr lang="en-US" sz="2000" b="1" dirty="0" smtClean="0"/>
              <a:t>	alert(</a:t>
            </a:r>
            <a:r>
              <a:rPr lang="en-US" sz="2000" b="1" dirty="0" err="1" smtClean="0"/>
              <a:t>this.v</a:t>
            </a:r>
            <a:r>
              <a:rPr lang="en-US" sz="2000" b="1" dirty="0" smtClean="0"/>
              <a:t>);</a:t>
            </a:r>
          </a:p>
          <a:p>
            <a:pPr lvl="2"/>
            <a:r>
              <a:rPr lang="en-US" sz="2000" b="1" dirty="0" smtClean="0"/>
              <a:t>}</a:t>
            </a:r>
          </a:p>
          <a:p>
            <a:r>
              <a:rPr lang="en-US" sz="2000" b="1" dirty="0" smtClean="0"/>
              <a:t>};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o.increment</a:t>
            </a:r>
            <a:r>
              <a:rPr lang="en-US" sz="2000" b="1" dirty="0" smtClean="0"/>
              <a:t>().add(3).shout() // 5</a:t>
            </a:r>
          </a:p>
        </p:txBody>
      </p:sp>
    </p:spTree>
    <p:extLst>
      <p:ext uri="{BB962C8B-B14F-4D97-AF65-F5344CB8AC3E}">
        <p14:creationId xmlns:p14="http://schemas.microsoft.com/office/powerpoint/2010/main" val="2856567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Chaining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810555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//DOM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api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onsolas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headers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document.getElementsByTagName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0, l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headers.length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&lt; l;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++) {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	headers[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className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"title"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	headers[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innerHTML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"Hello World"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//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jQuery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$(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addClass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"title"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).html(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"Hello </a:t>
            </a:r>
            <a:r>
              <a:rPr lang="en-US" sz="2000">
                <a:solidFill>
                  <a:srgbClr val="800000"/>
                </a:solidFill>
                <a:latin typeface="Consolas"/>
              </a:rPr>
              <a:t>World</a:t>
            </a:r>
            <a:r>
              <a:rPr lang="en-US" sz="20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200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98122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Singleton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397031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/>
              <a:t>function Single () {</a:t>
            </a:r>
          </a:p>
          <a:p>
            <a:r>
              <a:rPr lang="en-US" sz="2800" b="1" dirty="0" smtClean="0"/>
              <a:t>	</a:t>
            </a:r>
            <a:r>
              <a:rPr lang="en-US" sz="2800" b="1" dirty="0" err="1" smtClean="0"/>
              <a:t>var</a:t>
            </a:r>
            <a:r>
              <a:rPr lang="en-US" sz="2800" b="1" dirty="0" smtClean="0"/>
              <a:t> instance = this;</a:t>
            </a:r>
          </a:p>
          <a:p>
            <a:r>
              <a:rPr lang="en-US" sz="2800" b="1" dirty="0" smtClean="0"/>
              <a:t>	</a:t>
            </a:r>
          </a:p>
          <a:p>
            <a:r>
              <a:rPr lang="en-US" sz="2800" b="1" dirty="0" smtClean="0"/>
              <a:t>	//add more to this...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	Single = function () {</a:t>
            </a:r>
          </a:p>
          <a:p>
            <a:r>
              <a:rPr lang="en-US" sz="2800" b="1" dirty="0" smtClean="0"/>
              <a:t>		return instance;</a:t>
            </a:r>
          </a:p>
          <a:p>
            <a:r>
              <a:rPr lang="en-US" sz="2800" b="1" dirty="0" smtClean="0"/>
              <a:t>	};</a:t>
            </a:r>
          </a:p>
          <a:p>
            <a:r>
              <a:rPr lang="en-US" sz="28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4266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Decorator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f</a:t>
            </a:r>
            <a:r>
              <a:rPr lang="en-US" sz="2400" b="1" dirty="0" smtClean="0"/>
              <a:t>unction </a:t>
            </a:r>
            <a:r>
              <a:rPr lang="en-US" sz="2400" b="1" dirty="0" err="1" smtClean="0"/>
              <a:t>logArgs</a:t>
            </a:r>
            <a:r>
              <a:rPr lang="en-US" sz="2400" b="1" dirty="0" smtClean="0"/>
              <a:t>(f){</a:t>
            </a:r>
            <a:endParaRPr lang="en-US" sz="2400" b="1" dirty="0"/>
          </a:p>
          <a:p>
            <a:r>
              <a:rPr lang="en-US" sz="2400" b="1" dirty="0"/>
              <a:t>    return function(){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console.dir</a:t>
            </a:r>
            <a:r>
              <a:rPr lang="en-US" sz="2400" b="1" dirty="0"/>
              <a:t>(arguments</a:t>
            </a:r>
            <a:r>
              <a:rPr lang="en-US" sz="2400" b="1" dirty="0" smtClean="0"/>
              <a:t>);</a:t>
            </a:r>
            <a:endParaRPr lang="en-US" sz="2400" b="1" dirty="0"/>
          </a:p>
          <a:p>
            <a:r>
              <a:rPr lang="en-US" sz="2400" b="1" dirty="0"/>
              <a:t>        return </a:t>
            </a:r>
            <a:r>
              <a:rPr lang="en-US" sz="2400" b="1" dirty="0" err="1" smtClean="0"/>
              <a:t>f.apply</a:t>
            </a:r>
            <a:r>
              <a:rPr lang="en-US" sz="2400" b="1" dirty="0" smtClean="0"/>
              <a:t>(this</a:t>
            </a:r>
            <a:r>
              <a:rPr lang="en-US" sz="2400" b="1" dirty="0"/>
              <a:t>, arguments);</a:t>
            </a:r>
          </a:p>
          <a:p>
            <a:r>
              <a:rPr lang="en-US" sz="2400" b="1" dirty="0"/>
              <a:t>    }</a:t>
            </a:r>
          </a:p>
          <a:p>
            <a:r>
              <a:rPr lang="en-US" sz="2400" b="1" dirty="0" smtClean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42910" y="3933056"/>
            <a:ext cx="4572000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dk1"/>
                </a:solidFill>
              </a:rPr>
              <a:t>function </a:t>
            </a:r>
            <a:r>
              <a:rPr lang="en-US" sz="2400" b="1" dirty="0">
                <a:solidFill>
                  <a:schemeClr val="dk1"/>
                </a:solidFill>
              </a:rPr>
              <a:t>sum(x, y){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smtClean="0">
                <a:solidFill>
                  <a:schemeClr val="dk1"/>
                </a:solidFill>
              </a:rPr>
              <a:t>return x </a:t>
            </a:r>
            <a:r>
              <a:rPr lang="en-US" sz="2400" b="1" dirty="0">
                <a:solidFill>
                  <a:schemeClr val="dk1"/>
                </a:solidFill>
              </a:rPr>
              <a:t>+ </a:t>
            </a:r>
            <a:r>
              <a:rPr lang="en-US" sz="2400" b="1" dirty="0" smtClean="0">
                <a:solidFill>
                  <a:schemeClr val="dk1"/>
                </a:solidFill>
              </a:rPr>
              <a:t>y;    </a:t>
            </a:r>
            <a:endParaRPr lang="en-US" sz="2400" b="1" dirty="0">
              <a:solidFill>
                <a:schemeClr val="dk1"/>
              </a:solidFill>
            </a:endParaRPr>
          </a:p>
          <a:p>
            <a:r>
              <a:rPr lang="en-US" sz="2400" b="1" dirty="0">
                <a:solidFill>
                  <a:schemeClr val="dk1"/>
                </a:solidFill>
              </a:rPr>
              <a:t>}</a:t>
            </a:r>
          </a:p>
          <a:p>
            <a:endParaRPr lang="en-US" sz="2400" b="1" dirty="0">
              <a:solidFill>
                <a:schemeClr val="dk1"/>
              </a:solidFill>
            </a:endParaRPr>
          </a:p>
          <a:p>
            <a:r>
              <a:rPr lang="en-US" sz="2400" b="1" dirty="0">
                <a:solidFill>
                  <a:schemeClr val="dk1"/>
                </a:solidFill>
              </a:rPr>
              <a:t>sum = </a:t>
            </a:r>
            <a:r>
              <a:rPr lang="en-US" sz="2400" b="1" dirty="0" err="1">
                <a:solidFill>
                  <a:schemeClr val="dk1"/>
                </a:solidFill>
              </a:rPr>
              <a:t>logArgs</a:t>
            </a:r>
            <a:r>
              <a:rPr lang="en-US" sz="2400" b="1" dirty="0">
                <a:solidFill>
                  <a:schemeClr val="dk1"/>
                </a:solidFill>
              </a:rPr>
              <a:t>(sum);</a:t>
            </a:r>
          </a:p>
          <a:p>
            <a:r>
              <a:rPr lang="en-US" sz="2400" b="1" dirty="0">
                <a:solidFill>
                  <a:schemeClr val="dk1"/>
                </a:solidFill>
              </a:rPr>
              <a:t>sum(2, 7);</a:t>
            </a:r>
          </a:p>
        </p:txBody>
      </p:sp>
    </p:spTree>
    <p:extLst>
      <p:ext uri="{BB962C8B-B14F-4D97-AF65-F5344CB8AC3E}">
        <p14:creationId xmlns:p14="http://schemas.microsoft.com/office/powerpoint/2010/main" val="1765555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678" y="2571744"/>
            <a:ext cx="3012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Memoization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80269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Private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928670"/>
            <a:ext cx="7715304" cy="489364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err="1" smtClean="0">
                <a:solidFill>
                  <a:schemeClr val="tx1"/>
                </a:solidFill>
              </a:rPr>
              <a:t>var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obj</a:t>
            </a:r>
            <a:r>
              <a:rPr lang="en-US" sz="2400" b="1" dirty="0" smtClean="0">
                <a:solidFill>
                  <a:schemeClr val="tx1"/>
                </a:solidFill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</a:rPr>
              <a:t>new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>
                <a:solidFill>
                  <a:schemeClr val="tx1"/>
                </a:solidFill>
              </a:rPr>
              <a:t> 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</a:rPr>
              <a:t>var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privateVariable</a:t>
            </a:r>
            <a:r>
              <a:rPr lang="en-US" sz="2400" b="1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  	</a:t>
            </a: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privateFunction</a:t>
            </a:r>
            <a:r>
              <a:rPr lang="en-US" sz="2400" b="1" dirty="0" smtClean="0">
                <a:solidFill>
                  <a:schemeClr val="tx1"/>
                </a:solidFill>
              </a:rPr>
              <a:t>(x)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      		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privateVariable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  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  	return {</a:t>
            </a:r>
          </a:p>
          <a:p>
            <a:pPr lvl="2">
              <a:lnSpc>
                <a:spcPct val="8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       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firstMethod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>
                <a:solidFill>
                  <a:schemeClr val="tx1"/>
                </a:solidFill>
              </a:rPr>
              <a:t> (a, b) {</a:t>
            </a:r>
          </a:p>
          <a:p>
            <a:pPr lvl="2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         // 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privateVariable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        },</a:t>
            </a:r>
          </a:p>
          <a:p>
            <a:pPr lvl="2">
              <a:lnSpc>
                <a:spcPct val="8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       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secondMethod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>
                <a:solidFill>
                  <a:schemeClr val="tx1"/>
                </a:solidFill>
              </a:rPr>
              <a:t> (c) {</a:t>
            </a:r>
          </a:p>
          <a:p>
            <a:pPr lvl="2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         // 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privateFunction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 	 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};</a:t>
            </a:r>
          </a:p>
          <a:p>
            <a:endParaRPr 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44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mixin</a:t>
            </a:r>
            <a:endParaRPr lang="en-US" b="1" dirty="0" smtClean="0"/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369331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 function Car(props){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this.color</a:t>
            </a:r>
            <a:r>
              <a:rPr lang="en-US" b="1" dirty="0"/>
              <a:t> = </a:t>
            </a:r>
            <a:r>
              <a:rPr lang="en-US" b="1" dirty="0" err="1"/>
              <a:t>props.color</a:t>
            </a:r>
            <a:r>
              <a:rPr lang="en-US" b="1" dirty="0"/>
              <a:t> || "Black";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this.model</a:t>
            </a:r>
            <a:r>
              <a:rPr lang="en-US" b="1" dirty="0"/>
              <a:t> = </a:t>
            </a:r>
            <a:r>
              <a:rPr lang="en-US" b="1" dirty="0" err="1"/>
              <a:t>props.model</a:t>
            </a:r>
            <a:r>
              <a:rPr lang="en-US" b="1" dirty="0"/>
              <a:t> || "X1";</a:t>
            </a:r>
          </a:p>
          <a:p>
            <a:r>
              <a:rPr lang="en-US" b="1" dirty="0"/>
              <a:t>      //....</a:t>
            </a:r>
          </a:p>
          <a:p>
            <a:endParaRPr lang="en-US" b="1" dirty="0"/>
          </a:p>
          <a:p>
            <a:r>
              <a:rPr lang="en-US" b="1" dirty="0"/>
              <a:t>  }</a:t>
            </a:r>
          </a:p>
          <a:p>
            <a:endParaRPr lang="en-US" b="1" dirty="0"/>
          </a:p>
          <a:p>
            <a:r>
              <a:rPr lang="en-US" b="1" dirty="0"/>
              <a:t>  function Car(props){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this.color</a:t>
            </a:r>
            <a:r>
              <a:rPr lang="en-US" b="1" dirty="0"/>
              <a:t> = "Black";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this.model</a:t>
            </a:r>
            <a:r>
              <a:rPr lang="en-US" b="1" dirty="0"/>
              <a:t> = "X1";</a:t>
            </a:r>
          </a:p>
          <a:p>
            <a:r>
              <a:rPr lang="en-US" b="1" dirty="0"/>
              <a:t>      //....</a:t>
            </a:r>
          </a:p>
          <a:p>
            <a:r>
              <a:rPr lang="en-US" b="1" dirty="0"/>
              <a:t>      </a:t>
            </a:r>
            <a:r>
              <a:rPr lang="en-US" b="1" dirty="0" err="1"/>
              <a:t>mixin</a:t>
            </a:r>
            <a:r>
              <a:rPr lang="en-US" b="1" dirty="0"/>
              <a:t>(</a:t>
            </a:r>
            <a:r>
              <a:rPr lang="en-US" b="1" dirty="0" err="1"/>
              <a:t>this,props</a:t>
            </a:r>
            <a:r>
              <a:rPr lang="en-US" b="1" dirty="0"/>
              <a:t>);</a:t>
            </a:r>
          </a:p>
          <a:p>
            <a:r>
              <a:rPr lang="en-US" b="1" dirty="0"/>
              <a:t>  }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16150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bind</a:t>
            </a:r>
          </a:p>
        </p:txBody>
      </p:sp>
      <p:sp>
        <p:nvSpPr>
          <p:cNvPr id="6" name="Rectangle 5"/>
          <p:cNvSpPr/>
          <p:nvPr/>
        </p:nvSpPr>
        <p:spPr>
          <a:xfrm>
            <a:off x="676624" y="1052736"/>
            <a:ext cx="8001056" cy="353943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err="1" smtClean="0"/>
              <a:t>var</a:t>
            </a:r>
            <a:r>
              <a:rPr lang="en-US" sz="2800" b="1" dirty="0" smtClean="0"/>
              <a:t> x = {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name: “</a:t>
            </a:r>
            <a:r>
              <a:rPr lang="en-US" sz="2800" b="1" dirty="0" err="1" smtClean="0"/>
              <a:t>dima</a:t>
            </a:r>
            <a:r>
              <a:rPr lang="en-US" sz="2800" b="1" dirty="0" smtClean="0"/>
              <a:t>”,</a:t>
            </a:r>
          </a:p>
          <a:p>
            <a:r>
              <a:rPr lang="en-US" sz="2800" b="1" dirty="0"/>
              <a:t>	</a:t>
            </a:r>
            <a:r>
              <a:rPr lang="en-US" sz="2800" b="1" dirty="0" err="1" smtClean="0"/>
              <a:t>sayName</a:t>
            </a:r>
            <a:r>
              <a:rPr lang="en-US" sz="2800" b="1" dirty="0" smtClean="0"/>
              <a:t>:  function() {</a:t>
            </a:r>
          </a:p>
          <a:p>
            <a:r>
              <a:rPr lang="en-US" sz="2800" b="1" dirty="0" smtClean="0"/>
              <a:t>		alert(this.name);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}</a:t>
            </a:r>
          </a:p>
          <a:p>
            <a:r>
              <a:rPr lang="en-US" sz="2800" b="1" dirty="0" smtClean="0"/>
              <a:t>}</a:t>
            </a:r>
          </a:p>
          <a:p>
            <a:endParaRPr lang="en-US" sz="2800" b="1" dirty="0"/>
          </a:p>
          <a:p>
            <a:r>
              <a:rPr lang="en-US" sz="2800" b="1" dirty="0" err="1" smtClean="0"/>
              <a:t>window.</a:t>
            </a:r>
            <a:r>
              <a:rPr lang="en-US" sz="2800" b="1" dirty="0" err="1" smtClean="0">
                <a:solidFill>
                  <a:srgbClr val="0070C0"/>
                </a:solidFill>
              </a:rPr>
              <a:t>setTimeout</a:t>
            </a:r>
            <a:r>
              <a:rPr lang="en-US" sz="2800" b="1" dirty="0" smtClean="0"/>
              <a:t>(</a:t>
            </a:r>
            <a:r>
              <a:rPr lang="en-US" sz="2800" b="1" dirty="0" smtClean="0">
                <a:solidFill>
                  <a:srgbClr val="00B050"/>
                </a:solidFill>
              </a:rPr>
              <a:t>bind</a:t>
            </a:r>
            <a:r>
              <a:rPr lang="en-US" sz="2800" b="1" dirty="0" smtClean="0"/>
              <a:t>(x, </a:t>
            </a:r>
            <a:r>
              <a:rPr lang="en-US" sz="2800" b="1" dirty="0" err="1" smtClean="0"/>
              <a:t>x.sayName</a:t>
            </a:r>
            <a:r>
              <a:rPr lang="en-US" sz="2800" b="1" dirty="0" smtClean="0"/>
              <a:t>), 1000);</a:t>
            </a:r>
          </a:p>
        </p:txBody>
      </p:sp>
    </p:spTree>
    <p:extLst>
      <p:ext uri="{BB962C8B-B14F-4D97-AF65-F5344CB8AC3E}">
        <p14:creationId xmlns:p14="http://schemas.microsoft.com/office/powerpoint/2010/main" val="4046073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bind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8001056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</a:t>
            </a:r>
            <a:r>
              <a:rPr lang="en-US" sz="2800" b="1" dirty="0" smtClean="0"/>
              <a:t>unction</a:t>
            </a:r>
            <a:r>
              <a:rPr lang="en-US" sz="2800" dirty="0" smtClean="0"/>
              <a:t> </a:t>
            </a:r>
            <a:r>
              <a:rPr lang="en-US" sz="2800" b="1" dirty="0" smtClean="0"/>
              <a:t>bind(</a:t>
            </a:r>
            <a:r>
              <a:rPr lang="en-US" sz="2800" b="1" dirty="0" err="1" smtClean="0"/>
              <a:t>obj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fn</a:t>
            </a:r>
            <a:r>
              <a:rPr lang="en-US" sz="2800" b="1" dirty="0" smtClean="0"/>
              <a:t>){</a:t>
            </a:r>
          </a:p>
          <a:p>
            <a:r>
              <a:rPr lang="en-US" sz="2800" b="1" dirty="0" smtClean="0"/>
              <a:t>	return function(){</a:t>
            </a:r>
          </a:p>
          <a:p>
            <a:r>
              <a:rPr lang="en-US" sz="2800" b="1" dirty="0" smtClean="0"/>
              <a:t>		return </a:t>
            </a:r>
            <a:r>
              <a:rPr lang="en-US" sz="2800" b="1" dirty="0" err="1" smtClean="0"/>
              <a:t>fn.apply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obj</a:t>
            </a:r>
            <a:r>
              <a:rPr lang="en-US" sz="2800" b="1" dirty="0" smtClean="0"/>
              <a:t>, arguments);	</a:t>
            </a:r>
          </a:p>
          <a:p>
            <a:r>
              <a:rPr lang="en-US" sz="2800" b="1" dirty="0" smtClean="0"/>
              <a:t>	}</a:t>
            </a:r>
          </a:p>
          <a:p>
            <a:r>
              <a:rPr lang="en-US" sz="28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9217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83568" y="2343524"/>
            <a:ext cx="471490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sz="2000" b="1" dirty="0" smtClean="0"/>
              <a:t> = function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bar</a:t>
            </a:r>
            <a:r>
              <a:rPr lang="en-US" sz="2000" b="1" dirty="0" smtClean="0"/>
              <a:t>() {</a:t>
            </a:r>
          </a:p>
          <a:p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bar</a:t>
            </a:r>
            <a:r>
              <a:rPr lang="en-US" sz="2000" b="1" dirty="0" smtClean="0"/>
              <a:t>();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 works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ar</a:t>
            </a:r>
            <a:r>
              <a:rPr lang="en-US" sz="2000" b="1" dirty="0" smtClean="0"/>
              <a:t>();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ReferenceError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b="1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83568" y="980728"/>
            <a:ext cx="771530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variableName</a:t>
            </a:r>
            <a:r>
              <a:rPr lang="en-US" sz="2400" b="1" dirty="0" smtClean="0">
                <a:solidFill>
                  <a:schemeClr val="tx2"/>
                </a:solidFill>
              </a:rPr>
              <a:t> = </a:t>
            </a:r>
            <a:r>
              <a:rPr lang="en-US" sz="2400" b="1" dirty="0" smtClean="0">
                <a:solidFill>
                  <a:srgbClr val="0070C0"/>
                </a:solidFill>
              </a:rPr>
              <a:t>function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functionName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2400" b="1" dirty="0" smtClean="0"/>
              <a:t>){</a:t>
            </a:r>
          </a:p>
          <a:p>
            <a:pPr>
              <a:spcBef>
                <a:spcPct val="0"/>
              </a:spcBef>
            </a:pPr>
            <a:r>
              <a:rPr lang="en-US" sz="2400" b="1" i="1" dirty="0" smtClean="0">
                <a:solidFill>
                  <a:srgbClr val="00B050"/>
                </a:solidFill>
              </a:rPr>
              <a:t>	</a:t>
            </a:r>
            <a:r>
              <a:rPr lang="en-US" sz="2400" b="1" i="1" dirty="0" err="1" smtClean="0">
                <a:solidFill>
                  <a:srgbClr val="00B050"/>
                </a:solidFill>
              </a:rPr>
              <a:t>functionBody</a:t>
            </a:r>
            <a:endParaRPr lang="ru-RU" sz="2400" b="1" i="1" dirty="0" smtClean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1" dirty="0" smtClean="0"/>
              <a:t>};</a:t>
            </a:r>
            <a:endParaRPr lang="be-BY" sz="2400" b="1" dirty="0" smtClean="0"/>
          </a:p>
        </p:txBody>
      </p:sp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pPr marL="609600" indent="-609600"/>
            <a:r>
              <a:rPr lang="en-US" b="1" dirty="0" smtClean="0"/>
              <a:t>Named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function</a:t>
            </a:r>
            <a:r>
              <a:rPr lang="en-US" b="1" dirty="0" smtClean="0"/>
              <a:t> </a:t>
            </a:r>
            <a:r>
              <a:rPr lang="en-US" b="1" dirty="0"/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204538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currying</a:t>
            </a:r>
            <a:endParaRPr lang="en-US" b="1" dirty="0" smtClean="0"/>
          </a:p>
        </p:txBody>
      </p:sp>
      <p:sp>
        <p:nvSpPr>
          <p:cNvPr id="5" name="Rectangle 5"/>
          <p:cNvSpPr/>
          <p:nvPr/>
        </p:nvSpPr>
        <p:spPr>
          <a:xfrm>
            <a:off x="395536" y="928670"/>
            <a:ext cx="8496944" cy="213904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b="1" dirty="0"/>
              <a:t>function curry(</a:t>
            </a:r>
            <a:r>
              <a:rPr lang="en-US" sz="1900" b="1" dirty="0" err="1"/>
              <a:t>obj</a:t>
            </a:r>
            <a:r>
              <a:rPr lang="en-US" sz="1900" b="1" dirty="0"/>
              <a:t>, </a:t>
            </a:r>
            <a:r>
              <a:rPr lang="en-US" sz="1900" b="1" dirty="0" err="1" smtClean="0"/>
              <a:t>fn</a:t>
            </a:r>
            <a:r>
              <a:rPr lang="en-US" sz="1900" b="1" dirty="0" smtClean="0"/>
              <a:t>/*, </a:t>
            </a:r>
            <a:r>
              <a:rPr lang="en-US" sz="1900" b="1" dirty="0" err="1"/>
              <a:t>args</a:t>
            </a:r>
            <a:r>
              <a:rPr lang="en-US" sz="1900" b="1" dirty="0"/>
              <a:t> */) {</a:t>
            </a:r>
          </a:p>
          <a:p>
            <a:r>
              <a:rPr lang="en-US" sz="1900" b="1" dirty="0" smtClean="0"/>
              <a:t>	</a:t>
            </a:r>
            <a:r>
              <a:rPr lang="en-US" sz="1900" b="1" dirty="0" err="1" smtClean="0"/>
              <a:t>var</a:t>
            </a:r>
            <a:r>
              <a:rPr lang="en-US" sz="1900" b="1" dirty="0" smtClean="0"/>
              <a:t> </a:t>
            </a:r>
            <a:r>
              <a:rPr lang="en-US" sz="1900" b="1" dirty="0"/>
              <a:t>slice = </a:t>
            </a:r>
            <a:r>
              <a:rPr lang="en-US" sz="1900" b="1" dirty="0" err="1"/>
              <a:t>Array.prototype.slice</a:t>
            </a:r>
            <a:r>
              <a:rPr lang="en-US" sz="1900" b="1" dirty="0"/>
              <a:t>,</a:t>
            </a:r>
          </a:p>
          <a:p>
            <a:r>
              <a:rPr lang="en-US" sz="1900" b="1" dirty="0" smtClean="0"/>
              <a:t>	       </a:t>
            </a:r>
            <a:r>
              <a:rPr lang="en-US" sz="1900" b="1" dirty="0" err="1" smtClean="0"/>
              <a:t>args</a:t>
            </a:r>
            <a:r>
              <a:rPr lang="en-US" sz="1900" b="1" dirty="0" smtClean="0"/>
              <a:t> </a:t>
            </a:r>
            <a:r>
              <a:rPr lang="en-US" sz="1900" b="1" dirty="0"/>
              <a:t>= </a:t>
            </a:r>
            <a:r>
              <a:rPr lang="en-US" sz="1900" b="1" dirty="0" err="1"/>
              <a:t>slice.call</a:t>
            </a:r>
            <a:r>
              <a:rPr lang="en-US" sz="1900" b="1" dirty="0"/>
              <a:t>(arguments, 2);</a:t>
            </a:r>
          </a:p>
          <a:p>
            <a:r>
              <a:rPr lang="en-US" sz="1900" b="1" dirty="0" smtClean="0"/>
              <a:t>	return </a:t>
            </a:r>
            <a:r>
              <a:rPr lang="en-US" sz="1900" b="1" dirty="0"/>
              <a:t>function () </a:t>
            </a:r>
            <a:r>
              <a:rPr lang="en-US" sz="1900" b="1" dirty="0" smtClean="0"/>
              <a:t>{</a:t>
            </a:r>
          </a:p>
          <a:p>
            <a:r>
              <a:rPr lang="en-US" sz="1900" b="1" dirty="0" smtClean="0"/>
              <a:t>		return </a:t>
            </a:r>
            <a:r>
              <a:rPr lang="en-US" sz="1900" b="1" dirty="0" err="1" smtClean="0"/>
              <a:t>fn.apply</a:t>
            </a:r>
            <a:r>
              <a:rPr lang="en-US" sz="1900" b="1" dirty="0" smtClean="0"/>
              <a:t>(</a:t>
            </a:r>
            <a:r>
              <a:rPr lang="en-US" sz="1900" b="1" dirty="0" err="1" smtClean="0"/>
              <a:t>obj</a:t>
            </a:r>
            <a:r>
              <a:rPr lang="en-US" sz="1900" b="1" dirty="0" smtClean="0"/>
              <a:t> || this, </a:t>
            </a:r>
            <a:r>
              <a:rPr lang="en-US" sz="1900" b="1" dirty="0" err="1"/>
              <a:t>args.concat</a:t>
            </a:r>
            <a:r>
              <a:rPr lang="en-US" sz="1900" b="1" dirty="0"/>
              <a:t>(</a:t>
            </a:r>
            <a:r>
              <a:rPr lang="en-US" sz="1900" b="1" dirty="0" err="1"/>
              <a:t>slice.call</a:t>
            </a:r>
            <a:r>
              <a:rPr lang="en-US" sz="1900" b="1" dirty="0"/>
              <a:t>(arguments)));</a:t>
            </a:r>
          </a:p>
          <a:p>
            <a:r>
              <a:rPr lang="en-US" sz="1900" b="1" dirty="0" smtClean="0"/>
              <a:t>	}</a:t>
            </a:r>
            <a:endParaRPr lang="en-US" sz="1900" b="1" dirty="0"/>
          </a:p>
          <a:p>
            <a:r>
              <a:rPr lang="en-US" sz="1900" b="1" dirty="0" smtClean="0"/>
              <a:t>}</a:t>
            </a:r>
          </a:p>
        </p:txBody>
      </p:sp>
      <p:sp>
        <p:nvSpPr>
          <p:cNvPr id="4" name="Rectangle 5"/>
          <p:cNvSpPr/>
          <p:nvPr/>
        </p:nvSpPr>
        <p:spPr>
          <a:xfrm>
            <a:off x="395536" y="4519215"/>
            <a:ext cx="8496944" cy="384721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b="1" dirty="0" err="1" smtClean="0"/>
              <a:t>setTimeout</a:t>
            </a:r>
            <a:r>
              <a:rPr lang="en-US" sz="1900" b="1" dirty="0" smtClean="0"/>
              <a:t>(curry(</a:t>
            </a:r>
            <a:r>
              <a:rPr lang="en-US" sz="1900" b="1" dirty="0" err="1" smtClean="0"/>
              <a:t>obj</a:t>
            </a:r>
            <a:r>
              <a:rPr lang="en-US" sz="1900" b="1" dirty="0"/>
              <a:t>, </a:t>
            </a:r>
            <a:r>
              <a:rPr lang="en-US" sz="1900" b="1" dirty="0" err="1"/>
              <a:t>obj.show</a:t>
            </a:r>
            <a:r>
              <a:rPr lang="en-US" sz="1900" b="1" dirty="0"/>
              <a:t>, "hello"), 100);</a:t>
            </a:r>
          </a:p>
        </p:txBody>
      </p:sp>
    </p:spTree>
    <p:extLst>
      <p:ext uri="{BB962C8B-B14F-4D97-AF65-F5344CB8AC3E}">
        <p14:creationId xmlns:p14="http://schemas.microsoft.com/office/powerpoint/2010/main" val="870498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7158" y="285728"/>
            <a:ext cx="8358246" cy="415498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function </a:t>
            </a:r>
            <a:r>
              <a:rPr lang="en-US" sz="2400" b="1" dirty="0" smtClean="0">
                <a:solidFill>
                  <a:srgbClr val="0070C0"/>
                </a:solidFill>
              </a:rPr>
              <a:t>add</a:t>
            </a:r>
            <a:r>
              <a:rPr lang="en-US" sz="2400" b="1" dirty="0" smtClean="0">
                <a:solidFill>
                  <a:schemeClr val="tx1"/>
                </a:solidFill>
              </a:rPr>
              <a:t>(x, y) { return x + y; }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function </a:t>
            </a:r>
            <a:r>
              <a:rPr lang="en-US" sz="2400" b="1" dirty="0" err="1" smtClean="0">
                <a:solidFill>
                  <a:srgbClr val="0070C0"/>
                </a:solidFill>
              </a:rPr>
              <a:t>mul</a:t>
            </a:r>
            <a:r>
              <a:rPr lang="en-US" sz="2400" b="1" dirty="0" smtClean="0">
                <a:solidFill>
                  <a:schemeClr val="tx1"/>
                </a:solidFill>
              </a:rPr>
              <a:t>(x, y) { return x * y; }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function </a:t>
            </a:r>
            <a:r>
              <a:rPr lang="en-US" sz="2400" b="1" dirty="0" smtClean="0">
                <a:solidFill>
                  <a:srgbClr val="0070C0"/>
                </a:solidFill>
              </a:rPr>
              <a:t>make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/*???*/</a:t>
            </a:r>
            <a:r>
              <a:rPr lang="en-US" sz="2400" b="1" dirty="0" smtClean="0">
                <a:solidFill>
                  <a:schemeClr val="tx1"/>
                </a:solidFill>
              </a:rPr>
              <a:t>) {	</a:t>
            </a:r>
            <a:r>
              <a:rPr lang="en-US" sz="2400" b="1" dirty="0" smtClean="0">
                <a:solidFill>
                  <a:srgbClr val="FF0000"/>
                </a:solidFill>
              </a:rPr>
              <a:t>/* ??? */ </a:t>
            </a:r>
            <a:r>
              <a:rPr lang="en-US" sz="2400" b="1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sz="2400" b="1" dirty="0" err="1" smtClean="0">
                <a:solidFill>
                  <a:schemeClr val="tx1"/>
                </a:solidFill>
              </a:rPr>
              <a:t>var</a:t>
            </a:r>
            <a:r>
              <a:rPr lang="en-US" sz="2400" b="1" dirty="0" smtClean="0">
                <a:solidFill>
                  <a:schemeClr val="tx1"/>
                </a:solidFill>
              </a:rPr>
              <a:t> s = </a:t>
            </a:r>
            <a:r>
              <a:rPr lang="en-US" sz="2400" b="1" dirty="0" smtClean="0">
                <a:solidFill>
                  <a:srgbClr val="0070C0"/>
                </a:solidFill>
              </a:rPr>
              <a:t>make</a:t>
            </a:r>
            <a:r>
              <a:rPr lang="en-US" sz="2400" b="1" dirty="0" smtClean="0">
                <a:solidFill>
                  <a:schemeClr val="tx1"/>
                </a:solidFill>
              </a:rPr>
              <a:t>(1)(2)(3)(4)(5);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Assert(s(add) == 15);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Assert(s(</a:t>
            </a:r>
            <a:r>
              <a:rPr lang="en-US" sz="2400" b="1" dirty="0" err="1" smtClean="0">
                <a:solidFill>
                  <a:schemeClr val="tx1"/>
                </a:solidFill>
              </a:rPr>
              <a:t>mul</a:t>
            </a:r>
            <a:r>
              <a:rPr lang="en-US" sz="2400" b="1" dirty="0" smtClean="0">
                <a:solidFill>
                  <a:schemeClr val="tx1"/>
                </a:solidFill>
              </a:rPr>
              <a:t>) == 120);</a:t>
            </a: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err="1" smtClean="0">
                <a:solidFill>
                  <a:schemeClr val="tx1"/>
                </a:solidFill>
              </a:rPr>
              <a:t>var</a:t>
            </a:r>
            <a:r>
              <a:rPr lang="en-US" sz="2400" b="1" dirty="0" smtClean="0">
                <a:solidFill>
                  <a:schemeClr val="tx1"/>
                </a:solidFill>
              </a:rPr>
              <a:t> x = </a:t>
            </a:r>
            <a:r>
              <a:rPr lang="en-US" sz="2400" b="1" dirty="0" smtClean="0">
                <a:solidFill>
                  <a:srgbClr val="0070C0"/>
                </a:solidFill>
              </a:rPr>
              <a:t>make</a:t>
            </a:r>
            <a:r>
              <a:rPr lang="en-US" sz="2400" b="1" dirty="0" smtClean="0">
                <a:solidFill>
                  <a:schemeClr val="tx1"/>
                </a:solidFill>
              </a:rPr>
              <a:t>(5)(10)(15);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Assert(x(add) == 30);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Assert(x(</a:t>
            </a:r>
            <a:r>
              <a:rPr lang="en-US" sz="2400" b="1" dirty="0" err="1" smtClean="0">
                <a:solidFill>
                  <a:schemeClr val="tx1"/>
                </a:solidFill>
              </a:rPr>
              <a:t>mul</a:t>
            </a:r>
            <a:r>
              <a:rPr lang="en-US" sz="2400" b="1" dirty="0" smtClean="0">
                <a:solidFill>
                  <a:schemeClr val="tx1"/>
                </a:solidFill>
              </a:rPr>
              <a:t>) == 750);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6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Ivan_Kirkorau\Local Settings\Temporary Internet Files\Content.IE5\LJAS7Y4L\MPj04395360000[1]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7256" r="13584"/>
          <a:stretch>
            <a:fillRect/>
          </a:stretch>
        </p:blipFill>
        <p:spPr bwMode="auto">
          <a:xfrm>
            <a:off x="0" y="0"/>
            <a:ext cx="9144000" cy="6215742"/>
          </a:xfrm>
          <a:prstGeom prst="rect">
            <a:avLst/>
          </a:prstGeom>
          <a:noFill/>
        </p:spPr>
      </p:pic>
      <p:sp>
        <p:nvSpPr>
          <p:cNvPr id="8" name="Rectangle 9"/>
          <p:cNvSpPr/>
          <p:nvPr/>
        </p:nvSpPr>
        <p:spPr>
          <a:xfrm>
            <a:off x="2438400" y="838200"/>
            <a:ext cx="6705600" cy="1143000"/>
          </a:xfrm>
          <a:prstGeom prst="rect">
            <a:avLst/>
          </a:prstGeom>
          <a:solidFill>
            <a:schemeClr val="lt1">
              <a:alpha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9559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28596" y="714356"/>
            <a:ext cx="8286808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400" b="1" dirty="0" smtClean="0"/>
              <a:t>ECMA-262 </a:t>
            </a:r>
            <a:r>
              <a:rPr lang="en-US" sz="2400" b="1" dirty="0" smtClean="0"/>
              <a:t>3rd Edition </a:t>
            </a:r>
            <a:r>
              <a:rPr lang="en-US" sz="2400" dirty="0" err="1" smtClean="0"/>
              <a:t>ECMAScript</a:t>
            </a:r>
            <a:r>
              <a:rPr lang="en-US" sz="2400" dirty="0" smtClean="0"/>
              <a:t> Language Specification</a:t>
            </a:r>
            <a:endParaRPr lang="fr-FR" sz="2400" dirty="0" smtClean="0"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endParaRPr lang="fr-FR" sz="2400" dirty="0" smtClean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2400" b="1" dirty="0" smtClean="0"/>
              <a:t>JavaScript: The Definitive Guide</a:t>
            </a:r>
            <a:r>
              <a:rPr lang="en-US" sz="2400" dirty="0" smtClean="0"/>
              <a:t>, Fifth Edition</a:t>
            </a:r>
          </a:p>
          <a:p>
            <a:pPr>
              <a:spcBef>
                <a:spcPct val="0"/>
              </a:spcBef>
              <a:defRPr/>
            </a:pPr>
            <a:r>
              <a:rPr lang="en-US" sz="2400" dirty="0" smtClean="0"/>
              <a:t>by David Flanagan </a:t>
            </a:r>
          </a:p>
          <a:p>
            <a:pPr>
              <a:spcBef>
                <a:spcPct val="0"/>
              </a:spcBef>
              <a:defRPr/>
            </a:pPr>
            <a:endParaRPr lang="en-US" sz="2400" dirty="0" smtClean="0"/>
          </a:p>
          <a:p>
            <a:pPr>
              <a:spcBef>
                <a:spcPct val="0"/>
              </a:spcBef>
              <a:defRPr/>
            </a:pPr>
            <a:r>
              <a:rPr lang="en-US" sz="2400" b="1" dirty="0" smtClean="0">
                <a:hlinkClick r:id="rId2"/>
              </a:rPr>
              <a:t>http://crockford.com</a:t>
            </a:r>
            <a:endParaRPr lang="en-US" sz="2400" b="1" dirty="0" smtClean="0"/>
          </a:p>
          <a:p>
            <a:pPr lvl="0">
              <a:spcBef>
                <a:spcPct val="0"/>
              </a:spcBef>
              <a:defRPr/>
            </a:pPr>
            <a:endParaRPr lang="fr-FR" sz="2400" b="1" dirty="0" smtClean="0"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hlinkClick r:id="rId3"/>
              </a:rPr>
              <a:t>http://j</a:t>
            </a:r>
            <a:r>
              <a:rPr lang="fr-FR" sz="2400" b="1" dirty="0" smtClean="0">
                <a:ea typeface="+mj-ea"/>
                <a:cs typeface="+mj-cs"/>
                <a:hlinkClick r:id="rId3"/>
              </a:rPr>
              <a:t>avascript.ru</a:t>
            </a:r>
            <a:endParaRPr lang="fr-FR" sz="2400" b="1" dirty="0" smtClean="0"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endParaRPr lang="en-US" sz="2400" b="1" dirty="0" smtClean="0"/>
          </a:p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hlinkClick r:id="rId4"/>
              </a:rPr>
              <a:t>http://htmlbook.ru</a:t>
            </a:r>
            <a:endParaRPr lang="en-US" sz="2400" b="1" dirty="0" smtClean="0"/>
          </a:p>
          <a:p>
            <a:pPr lvl="0">
              <a:spcBef>
                <a:spcPct val="0"/>
              </a:spcBef>
              <a:defRPr/>
            </a:pP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43570" y="2571744"/>
            <a:ext cx="3000396" cy="393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53462" y="1698569"/>
            <a:ext cx="6286544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add = new Function(“x”, “y”, “return x + y”);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462" y="1127065"/>
            <a:ext cx="828680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variableName</a:t>
            </a:r>
            <a:r>
              <a:rPr lang="en-US" sz="2400" b="1" dirty="0" smtClean="0">
                <a:solidFill>
                  <a:schemeClr val="tx2"/>
                </a:solidFill>
              </a:rPr>
              <a:t> = </a:t>
            </a:r>
            <a:r>
              <a:rPr lang="en-US" sz="2400" b="1" dirty="0" smtClean="0">
                <a:solidFill>
                  <a:srgbClr val="0070C0"/>
                </a:solidFill>
              </a:rPr>
              <a:t>new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/*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*/, 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functionBody</a:t>
            </a:r>
            <a:r>
              <a:rPr lang="en-US" sz="2400" b="1" dirty="0" smtClean="0"/>
              <a:t>);</a:t>
            </a:r>
            <a:endParaRPr lang="be-BY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454899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 as data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71472" y="857232"/>
            <a:ext cx="7215238" cy="317009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function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square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 smtClean="0"/>
              <a:t>) { </a:t>
            </a:r>
            <a:r>
              <a:rPr lang="en-US" sz="2000" b="1" dirty="0" smtClean="0">
                <a:solidFill>
                  <a:srgbClr val="0070C0"/>
                </a:solidFill>
              </a:rPr>
              <a:t>return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 smtClean="0"/>
              <a:t> *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 smtClean="0"/>
              <a:t>; }</a:t>
            </a:r>
          </a:p>
          <a:p>
            <a:endParaRPr lang="en-US" sz="2000" b="1" dirty="0" smtClean="0"/>
          </a:p>
          <a:p>
            <a:r>
              <a:rPr lang="en-US" sz="2000" b="1" dirty="0" err="1" smtClean="0">
                <a:solidFill>
                  <a:srgbClr val="0070C0"/>
                </a:solidFill>
              </a:rPr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pointerToSquare</a:t>
            </a:r>
            <a:r>
              <a:rPr lang="en-US" sz="2000" b="1" dirty="0" smtClean="0"/>
              <a:t> =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square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Assert</a:t>
            </a:r>
            <a:r>
              <a:rPr lang="en-US" sz="2000" b="1" dirty="0" smtClean="0"/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pointerToSquare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B050"/>
                </a:solidFill>
              </a:rPr>
              <a:t>3</a:t>
            </a:r>
            <a:r>
              <a:rPr lang="en-US" sz="2000" b="1" dirty="0" smtClean="0"/>
              <a:t>) == </a:t>
            </a:r>
            <a:r>
              <a:rPr lang="en-US" sz="2000" b="1" dirty="0" smtClean="0">
                <a:solidFill>
                  <a:srgbClr val="00B050"/>
                </a:solidFill>
              </a:rPr>
              <a:t>9</a:t>
            </a:r>
            <a:r>
              <a:rPr lang="en-US" sz="2000" b="1" dirty="0" smtClean="0"/>
              <a:t>);</a:t>
            </a:r>
          </a:p>
          <a:p>
            <a:endParaRPr lang="en-US" sz="2000" b="1" dirty="0" smtClean="0"/>
          </a:p>
          <a:p>
            <a:r>
              <a:rPr lang="en-US" sz="2000" b="1" dirty="0" err="1" smtClean="0">
                <a:solidFill>
                  <a:srgbClr val="0070C0"/>
                </a:solidFill>
              </a:rPr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newArray</a:t>
            </a:r>
            <a:r>
              <a:rPr lang="en-US" sz="2000" b="1" dirty="0" smtClean="0"/>
              <a:t> = [</a:t>
            </a:r>
            <a:r>
              <a:rPr lang="en-US" sz="2000" b="1" dirty="0" smtClean="0">
                <a:solidFill>
                  <a:srgbClr val="00B050"/>
                </a:solidFill>
              </a:rPr>
              <a:t>"a"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rgbClr val="00B050"/>
                </a:solidFill>
              </a:rPr>
              <a:t>"b"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rgbClr val="00B050"/>
                </a:solidFill>
              </a:rPr>
              <a:t>"c"</a:t>
            </a:r>
            <a:r>
              <a:rPr lang="en-US" sz="2000" b="1" dirty="0" smtClean="0"/>
              <a:t>,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pointerToSquare</a:t>
            </a:r>
            <a:r>
              <a:rPr lang="en-US" sz="2000" b="1" dirty="0" smtClean="0"/>
              <a:t>];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Assert</a:t>
            </a:r>
            <a:r>
              <a:rPr lang="en-US" sz="2000" b="1" dirty="0" smtClean="0"/>
              <a:t>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newArray</a:t>
            </a:r>
            <a:r>
              <a:rPr lang="en-US" sz="2000" b="1" dirty="0" smtClean="0"/>
              <a:t>[</a:t>
            </a:r>
            <a:r>
              <a:rPr lang="en-US" sz="2000" b="1" dirty="0" smtClean="0">
                <a:solidFill>
                  <a:srgbClr val="00B050"/>
                </a:solidFill>
              </a:rPr>
              <a:t>3</a:t>
            </a:r>
            <a:r>
              <a:rPr lang="en-US" sz="2000" b="1" dirty="0" smtClean="0"/>
              <a:t>](</a:t>
            </a:r>
            <a:r>
              <a:rPr lang="en-US" sz="2000" b="1" dirty="0" smtClean="0">
                <a:solidFill>
                  <a:srgbClr val="00B050"/>
                </a:solidFill>
              </a:rPr>
              <a:t>4</a:t>
            </a:r>
            <a:r>
              <a:rPr lang="en-US" sz="2000" b="1" dirty="0" smtClean="0"/>
              <a:t>) == </a:t>
            </a:r>
            <a:r>
              <a:rPr lang="en-US" sz="2000" b="1" dirty="0" smtClean="0">
                <a:solidFill>
                  <a:srgbClr val="00B050"/>
                </a:solidFill>
              </a:rPr>
              <a:t>16</a:t>
            </a:r>
            <a:r>
              <a:rPr lang="en-US" sz="2000" b="1" dirty="0" smtClean="0"/>
              <a:t>);</a:t>
            </a:r>
          </a:p>
          <a:p>
            <a:endParaRPr lang="en-US" sz="2000" b="1" dirty="0" smtClean="0"/>
          </a:p>
          <a:p>
            <a:r>
              <a:rPr lang="en-US" sz="2000" b="1" dirty="0" err="1" smtClean="0">
                <a:solidFill>
                  <a:srgbClr val="0070C0"/>
                </a:solidFill>
              </a:rPr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smtClean="0"/>
              <a:t> = { </a:t>
            </a:r>
            <a:r>
              <a:rPr lang="en-US" sz="2000" b="1" dirty="0" smtClean="0">
                <a:solidFill>
                  <a:srgbClr val="00B050"/>
                </a:solidFill>
              </a:rPr>
              <a:t>"square"</a:t>
            </a:r>
            <a:r>
              <a:rPr lang="en-US" sz="2000" b="1" dirty="0" smtClean="0"/>
              <a:t>: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square</a:t>
            </a:r>
            <a:r>
              <a:rPr lang="en-US" sz="2000" b="1" dirty="0" smtClean="0"/>
              <a:t> };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Assert</a:t>
            </a:r>
            <a:r>
              <a:rPr lang="en-US" sz="2000" b="1" dirty="0" smtClean="0"/>
              <a:t>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err="1" smtClean="0"/>
              <a:t>.</a:t>
            </a:r>
            <a:r>
              <a:rPr lang="en-US" sz="2000" b="1" dirty="0" err="1" smtClean="0">
                <a:solidFill>
                  <a:srgbClr val="0070C0"/>
                </a:solidFill>
              </a:rPr>
              <a:t>square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B050"/>
                </a:solidFill>
              </a:rPr>
              <a:t>5</a:t>
            </a:r>
            <a:r>
              <a:rPr lang="en-US" sz="2000" b="1" dirty="0" smtClean="0"/>
              <a:t>) == </a:t>
            </a:r>
            <a:r>
              <a:rPr lang="en-US" sz="2000" b="1" dirty="0" smtClean="0">
                <a:solidFill>
                  <a:srgbClr val="00B050"/>
                </a:solidFill>
              </a:rPr>
              <a:t>25</a:t>
            </a:r>
            <a:r>
              <a:rPr lang="en-US" sz="2000" b="1" dirty="0" smtClean="0"/>
              <a:t>);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0542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Static members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/>
              <a:t>function </a:t>
            </a:r>
            <a:r>
              <a:rPr lang="en-US" sz="2800" b="1" dirty="0" err="1" smtClean="0"/>
              <a:t>MyMath</a:t>
            </a:r>
            <a:r>
              <a:rPr lang="en-US" sz="2800" b="1" dirty="0" smtClean="0"/>
              <a:t>() {</a:t>
            </a:r>
          </a:p>
          <a:p>
            <a:r>
              <a:rPr lang="en-US" sz="2800" b="1" dirty="0" smtClean="0"/>
              <a:t>	//math here...</a:t>
            </a:r>
          </a:p>
          <a:p>
            <a:r>
              <a:rPr lang="en-US" sz="2800" b="1" dirty="0" smtClean="0"/>
              <a:t>}</a:t>
            </a:r>
          </a:p>
          <a:p>
            <a:endParaRPr lang="en-US" sz="2800" b="1" dirty="0" smtClean="0"/>
          </a:p>
          <a:p>
            <a:r>
              <a:rPr lang="en-US" sz="2800" b="1" dirty="0" err="1" smtClean="0"/>
              <a:t>MyMath.Pi</a:t>
            </a:r>
            <a:r>
              <a:rPr lang="en-US" sz="2800" b="1" dirty="0" smtClean="0"/>
              <a:t> = 3.14;</a:t>
            </a:r>
          </a:p>
        </p:txBody>
      </p:sp>
      <p:sp>
        <p:nvSpPr>
          <p:cNvPr id="4" name="Rectangle 5"/>
          <p:cNvSpPr/>
          <p:nvPr/>
        </p:nvSpPr>
        <p:spPr>
          <a:xfrm>
            <a:off x="642910" y="3717032"/>
            <a:ext cx="7215238" cy="181588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</a:t>
            </a:r>
            <a:r>
              <a:rPr lang="en-US" sz="2800" b="1" dirty="0" err="1"/>
              <a:t>getNewId</a:t>
            </a:r>
            <a:r>
              <a:rPr lang="en-US" sz="2800" b="1" dirty="0"/>
              <a:t>() {</a:t>
            </a:r>
          </a:p>
          <a:p>
            <a:r>
              <a:rPr lang="en-US" sz="2800" b="1" dirty="0" smtClean="0"/>
              <a:t>	if </a:t>
            </a:r>
            <a:r>
              <a:rPr lang="en-US" sz="2800" b="1" dirty="0"/>
              <a:t>(!</a:t>
            </a:r>
            <a:r>
              <a:rPr lang="en-US" sz="2800" b="1" dirty="0" err="1"/>
              <a:t>getNewId.lastId</a:t>
            </a:r>
            <a:r>
              <a:rPr lang="en-US" sz="2800" b="1" dirty="0"/>
              <a:t>) </a:t>
            </a:r>
            <a:r>
              <a:rPr lang="en-US" sz="2800" b="1" dirty="0" err="1"/>
              <a:t>getNewId.lastId</a:t>
            </a:r>
            <a:r>
              <a:rPr lang="en-US" sz="2800" b="1" dirty="0"/>
              <a:t> = 0;</a:t>
            </a:r>
          </a:p>
          <a:p>
            <a:r>
              <a:rPr lang="en-US" sz="2800" b="1" dirty="0"/>
              <a:t>   </a:t>
            </a:r>
            <a:r>
              <a:rPr lang="en-US" sz="2800" b="1" dirty="0" smtClean="0"/>
              <a:t>	return ++</a:t>
            </a:r>
            <a:r>
              <a:rPr lang="en-US" sz="2800" b="1" dirty="0" err="1" smtClean="0"/>
              <a:t>getNewId.lastId</a:t>
            </a:r>
            <a:r>
              <a:rPr lang="en-US" sz="2800" b="1" dirty="0" smtClean="0"/>
              <a:t>;</a:t>
            </a:r>
            <a:endParaRPr lang="en-US" sz="2800" b="1" dirty="0"/>
          </a:p>
          <a:p>
            <a:r>
              <a:rPr lang="en-US" sz="2800" b="1" dirty="0" smtClean="0"/>
              <a:t>}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08282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5356</TotalTime>
  <Words>1294</Words>
  <Application>Microsoft Office PowerPoint</Application>
  <PresentationFormat>On-screen Show (4:3)</PresentationFormat>
  <Paragraphs>591</Paragraphs>
  <Slides>63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Тема Office</vt:lpstr>
      <vt:lpstr>Functions</vt:lpstr>
      <vt:lpstr>PowerPoint Presentation</vt:lpstr>
      <vt:lpstr>function declaration</vt:lpstr>
      <vt:lpstr>function declaration</vt:lpstr>
      <vt:lpstr>function expression</vt:lpstr>
      <vt:lpstr>Named function expression</vt:lpstr>
      <vt:lpstr>Function</vt:lpstr>
      <vt:lpstr>Function as data</vt:lpstr>
      <vt:lpstr>Static members</vt:lpstr>
      <vt:lpstr>Return statement</vt:lpstr>
      <vt:lpstr>Function Arguments</vt:lpstr>
      <vt:lpstr>Function Arguments</vt:lpstr>
      <vt:lpstr>Configuration objects</vt:lpstr>
      <vt:lpstr>Pseudo parameters</vt:lpstr>
      <vt:lpstr>The “arguments” object</vt:lpstr>
      <vt:lpstr>PowerPoint Presentation</vt:lpstr>
      <vt:lpstr>The “arguments” object</vt:lpstr>
      <vt:lpstr>THIS</vt:lpstr>
      <vt:lpstr>PowerPoint Presentation</vt:lpstr>
      <vt:lpstr>this</vt:lpstr>
      <vt:lpstr>this in the global context</vt:lpstr>
      <vt:lpstr>this in the function context</vt:lpstr>
      <vt:lpstr>Function form</vt:lpstr>
      <vt:lpstr>Method form</vt:lpstr>
      <vt:lpstr>Constructor form</vt:lpstr>
      <vt:lpstr>Constructor form</vt:lpstr>
      <vt:lpstr>Constructor form</vt:lpstr>
      <vt:lpstr>Enforcing new</vt:lpstr>
      <vt:lpstr>Inner form</vt:lpstr>
      <vt:lpstr>Explicit Setting of this</vt:lpstr>
      <vt:lpstr>Borrowing methods </vt:lpstr>
      <vt:lpstr>Duck typing</vt:lpstr>
      <vt:lpstr>Arguments / apply</vt:lpstr>
      <vt:lpstr>Solid type-checking function </vt:lpstr>
      <vt:lpstr>Closures</vt:lpstr>
      <vt:lpstr>Closures</vt:lpstr>
      <vt:lpstr>PowerPoint Presentation</vt:lpstr>
      <vt:lpstr>PowerPoint Presentation</vt:lpstr>
      <vt:lpstr>PowerPoint Presentation</vt:lpstr>
      <vt:lpstr>Private Members</vt:lpstr>
      <vt:lpstr>PowerPoint Presentation</vt:lpstr>
      <vt:lpstr>Timers</vt:lpstr>
      <vt:lpstr>Timers</vt:lpstr>
      <vt:lpstr>PowerPoint Presentation</vt:lpstr>
      <vt:lpstr>“setName” example</vt:lpstr>
      <vt:lpstr>Returning functions</vt:lpstr>
      <vt:lpstr>Self-executable function</vt:lpstr>
      <vt:lpstr>Self-overwriting functions</vt:lpstr>
      <vt:lpstr>Lazy function definition</vt:lpstr>
      <vt:lpstr>Chaining</vt:lpstr>
      <vt:lpstr>Chaining</vt:lpstr>
      <vt:lpstr>PowerPoint Presentation</vt:lpstr>
      <vt:lpstr>Singleton</vt:lpstr>
      <vt:lpstr>Decorator</vt:lpstr>
      <vt:lpstr>PowerPoint Presentation</vt:lpstr>
      <vt:lpstr>Private members</vt:lpstr>
      <vt:lpstr>mixin</vt:lpstr>
      <vt:lpstr>bind</vt:lpstr>
      <vt:lpstr>bind</vt:lpstr>
      <vt:lpstr>currying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521</cp:revision>
  <dcterms:created xsi:type="dcterms:W3CDTF">2009-11-07T10:35:59Z</dcterms:created>
  <dcterms:modified xsi:type="dcterms:W3CDTF">2014-02-21T07:10:26Z</dcterms:modified>
</cp:coreProperties>
</file>