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sldIdLst>
    <p:sldId id="284" r:id="rId2"/>
    <p:sldId id="283" r:id="rId3"/>
    <p:sldId id="351" r:id="rId4"/>
    <p:sldId id="334" r:id="rId5"/>
    <p:sldId id="335" r:id="rId6"/>
    <p:sldId id="336" r:id="rId7"/>
    <p:sldId id="291" r:id="rId8"/>
    <p:sldId id="384" r:id="rId9"/>
    <p:sldId id="414" r:id="rId10"/>
    <p:sldId id="416" r:id="rId11"/>
    <p:sldId id="417" r:id="rId12"/>
    <p:sldId id="418" r:id="rId13"/>
    <p:sldId id="419" r:id="rId14"/>
    <p:sldId id="420" r:id="rId15"/>
    <p:sldId id="304" r:id="rId16"/>
    <p:sldId id="461" r:id="rId17"/>
    <p:sldId id="348" r:id="rId18"/>
    <p:sldId id="441" r:id="rId19"/>
    <p:sldId id="353" r:id="rId20"/>
    <p:sldId id="436" r:id="rId21"/>
    <p:sldId id="292" r:id="rId22"/>
    <p:sldId id="305" r:id="rId23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4907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F8DAA0-153C-4A28-85EC-0D41E4AA07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218260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111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3317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387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5853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5384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991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705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1478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4497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321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8017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644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884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27.08.2015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javascript.ru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mitrysoshnikov.com/" TargetMode="External"/><Relationship Id="rId5" Type="http://schemas.openxmlformats.org/officeDocument/2006/relationships/hyperlink" Target="http://developer.yahoo.com/yui/theater/" TargetMode="External"/><Relationship Id="rId4" Type="http://schemas.openxmlformats.org/officeDocument/2006/relationships/hyperlink" Target="http://javascript.crockford.com/" TargetMode="External"/><Relationship Id="rId9" Type="http://schemas.openxmlformats.org/officeDocument/2006/relationships/hyperlink" Target="http://google-styleguide.googlecode.com/svn/trunk/javascriptguide.x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1412776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Primitive types are manipulated </a:t>
            </a:r>
            <a:r>
              <a:rPr lang="en-US" sz="2400" u="sng" dirty="0" smtClean="0"/>
              <a:t>by value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Object types are manipulated </a:t>
            </a:r>
            <a:r>
              <a:rPr lang="en-US" sz="2400" u="sng" dirty="0" smtClean="0"/>
              <a:t>by sharing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x(t){</a:t>
            </a:r>
          </a:p>
          <a:p>
            <a:pPr lvl="1"/>
            <a:r>
              <a:rPr lang="en-US" dirty="0" err="1"/>
              <a:t>t.a</a:t>
            </a:r>
            <a:r>
              <a:rPr lang="en-US" dirty="0"/>
              <a:t> = 5;</a:t>
            </a:r>
          </a:p>
          <a:p>
            <a:pPr lvl="1"/>
            <a:r>
              <a:rPr lang="en-US" dirty="0"/>
              <a:t>t 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r>
              <a:rPr lang="en-US" dirty="0"/>
              <a:t>x(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Equal and not equal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These operators can do type coercion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It is always better to use </a:t>
            </a:r>
            <a:r>
              <a:rPr lang="en-US" sz="2400" b="1" dirty="0" smtClean="0"/>
              <a:t>===</a:t>
            </a:r>
            <a:r>
              <a:rPr lang="en-US" sz="2400" dirty="0" smtClean="0"/>
              <a:t> and </a:t>
            </a:r>
            <a:r>
              <a:rPr lang="en-US" sz="2400" b="1" dirty="0" smtClean="0"/>
              <a:t>!==</a:t>
            </a:r>
            <a:r>
              <a:rPr lang="en-US" sz="2400" dirty="0" smtClean="0"/>
              <a:t>, which do not do type coercion.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==  !=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198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85723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‘ \t\r\n ' == 0    // true</a:t>
            </a:r>
            <a:endParaRPr lang="en-US" sz="24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196752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72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28596" y="928670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208451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214422"/>
            <a:ext cx="828680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with</a:t>
            </a:r>
            <a:r>
              <a:rPr lang="en-US" sz="2000" b="1" dirty="0" smtClean="0"/>
              <a:t>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643182"/>
            <a:ext cx="8286808" cy="132343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9907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By convention, all variables, parameters, members, and function names start with lower case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Except for constructors which start with upper case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683" y="1048668"/>
            <a:ext cx="764386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COLOR_BLUE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"#00F"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COLOR_RED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"#0F0"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COLOR_GREEN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COLOR_ORANGE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"#FF7F00"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237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836712"/>
            <a:ext cx="5472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/*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When I wrote this, only God and I understood what I was doing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Now, God only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knows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/>
              <a:t>*/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701" y="3818657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//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Magic. Do not touch.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3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28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7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a) Between a pair of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and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 smtClean="0"/>
                <a:t>tags</a:t>
              </a:r>
              <a:endParaRPr kumimoji="0" lang="be-BY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"&gt;</a:t>
              </a:r>
            </a:p>
            <a:p>
              <a:r>
                <a:rPr lang="en-US" b="1" dirty="0" smtClean="0"/>
                <a:t>	</a:t>
              </a:r>
              <a:r>
                <a:rPr lang="en-US" b="1" dirty="0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 smtClean="0"/>
                <a:t>);</a:t>
              </a:r>
            </a:p>
            <a:p>
              <a:r>
                <a:rPr lang="en-US" b="1" dirty="0" smtClean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src</a:t>
              </a:r>
              <a:r>
                <a:rPr lang="en-US" b="1" dirty="0" smtClean="0"/>
                <a:t>=</a:t>
              </a:r>
              <a:r>
                <a:rPr lang="en-US" b="1" dirty="0" smtClean="0">
                  <a:solidFill>
                    <a:srgbClr val="00B050"/>
                  </a:solidFill>
                </a:rPr>
                <a:t>"script.js”</a:t>
              </a:r>
              <a:r>
                <a:rPr lang="en-US" b="1" dirty="0" smtClean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 smtClean="0"/>
                <a:t>b) From an external file specified by the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200" dirty="0" smtClean="0"/>
                <a:t> attribute of a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&lt;button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onclick</a:t>
              </a:r>
              <a:r>
                <a:rPr lang="en-US" b="1" dirty="0" smtClean="0"/>
                <a:t>="</a:t>
              </a:r>
              <a:r>
                <a:rPr lang="en-US" b="1" dirty="0" err="1" smtClean="0">
                  <a:solidFill>
                    <a:srgbClr val="0070C0"/>
                  </a:solidFill>
                </a:rPr>
                <a:t>sayHello</a:t>
              </a:r>
              <a:r>
                <a:rPr lang="en-US" b="1" dirty="0" smtClean="0"/>
                <a:t>();"&gt;execute function "</a:t>
              </a:r>
              <a:r>
                <a:rPr lang="en-US" b="1" dirty="0" err="1" smtClean="0"/>
                <a:t>sayHello</a:t>
              </a:r>
              <a:r>
                <a:rPr lang="en-US" b="1" dirty="0" smtClean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 smtClean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 smtClean="0"/>
                <a:t>such as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onclick</a:t>
              </a:r>
              <a:r>
                <a:rPr lang="en-US" sz="2200" dirty="0" smtClean="0"/>
                <a:t> or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onmouseover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javascript</a:t>
              </a:r>
              <a:r>
                <a:rPr lang="en-US" b="1" dirty="0" err="1" smtClean="0"/>
                <a:t>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world”</a:t>
              </a:r>
              <a:r>
                <a:rPr lang="en-US" b="1" dirty="0" smtClean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d) In a URL, uses the special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javascript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: </a:t>
              </a:r>
              <a:r>
                <a:rPr lang="en-US" sz="2200" dirty="0" smtClean="0"/>
                <a:t>protocol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86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2751608"/>
            <a:ext cx="792961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 2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 3</a:t>
            </a:r>
            <a:r>
              <a:rPr lang="en-US" sz="2400" b="1" dirty="0" smtClean="0"/>
              <a:t>); 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[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];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[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"234234"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true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() { </a:t>
            </a:r>
            <a:r>
              <a:rPr lang="en-US" sz="2400" b="1" dirty="0" smtClean="0">
                <a:solidFill>
                  <a:srgbClr val="0070C0"/>
                </a:solidFill>
              </a:rPr>
              <a:t>alert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"hello!"</a:t>
            </a:r>
            <a:r>
              <a:rPr lang="en-US" sz="2400" b="1" dirty="0" smtClean="0"/>
              <a:t>); } ];</a:t>
            </a:r>
          </a:p>
          <a:p>
            <a:endParaRPr lang="en-US" sz="2400" b="1" dirty="0" smtClean="0"/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length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1926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b="1" dirty="0" smtClean="0"/>
              <a:t>  Array inherits from Object.</a:t>
            </a:r>
          </a:p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b="1" dirty="0" smtClean="0"/>
              <a:t>  Indexes are converted to strings and used as names for retrieving values.</a:t>
            </a:r>
          </a:p>
          <a:p>
            <a:pPr>
              <a:spcAft>
                <a:spcPct val="40000"/>
              </a:spcAft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b="1" dirty="0" smtClean="0"/>
              <a:t>Arrays</a:t>
            </a:r>
            <a:r>
              <a:rPr lang="en-US" sz="2400" dirty="0" smtClean="0"/>
              <a:t> </a:t>
            </a:r>
            <a:r>
              <a:rPr lang="en-US" sz="2400" b="1" dirty="0" smtClean="0"/>
              <a:t>have a special </a:t>
            </a:r>
            <a:r>
              <a:rPr lang="en-US" sz="2400" b="1" dirty="0" smtClean="0">
                <a:solidFill>
                  <a:schemeClr val="accent2"/>
                </a:solidFill>
              </a:rPr>
              <a:t>length</a:t>
            </a:r>
            <a:r>
              <a:rPr lang="en-US" sz="2400" b="1" dirty="0" smtClean="0"/>
              <a:t> member.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22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331640" y="2348880"/>
            <a:ext cx="69127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There are only two kinds of languages: the ones people complain about and the ones nobody uses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en-US" sz="2800" b="1" dirty="0"/>
              <a:t>			 </a:t>
            </a:r>
            <a:r>
              <a:rPr lang="ru-RU" sz="2800" b="1" dirty="0" smtClean="0"/>
              <a:t>	</a:t>
            </a:r>
            <a:r>
              <a:rPr lang="ru-RU" sz="2800" dirty="0" err="1" smtClean="0"/>
              <a:t>Bjarne</a:t>
            </a:r>
            <a:r>
              <a:rPr lang="ru-RU" sz="2800" dirty="0" smtClean="0"/>
              <a:t> </a:t>
            </a:r>
            <a:r>
              <a:rPr lang="ru-RU" sz="2800" dirty="0" err="1"/>
              <a:t>Stroustrup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39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(</a:t>
            </a:r>
            <a:r>
              <a:rPr lang="en-US" b="1" dirty="0" smtClean="0">
                <a:solidFill>
                  <a:srgbClr val="FF0000"/>
                </a:solidFill>
              </a:rPr>
              <a:t>TODO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http://javascript.crockford.com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http://developer.yahoo.com/yui/theater</a:t>
            </a:r>
            <a:r>
              <a:rPr lang="en-US" b="1" dirty="0" smtClean="0">
                <a:hlinkClick r:id="rId5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6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7"/>
              </a:rPr>
              <a:t>http://j</a:t>
            </a:r>
            <a:r>
              <a:rPr lang="fr-FR" b="1" dirty="0" smtClean="0">
                <a:hlinkClick r:id="rId7"/>
              </a:rPr>
              <a:t>avascript.ru</a:t>
            </a:r>
            <a:endParaRPr lang="fr-FR" b="1" dirty="0" smtClean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8"/>
              </a:rPr>
              <a:t>http://</a:t>
            </a:r>
            <a:r>
              <a:rPr lang="en-US" b="1" dirty="0" smtClean="0">
                <a:hlinkClick r:id="rId8"/>
              </a:rPr>
              <a:t>www.w3schools.com</a:t>
            </a:r>
            <a:endParaRPr lang="fr-FR" b="1" dirty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9"/>
              </a:rPr>
              <a:t>http://google-styleguide.googlecode.com/svn/trunk/javascriptguide.xml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150" y="764704"/>
            <a:ext cx="792961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); </a:t>
            </a:r>
          </a:p>
          <a:p>
            <a:r>
              <a:rPr lang="en-US" sz="2400" b="1" dirty="0" smtClean="0"/>
              <a:t>// </a:t>
            </a:r>
            <a:r>
              <a:rPr lang="en-US" sz="2400" dirty="0"/>
              <a:t>[undefined, undefined, undefined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b="1" dirty="0" smtClean="0">
                <a:solidFill>
                  <a:schemeClr val="tx1"/>
                </a:solidFill>
              </a:rPr>
              <a:t>(‘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</a:rPr>
              <a:t>’</a:t>
            </a:r>
            <a:r>
              <a:rPr lang="en-US" sz="2400" b="1" dirty="0" smtClean="0"/>
              <a:t>); </a:t>
            </a:r>
          </a:p>
          <a:p>
            <a:r>
              <a:rPr lang="en-US" sz="2400" b="1" dirty="0" smtClean="0"/>
              <a:t>// </a:t>
            </a:r>
            <a:r>
              <a:rPr lang="en-US" sz="2400" dirty="0" smtClean="0"/>
              <a:t>["</a:t>
            </a:r>
            <a:r>
              <a:rPr lang="en-US" sz="2400" dirty="0"/>
              <a:t>3"]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/>
              <a:t> = </a:t>
            </a:r>
            <a:r>
              <a:rPr lang="en-US" sz="2400" b="1" dirty="0" smtClean="0">
                <a:solidFill>
                  <a:schemeClr val="tx1"/>
                </a:solidFill>
              </a:rPr>
              <a:t>[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/>
              <a:t>];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204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var n = [4, 8, 15, 16, 23, 42];</a:t>
            </a:r>
          </a:p>
          <a:p>
            <a:pPr>
              <a:buFontTx/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n.sort();</a:t>
            </a:r>
          </a:p>
          <a:p>
            <a:pPr>
              <a:buFontTx/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// n is [15, 16, 23, 4, 42, 8]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Elements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delete array[number]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Removes the element, but leaves a hole in the numbering.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err="1" smtClean="0"/>
              <a:t>array.splice</a:t>
            </a:r>
            <a:r>
              <a:rPr lang="en-US" sz="2400" b="1" dirty="0" smtClean="0"/>
              <a:t>(number, 1)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Removes the element and renumbers all the following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Elements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785794"/>
            <a:ext cx="7929618" cy="305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err="1" smtClean="0"/>
              <a:t>myArray</a:t>
            </a:r>
            <a:r>
              <a:rPr lang="en-US" sz="2400" b="1" dirty="0" smtClean="0"/>
              <a:t> = ['a', </a:t>
            </a:r>
            <a:r>
              <a:rPr lang="en-US" sz="2400" b="1" dirty="0" smtClean="0">
                <a:solidFill>
                  <a:srgbClr val="00B050"/>
                </a:solidFill>
              </a:rPr>
              <a:t>'b'</a:t>
            </a:r>
            <a:r>
              <a:rPr lang="en-US" sz="2400" b="1" dirty="0" smtClean="0"/>
              <a:t>, 'c', 'd'];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delete </a:t>
            </a:r>
            <a:r>
              <a:rPr lang="en-US" sz="2400" b="1" dirty="0" err="1" smtClean="0"/>
              <a:t>myArray</a:t>
            </a:r>
            <a:r>
              <a:rPr lang="en-US" sz="2400" b="1" dirty="0" smtClean="0"/>
              <a:t>[1];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// ['a', </a:t>
            </a:r>
            <a:r>
              <a:rPr lang="en-US" sz="2400" b="1" dirty="0" smtClean="0">
                <a:solidFill>
                  <a:srgbClr val="00B050"/>
                </a:solidFill>
              </a:rPr>
              <a:t>undefined</a:t>
            </a:r>
            <a:r>
              <a:rPr lang="en-US" sz="2400" b="1" dirty="0" smtClean="0"/>
              <a:t>, 'c', 'd']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err="1" smtClean="0"/>
              <a:t>myArray.splice</a:t>
            </a:r>
            <a:r>
              <a:rPr lang="en-US" sz="2400" b="1" dirty="0" smtClean="0"/>
              <a:t>(1, 1);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// ['a', 'c', 'd']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214422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872" y="14382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48" y="714356"/>
            <a:ext cx="8215370" cy="563231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arrayAsString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join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"separator"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reverse</a:t>
            </a:r>
            <a:r>
              <a:rPr lang="en-US" sz="2400" b="1" dirty="0" smtClean="0"/>
              <a:t>();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sort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/* options: comparison function */</a:t>
            </a:r>
            <a:r>
              <a:rPr lang="en-US" sz="2400" b="1" dirty="0" smtClean="0"/>
              <a:t>);//</a:t>
            </a:r>
            <a:r>
              <a:rPr lang="en-US" sz="2400" b="1" dirty="0" smtClean="0">
                <a:solidFill>
                  <a:srgbClr val="FF0000"/>
                </a:solidFill>
              </a:rPr>
              <a:t>important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concat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"array"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subarray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slice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startIndex”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00B050"/>
                </a:solidFill>
              </a:rPr>
              <a:t>”lastIndex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splice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startIndex”</a:t>
            </a:r>
            <a:r>
              <a:rPr lang="en-US" sz="2400" b="1" dirty="0" err="1" smtClean="0"/>
              <a:t>,</a:t>
            </a:r>
            <a:r>
              <a:rPr lang="en-US" sz="2400" b="1" dirty="0" err="1" smtClean="0">
                <a:solidFill>
                  <a:srgbClr val="00B050"/>
                </a:solidFill>
              </a:rPr>
              <a:t>”itemsToRemove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B050"/>
                </a:solidFill>
              </a:rPr>
              <a:t>/*new items*/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newArrayLength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push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“value”</a:t>
            </a:r>
            <a:r>
              <a:rPr lang="en-US" sz="2400" b="1" dirty="0" smtClean="0"/>
              <a:t>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removedValue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smtClean="0"/>
              <a:t>.</a:t>
            </a:r>
            <a:r>
              <a:rPr lang="en-US" sz="2400" b="1" dirty="0" smtClean="0">
                <a:solidFill>
                  <a:srgbClr val="0070C0"/>
                </a:solidFill>
              </a:rPr>
              <a:t>pop</a:t>
            </a:r>
            <a:r>
              <a:rPr lang="en-US" sz="2400" b="1" dirty="0" smtClean="0"/>
              <a:t>();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newArrayLength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unshift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“value”</a:t>
            </a:r>
            <a:r>
              <a:rPr lang="en-US" sz="2400" b="1" dirty="0" smtClean="0"/>
              <a:t>) ;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removedValue</a:t>
            </a:r>
            <a:r>
              <a:rPr lang="en-US" sz="2400" b="1" dirty="0" smtClean="0"/>
              <a:t>=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shift</a:t>
            </a:r>
            <a:r>
              <a:rPr lang="en-US" sz="2400" b="1" dirty="0" smtClean="0"/>
              <a:t>();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439" y="148478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/>
              <a:t>2 == [[[[2]]]]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2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Unusual operators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662" y="1714488"/>
            <a:ext cx="75724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Addition (</a:t>
            </a:r>
            <a:r>
              <a:rPr lang="en-US" sz="2400" b="1" dirty="0" smtClean="0"/>
              <a:t>+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Equality (</a:t>
            </a:r>
            <a:r>
              <a:rPr lang="en-US" sz="2400" b="1" dirty="0" smtClean="0"/>
              <a:t>==</a:t>
            </a:r>
            <a:r>
              <a:rPr lang="en-US" sz="2400" dirty="0" smtClean="0"/>
              <a:t>) and Identity (</a:t>
            </a:r>
            <a:r>
              <a:rPr lang="en-US" sz="2400" b="1" dirty="0" smtClean="0"/>
              <a:t>===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Comparison Operators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in</a:t>
            </a:r>
            <a:r>
              <a:rPr lang="en-US" sz="2400" dirty="0" smtClean="0"/>
              <a:t> Operator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Logical </a:t>
            </a:r>
            <a:r>
              <a:rPr lang="en-US" sz="2400" b="1" dirty="0" smtClean="0">
                <a:solidFill>
                  <a:srgbClr val="0070C0"/>
                </a:solidFill>
              </a:rPr>
              <a:t>OR </a:t>
            </a:r>
            <a:r>
              <a:rPr lang="en-US" sz="2400" dirty="0" smtClean="0"/>
              <a:t>(</a:t>
            </a:r>
            <a:r>
              <a:rPr lang="en-US" sz="2400" b="1" dirty="0" smtClean="0"/>
              <a:t>||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delete</a:t>
            </a:r>
            <a:r>
              <a:rPr lang="en-US" sz="2400" dirty="0" smtClean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42131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10478</TotalTime>
  <Words>763</Words>
  <Application>Microsoft Office PowerPoint</Application>
  <PresentationFormat>On-screen Show (4:3)</PresentationFormat>
  <Paragraphs>189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Тема Office</vt:lpstr>
      <vt:lpstr>Strategy of passing arguments to function</vt:lpstr>
      <vt:lpstr>Arrays</vt:lpstr>
      <vt:lpstr>Arrays</vt:lpstr>
      <vt:lpstr>sort</vt:lpstr>
      <vt:lpstr>Deleting Elements</vt:lpstr>
      <vt:lpstr>Deleting Elements</vt:lpstr>
      <vt:lpstr>Array methods</vt:lpstr>
      <vt:lpstr>WAT</vt:lpstr>
      <vt:lpstr>Unusual operators</vt:lpstr>
      <vt:lpstr>PowerPoint Presentation</vt:lpstr>
      <vt:lpstr>PowerPoint Presentation</vt:lpstr>
      <vt:lpstr>PowerPoint Presentation</vt:lpstr>
      <vt:lpstr>PowerPoint Presentation</vt:lpstr>
      <vt:lpstr>With statement</vt:lpstr>
      <vt:lpstr>Identifiers</vt:lpstr>
      <vt:lpstr>Constants</vt:lpstr>
      <vt:lpstr>Comments</vt:lpstr>
      <vt:lpstr>PowerPoint Presentation</vt:lpstr>
      <vt:lpstr>Embedding scripts in HTML</vt:lpstr>
      <vt:lpstr>PowerPoint Presentation</vt:lpstr>
      <vt:lpstr>PowerPoint Presentation</vt:lpstr>
      <vt:lpstr>REFERENCES (TODO)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782</cp:revision>
  <dcterms:created xsi:type="dcterms:W3CDTF">2009-11-07T10:35:59Z</dcterms:created>
  <dcterms:modified xsi:type="dcterms:W3CDTF">2015-08-27T08:13:17Z</dcterms:modified>
</cp:coreProperties>
</file>