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2" r:id="rId2"/>
    <p:sldId id="302" r:id="rId3"/>
    <p:sldId id="266" r:id="rId4"/>
    <p:sldId id="295" r:id="rId5"/>
    <p:sldId id="297" r:id="rId6"/>
    <p:sldId id="296" r:id="rId7"/>
    <p:sldId id="298" r:id="rId8"/>
    <p:sldId id="306" r:id="rId9"/>
    <p:sldId id="267" r:id="rId10"/>
    <p:sldId id="285" r:id="rId11"/>
    <p:sldId id="286" r:id="rId12"/>
    <p:sldId id="290" r:id="rId13"/>
    <p:sldId id="263" r:id="rId14"/>
    <p:sldId id="268" r:id="rId15"/>
    <p:sldId id="292" r:id="rId16"/>
    <p:sldId id="287" r:id="rId17"/>
    <p:sldId id="303" r:id="rId18"/>
    <p:sldId id="275" r:id="rId19"/>
    <p:sldId id="277" r:id="rId20"/>
    <p:sldId id="291" r:id="rId21"/>
    <p:sldId id="278" r:id="rId22"/>
    <p:sldId id="279" r:id="rId23"/>
    <p:sldId id="280" r:id="rId24"/>
    <p:sldId id="281" r:id="rId25"/>
    <p:sldId id="288" r:id="rId26"/>
    <p:sldId id="308" r:id="rId27"/>
    <p:sldId id="301" r:id="rId28"/>
    <p:sldId id="282" r:id="rId29"/>
    <p:sldId id="305" r:id="rId30"/>
    <p:sldId id="307" r:id="rId31"/>
    <p:sldId id="30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4132-CCD7-4EB5-AF56-B9A22EBA9AE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B23F6-CBAE-4D9F-82EA-D70ADF70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2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A82D0-2502-48B7-BAAF-1F7402C3E98F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AF2D4-0674-4D25-AF1A-6F65B9EB8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1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8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3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51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60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EFBF-27E5-4028-B172-9514F1C51946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291D-745D-4357-A7E8-47781745E9BE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C83-F629-458A-88FC-15F9EDEDA4DE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javascript\chromeInternals\Colorful_oil_paints_Opened_paint_bucket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alpha val="70000"/>
            </a:schemeClr>
          </a:solidFill>
        </p:spPr>
        <p:txBody>
          <a:bodyPr lIns="540000"/>
          <a:lstStyle>
            <a:lvl1pPr algn="l"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tx1">
              <a:alpha val="70000"/>
            </a:schemeClr>
          </a:solidFill>
        </p:spPr>
        <p:txBody>
          <a:bodyPr lIns="540000"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E8A-0E21-4580-BA9A-2D8B14C3BFF5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CC44-329D-4B53-8CEE-0F51F5D3EFDD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793-FB83-43A0-91B9-D92665BBB307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700A-F224-4670-A7D5-682771CEC697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5ADC-E976-4ACE-8A89-EC7B966EC765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93C-0A9D-4379-940E-CB07DA2018EF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827-EE3B-4901-8B61-4F0D185445F2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DB4-708C-44D7-A68B-01FA166BBD53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43B8-2819-4D75-8B11-995C0527A765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 /  40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chromium.org/developers/how-tos/trace-event-profiling-too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ki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romium.org/developers/how-tos/trace-event-profiling-tool/saving-skp-s-from-chromiu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html5rocks.com/en/tutorials/speed/css-paint-tim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speed/css-paint-times/" TargetMode="External"/><Relationship Id="rId3" Type="http://schemas.openxmlformats.org/officeDocument/2006/relationships/hyperlink" Target="http://jankfree.org/" TargetMode="External"/><Relationship Id="rId7" Type="http://schemas.openxmlformats.org/officeDocument/2006/relationships/hyperlink" Target="http://www.chromium.org/developers/design-documents/gpu-accelerated-compositing-in-chrome" TargetMode="External"/><Relationship Id="rId2" Type="http://schemas.openxmlformats.org/officeDocument/2006/relationships/hyperlink" Target="http://www.html5rocks.com/en/tutorials/internals/howbrowsers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romium.org/developers/how-tos/trace-event-profiling-tool" TargetMode="External"/><Relationship Id="rId5" Type="http://schemas.openxmlformats.org/officeDocument/2006/relationships/hyperlink" Target="http://www.youtube.com/watch?v=Lpk1dYdo62o" TargetMode="External"/><Relationship Id="rId4" Type="http://schemas.openxmlformats.org/officeDocument/2006/relationships/hyperlink" Target="https://developers.google.com/events/io/sessions/325933151" TargetMode="External"/><Relationship Id="rId9" Type="http://schemas.openxmlformats.org/officeDocument/2006/relationships/hyperlink" Target="http://dev.chromium.org/developers/tech-talk-video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ilsonpage.co.uk/introducing-layout-boundari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sstrigger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javascript\chromeInternals\Colorful_oil_paints_Opened_paint_buck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36302"/>
            <a:ext cx="9170581" cy="1754326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540000" rIns="252000" rtlCol="0">
            <a:spAutoFit/>
          </a:bodyPr>
          <a:lstStyle/>
          <a:p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Chrome 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I</a:t>
            </a:r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nternals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: </a:t>
            </a:r>
            <a:endParaRPr lang="en-US" sz="5400" b="1" cap="all" dirty="0" smtClean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  <a:p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Paint and 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Composition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by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</a:t>
            </a:r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Varabei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1600200"/>
            <a:ext cx="9144000" cy="46482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console&gt;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/>
              <a:t>chrome.exe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enable-threaded-compositing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force-compositing-mode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impl</a:t>
            </a:r>
            <a:r>
              <a:rPr lang="en-US" sz="4000" dirty="0"/>
              <a:t>-side-painting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skia</a:t>
            </a:r>
            <a:r>
              <a:rPr lang="en-US" sz="4000" dirty="0"/>
              <a:t>-benchmarking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allow-</a:t>
            </a:r>
            <a:r>
              <a:rPr lang="en-US" sz="4000" dirty="0" err="1"/>
              <a:t>webui</a:t>
            </a:r>
            <a:r>
              <a:rPr lang="en-US" sz="4000" dirty="0"/>
              <a:t>-compositing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Chrome Canary</a:t>
            </a:r>
            <a:endParaRPr lang="en-US" dirty="0"/>
          </a:p>
        </p:txBody>
      </p:sp>
      <p:pic>
        <p:nvPicPr>
          <p:cNvPr id="2051" name="Picture 3" descr="D:\javascript\chromeInternals\0-canary-int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Trace Event Profiling </a:t>
            </a:r>
            <a:r>
              <a:rPr lang="en-US" b="1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/>
              <a:t>about</a:t>
            </a:r>
            <a:r>
              <a:rPr lang="en-US" sz="3600" b="1" dirty="0"/>
              <a:t>://tracing</a:t>
            </a:r>
            <a:r>
              <a:rPr lang="en-US" sz="3600" b="1" dirty="0" smtClean="0"/>
              <a:t>/ </a:t>
            </a:r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Read more: </a:t>
            </a:r>
            <a:r>
              <a:rPr lang="en-US" sz="3600" dirty="0" smtClean="0">
                <a:hlinkClick r:id="rId2"/>
              </a:rPr>
              <a:t>http://dev.chromium.org/developers/how-tos/trace-event-profiling-tool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61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– CSS Paint Order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14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javascript\chromeInternals\pai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" y="-1369189"/>
            <a:ext cx="9400319" cy="822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87992"/>
            <a:ext cx="9170581" cy="92333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Paint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581" y="2438400"/>
            <a:ext cx="9170581" cy="255454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pPr fontAlgn="base"/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en-US" sz="4000" dirty="0" smtClean="0">
                <a:solidFill>
                  <a:schemeClr val="bg1"/>
                </a:solidFill>
              </a:rPr>
              <a:t>he </a:t>
            </a:r>
            <a:r>
              <a:rPr lang="en-US" sz="4000" dirty="0">
                <a:solidFill>
                  <a:schemeClr val="bg1"/>
                </a:solidFill>
              </a:rPr>
              <a:t>phase of rendering where </a:t>
            </a:r>
            <a:r>
              <a:rPr lang="en-US" sz="4000" dirty="0" err="1">
                <a:solidFill>
                  <a:schemeClr val="bg1"/>
                </a:solidFill>
              </a:rPr>
              <a:t>RenderObjects</a:t>
            </a:r>
            <a:r>
              <a:rPr lang="en-US" sz="4000" dirty="0">
                <a:solidFill>
                  <a:schemeClr val="bg1"/>
                </a:solidFill>
              </a:rPr>
              <a:t> make calls into the </a:t>
            </a:r>
            <a:r>
              <a:rPr lang="en-US" sz="4000" dirty="0" err="1">
                <a:solidFill>
                  <a:schemeClr val="bg1"/>
                </a:solidFill>
              </a:rPr>
              <a:t>GraphicsContext</a:t>
            </a:r>
            <a:r>
              <a:rPr lang="en-US" sz="4000" dirty="0">
                <a:solidFill>
                  <a:schemeClr val="bg1"/>
                </a:solidFill>
              </a:rPr>
              <a:t> API to make a visual representation of themselves</a:t>
            </a:r>
            <a:endParaRPr lang="en-US" sz="4000" b="1" dirty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Graphics Engine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sz="4400" b="1" u="sng" dirty="0" smtClean="0"/>
          </a:p>
          <a:p>
            <a:pPr fontAlgn="base">
              <a:buNone/>
            </a:pPr>
            <a:r>
              <a:rPr lang="en-US" sz="4400" b="1" u="sng" dirty="0" err="1" smtClean="0"/>
              <a:t>Skia</a:t>
            </a:r>
            <a:r>
              <a:rPr lang="en-US" sz="4400" dirty="0" smtClean="0"/>
              <a:t>   is the open source C++ graphics 	   library for drawing Text,        	 	   Geometries, and Images.</a:t>
            </a:r>
          </a:p>
          <a:p>
            <a:pPr fontAlgn="base">
              <a:buNone/>
            </a:pPr>
            <a:endParaRPr lang="en-US" sz="4400" u="sng" dirty="0" smtClean="0">
              <a:solidFill>
                <a:srgbClr val="00B0F0"/>
              </a:solidFill>
              <a:hlinkClick r:id="rId2"/>
            </a:endParaRPr>
          </a:p>
          <a:p>
            <a:pPr fontAlgn="base">
              <a:buNone/>
            </a:pPr>
            <a:r>
              <a:rPr lang="en-US" u="sng" dirty="0" smtClean="0">
                <a:solidFill>
                  <a:srgbClr val="00B0F0"/>
                </a:solidFill>
                <a:hlinkClick r:id="rId2"/>
              </a:rPr>
              <a:t>https://code.google.com/p/skia/</a:t>
            </a:r>
            <a:r>
              <a:rPr lang="en-US" u="sng" dirty="0" smtClean="0">
                <a:solidFill>
                  <a:srgbClr val="00B0F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is currently used in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2362200"/>
          <a:ext cx="91440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979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2144293"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Google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Mozilla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Firefox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 smtClean="0"/>
                    </a:p>
                    <a:p>
                      <a:pPr algn="ctr"/>
                      <a:endParaRPr lang="en-US" sz="32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 OS</a:t>
                      </a:r>
                      <a:endParaRPr lang="ru-RU" sz="3200" b="1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ru-RU" sz="3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Sublime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Text 3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14663"/>
            <a:ext cx="828675" cy="828675"/>
          </a:xfrm>
          <a:prstGeom prst="rect">
            <a:avLst/>
          </a:prstGeom>
          <a:noFill/>
        </p:spPr>
      </p:pic>
      <p:pic>
        <p:nvPicPr>
          <p:cNvPr id="7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014663"/>
            <a:ext cx="828675" cy="828675"/>
          </a:xfrm>
          <a:prstGeom prst="rect">
            <a:avLst/>
          </a:prstGeom>
          <a:noFill/>
        </p:spPr>
      </p:pic>
      <p:pic>
        <p:nvPicPr>
          <p:cNvPr id="1027" name="Picture 3" descr="D:\ourProjects\The Rolling Scopes\images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947988"/>
            <a:ext cx="819150" cy="962025"/>
          </a:xfrm>
          <a:prstGeom prst="rect">
            <a:avLst/>
          </a:prstGeom>
          <a:noFill/>
        </p:spPr>
      </p:pic>
      <p:pic>
        <p:nvPicPr>
          <p:cNvPr id="1028" name="Picture 4" descr="D:\ourProjects\The Rolling Scopes\images\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019425"/>
            <a:ext cx="828675" cy="819150"/>
          </a:xfrm>
          <a:prstGeom prst="rect">
            <a:avLst/>
          </a:prstGeom>
          <a:noFill/>
        </p:spPr>
      </p:pic>
      <p:pic>
        <p:nvPicPr>
          <p:cNvPr id="1032" name="Picture 8" descr="D:\ourProjects\The Rolling Scopes\images\subli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3009900"/>
            <a:ext cx="847725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28"/>
            <a:ext cx="10010808" cy="68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Skia</a:t>
            </a:r>
            <a:r>
              <a:rPr lang="en-US" sz="5400" dirty="0" smtClean="0"/>
              <a:t> Debugger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691278" y="5181600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- Demo</a:t>
            </a:r>
            <a:endParaRPr lang="ru-RU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save .</a:t>
            </a:r>
            <a:r>
              <a:rPr lang="en-US" b="1" dirty="0" err="1"/>
              <a:t>skp</a:t>
            </a:r>
            <a:r>
              <a:rPr lang="en-US" b="1" dirty="0"/>
              <a:t> files from </a:t>
            </a:r>
            <a:r>
              <a:rPr lang="en-US" b="1" dirty="0" smtClean="0"/>
              <a:t>Chromium?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http://www.chromium.org/developers/how-tos/trace-event-profiling-tool/saving-skp-s-from-chromium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7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cause complex painting?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decodes/resizes</a:t>
            </a:r>
          </a:p>
          <a:p>
            <a:r>
              <a:rPr lang="en-US" dirty="0" smtClean="0"/>
              <a:t>box-shadow </a:t>
            </a:r>
            <a:r>
              <a:rPr lang="en-US" b="1" dirty="0" smtClean="0"/>
              <a:t>(essentially </a:t>
            </a:r>
          </a:p>
          <a:p>
            <a:pPr>
              <a:buNone/>
            </a:pPr>
            <a:r>
              <a:rPr lang="en-US" b="1" dirty="0" smtClean="0"/>
              <a:t>    improved over </a:t>
            </a:r>
          </a:p>
          <a:p>
            <a:pPr>
              <a:buNone/>
            </a:pPr>
            <a:r>
              <a:rPr lang="en-US" b="1" dirty="0" smtClean="0"/>
              <a:t>    the past 2 years)</a:t>
            </a:r>
          </a:p>
          <a:p>
            <a:r>
              <a:rPr lang="en-US" dirty="0" smtClean="0"/>
              <a:t>border-radius</a:t>
            </a:r>
          </a:p>
          <a:p>
            <a:r>
              <a:rPr lang="en-US" dirty="0" smtClean="0"/>
              <a:t>border-radius + box-shadow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CSS </a:t>
            </a:r>
            <a:r>
              <a:rPr lang="en-US" dirty="0">
                <a:hlinkClick r:id="rId2"/>
              </a:rPr>
              <a:t>Paint Times and Page Render Weight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80" y="1838325"/>
            <a:ext cx="3666195" cy="349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981200"/>
          </a:xfrm>
        </p:spPr>
        <p:txBody>
          <a:bodyPr>
            <a:normAutofit/>
          </a:bodyPr>
          <a:lstStyle/>
          <a:p>
            <a:r>
              <a:rPr lang="en-US" b="1" dirty="0" smtClean="0"/>
              <a:t>Software mode VS Accelerated compositing mode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30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javascript\chromeInternals\lay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" y="0"/>
            <a:ext cx="9142863" cy="68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48200"/>
            <a:ext cx="9170581" cy="92333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Composition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Accelerated compositing mode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Layer</a:t>
            </a:r>
            <a:r>
              <a:rPr lang="en-US" dirty="0" smtClean="0"/>
              <a:t> bitmaps are transferred to the GPU, combined ("composited"), and drawn on the screen.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Layer: section of the page, </a:t>
            </a:r>
            <a:r>
              <a:rPr lang="en-US" dirty="0" err="1" smtClean="0"/>
              <a:t>subtree</a:t>
            </a:r>
            <a:r>
              <a:rPr lang="en-US" dirty="0" smtClean="0"/>
              <a:t> of the DOM. Painted independently, composited on the GPU, and can stretch, move, and fade without repainting.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elements have their own layer?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page object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Video element</a:t>
            </a:r>
          </a:p>
          <a:p>
            <a:r>
              <a:rPr lang="en-US" dirty="0" err="1" smtClean="0"/>
              <a:t>plugins</a:t>
            </a:r>
            <a:r>
              <a:rPr lang="en-US" dirty="0" smtClean="0"/>
              <a:t> (flash and etc)</a:t>
            </a:r>
          </a:p>
          <a:p>
            <a:r>
              <a:rPr lang="en-US" dirty="0" smtClean="0"/>
              <a:t>Elements with CSS properties: </a:t>
            </a:r>
            <a:r>
              <a:rPr lang="en-US" dirty="0" err="1" smtClean="0"/>
              <a:t>TranslateZ</a:t>
            </a:r>
            <a:r>
              <a:rPr lang="en-US" dirty="0" smtClean="0"/>
              <a:t>, Translate3d, Opacity, </a:t>
            </a:r>
            <a:r>
              <a:rPr lang="en-US" dirty="0" err="1" smtClean="0"/>
              <a:t>ScaleZ</a:t>
            </a:r>
            <a:r>
              <a:rPr lang="en-US" dirty="0" smtClean="0"/>
              <a:t>, </a:t>
            </a:r>
            <a:r>
              <a:rPr lang="en-US" dirty="0" err="1" smtClean="0"/>
              <a:t>RotateZ</a:t>
            </a:r>
            <a:r>
              <a:rPr lang="en-US" dirty="0" smtClean="0"/>
              <a:t>...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2D Transforms do not create layer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cost of too many layers: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dditional GPU and memory usage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Render profiling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FPS </a:t>
            </a:r>
          </a:p>
          <a:p>
            <a:r>
              <a:rPr lang="en-US" dirty="0" smtClean="0"/>
              <a:t>Show paint rectangles</a:t>
            </a:r>
          </a:p>
          <a:p>
            <a:r>
              <a:rPr lang="en-US" dirty="0" smtClean="0"/>
              <a:t>Continuous page repainting</a:t>
            </a:r>
          </a:p>
          <a:p>
            <a:r>
              <a:rPr lang="en-US" dirty="0" smtClean="0"/>
              <a:t>Show composited layer borders</a:t>
            </a:r>
          </a:p>
          <a:p>
            <a:r>
              <a:rPr lang="en-US" dirty="0" smtClean="0"/>
              <a:t>Timeline -&gt; Frames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7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Keep the DOM as small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86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Questions</a:t>
            </a:r>
            <a:r>
              <a:rPr lang="en-US" sz="9600" b="1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527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Resources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How Browsers 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http://jankfree.org/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Jank</a:t>
            </a:r>
            <a:r>
              <a:rPr lang="en-US" dirty="0" smtClean="0">
                <a:hlinkClick r:id="rId4"/>
              </a:rPr>
              <a:t> Free: Chrome Rendering Performance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Compositing in Blink and </a:t>
            </a:r>
            <a:r>
              <a:rPr lang="en-US" dirty="0" err="1" smtClean="0">
                <a:hlinkClick r:id="rId5"/>
              </a:rPr>
              <a:t>WebKit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Trace Event Profiling Tool (</a:t>
            </a:r>
            <a:r>
              <a:rPr lang="en-US" dirty="0" err="1" smtClean="0">
                <a:hlinkClick r:id="rId6"/>
              </a:rPr>
              <a:t>about:tracing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GPU Accelerated Compositing in Chrome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CSS Paint Times and Page Render Weight</a:t>
            </a:r>
            <a:endParaRPr lang="en-US" dirty="0" smtClean="0"/>
          </a:p>
          <a:p>
            <a:r>
              <a:rPr lang="en-US" dirty="0">
                <a:hlinkClick r:id="rId9"/>
              </a:rPr>
              <a:t>http://dev.chromium.org/developers/tech-talk-videos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http://wilsonpage.co.uk/introducing-layout-boundaries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9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Request a page from server</a:t>
            </a:r>
          </a:p>
          <a:p>
            <a:r>
              <a:rPr lang="en-US" dirty="0" smtClean="0"/>
              <a:t>Parse </a:t>
            </a:r>
            <a:r>
              <a:rPr lang="en-US" dirty="0"/>
              <a:t>HTML and CSS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Construct</a:t>
            </a:r>
            <a:r>
              <a:rPr lang="en-US" dirty="0" smtClean="0"/>
              <a:t> DOM 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http://csstriggers.com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45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Thanks!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Dzmitry.Varabei@gmail.com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Nodes and the DOM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3276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Hello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581400" y="1600200"/>
            <a:ext cx="5562600" cy="452596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HTMLDocument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0000"/>
                </a:solidFill>
              </a:rPr>
              <a:t>HTML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C000"/>
                </a:solidFill>
              </a:rPr>
              <a:t>Body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00B050"/>
                </a:solidFill>
              </a:rPr>
              <a:t>Div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Text</a:t>
            </a:r>
            <a:r>
              <a:rPr lang="en-US" dirty="0"/>
              <a:t>("Hello")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Request a page from server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Parse HTML and CSS files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Construct DOM tree</a:t>
            </a:r>
          </a:p>
          <a:p>
            <a:r>
              <a:rPr lang="en-US" sz="3200" dirty="0" smtClean="0"/>
              <a:t>Construct CSSOM (from </a:t>
            </a:r>
            <a:r>
              <a:rPr lang="en-US" sz="3200" dirty="0"/>
              <a:t>user agent and style </a:t>
            </a:r>
            <a:r>
              <a:rPr lang="en-US" sz="3200" dirty="0" smtClean="0"/>
              <a:t>sheets)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ombine </a:t>
            </a:r>
            <a:r>
              <a:rPr lang="en-US" sz="3200" dirty="0"/>
              <a:t>DOM and </a:t>
            </a:r>
            <a:r>
              <a:rPr lang="en-US" sz="3200" dirty="0" smtClean="0"/>
              <a:t>CSSOM (aka recalculate styles)</a:t>
            </a:r>
          </a:p>
          <a:p>
            <a:r>
              <a:rPr lang="en-US" sz="3200" dirty="0"/>
              <a:t>Build the rendering tree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Render</a:t>
            </a:r>
            <a:r>
              <a:rPr lang="en-US" b="1" dirty="0" err="1" smtClean="0">
                <a:solidFill>
                  <a:schemeClr val="bg1"/>
                </a:solidFill>
              </a:rPr>
              <a:t>Object</a:t>
            </a:r>
            <a:r>
              <a:rPr lang="en-US" b="1" dirty="0" smtClean="0"/>
              <a:t>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data structure that helps the browser perform layout tasks. 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28600" y="2895600"/>
            <a:ext cx="38862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display:none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&lt;head&gt;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&lt;style&gt;</a:t>
            </a: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505200" y="2895600"/>
            <a:ext cx="53340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anonymous line box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:before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Build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the rendering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sz="3600" dirty="0"/>
              <a:t>Calculate </a:t>
            </a:r>
            <a:r>
              <a:rPr lang="en-US" sz="3600" dirty="0" smtClean="0"/>
              <a:t>layout (or calculate how many space </a:t>
            </a:r>
            <a:r>
              <a:rPr lang="en-US" sz="3600" dirty="0"/>
              <a:t>is needed for </a:t>
            </a:r>
            <a:r>
              <a:rPr lang="en-US" sz="3600" dirty="0" smtClean="0"/>
              <a:t>each </a:t>
            </a:r>
            <a:r>
              <a:rPr lang="en-US" sz="3600" dirty="0" err="1"/>
              <a:t>renderTree</a:t>
            </a:r>
            <a:r>
              <a:rPr lang="en-US" sz="3600" dirty="0"/>
              <a:t> </a:t>
            </a:r>
            <a:r>
              <a:rPr lang="en-US" sz="3600" dirty="0" smtClean="0"/>
              <a:t>element 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Rasterization</a:t>
            </a:r>
          </a:p>
          <a:p>
            <a:r>
              <a:rPr lang="en-US" sz="3600" dirty="0" smtClean="0"/>
              <a:t>Paint</a:t>
            </a: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91000"/>
            <a:ext cx="2734056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rendering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dirty="0"/>
              <a:t>Calculate </a:t>
            </a:r>
            <a:r>
              <a:rPr lang="en-US" dirty="0" smtClean="0"/>
              <a:t>layout (or calculate how many space </a:t>
            </a:r>
            <a:r>
              <a:rPr lang="en-US" dirty="0"/>
              <a:t>is needed for </a:t>
            </a:r>
            <a:r>
              <a:rPr lang="en-US" dirty="0" smtClean="0"/>
              <a:t>each </a:t>
            </a:r>
            <a:r>
              <a:rPr lang="en-US" dirty="0" err="1"/>
              <a:t>renderTree</a:t>
            </a:r>
            <a:r>
              <a:rPr lang="en-US" dirty="0"/>
              <a:t> </a:t>
            </a:r>
            <a:r>
              <a:rPr lang="en-US" dirty="0" smtClean="0"/>
              <a:t>element 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Paint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Draw </a:t>
            </a:r>
            <a:r>
              <a:rPr lang="en-US" dirty="0"/>
              <a:t>the final screen image onto the screen</a:t>
            </a:r>
          </a:p>
        </p:txBody>
      </p:sp>
    </p:spTree>
    <p:extLst>
      <p:ext uri="{BB962C8B-B14F-4D97-AF65-F5344CB8AC3E}">
        <p14:creationId xmlns:p14="http://schemas.microsoft.com/office/powerpoint/2010/main" val="13817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Display refresh rate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1"/>
            <a:ext cx="9144000" cy="3047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 </a:t>
            </a:r>
            <a:r>
              <a:rPr lang="en-US" sz="5400" b="1" dirty="0" smtClean="0">
                <a:solidFill>
                  <a:srgbClr val="00B050"/>
                </a:solidFill>
              </a:rPr>
              <a:t>60Hz or 60 FPS</a:t>
            </a:r>
            <a:endParaRPr lang="en-US" sz="54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sz="5400" dirty="0" smtClean="0"/>
              <a:t>or 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</a:t>
            </a:r>
            <a:r>
              <a:rPr lang="en-US" sz="5400" b="1" dirty="0" smtClean="0">
                <a:solidFill>
                  <a:srgbClr val="00B050"/>
                </a:solidFill>
              </a:rPr>
              <a:t>16.6ms </a:t>
            </a:r>
            <a:r>
              <a:rPr lang="en-US" sz="5400" b="1" dirty="0" smtClean="0">
                <a:solidFill>
                  <a:srgbClr val="FF0000"/>
                </a:solidFill>
              </a:rPr>
              <a:t>(10)</a:t>
            </a:r>
            <a:r>
              <a:rPr lang="en-US" sz="5400" dirty="0" smtClean="0">
                <a:solidFill>
                  <a:srgbClr val="00B050"/>
                </a:solidFill>
              </a:rPr>
              <a:t> </a:t>
            </a:r>
            <a:r>
              <a:rPr lang="en-US" sz="5400" dirty="0" smtClean="0"/>
              <a:t>to make a </a:t>
            </a:r>
            <a:r>
              <a:rPr lang="en-US" sz="5400" dirty="0" smtClean="0"/>
              <a:t>frame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5029</TotalTime>
  <Words>482</Words>
  <Application>Microsoft Office PowerPoint</Application>
  <PresentationFormat>On-screen Show (4:3)</PresentationFormat>
  <Paragraphs>145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Verdana</vt:lpstr>
      <vt:lpstr>Office Theme</vt:lpstr>
      <vt:lpstr>PowerPoint Presentation</vt:lpstr>
      <vt:lpstr>Demo </vt:lpstr>
      <vt:lpstr>Page Rendering Cycle</vt:lpstr>
      <vt:lpstr>Nodes and the DOM tree</vt:lpstr>
      <vt:lpstr>Page Rendering Cycle</vt:lpstr>
      <vt:lpstr>RenderObject Tree</vt:lpstr>
      <vt:lpstr>Page Rendering Cycle</vt:lpstr>
      <vt:lpstr>Page Rendering Cycle</vt:lpstr>
      <vt:lpstr>Display refresh rate</vt:lpstr>
      <vt:lpstr>Google Chrome Canary</vt:lpstr>
      <vt:lpstr>Trace Event Profiling Tool</vt:lpstr>
      <vt:lpstr>Demo – CSS Paint Order</vt:lpstr>
      <vt:lpstr>PowerPoint Presentation</vt:lpstr>
      <vt:lpstr>Skia Graphics Engine</vt:lpstr>
      <vt:lpstr>Skia is currently used in</vt:lpstr>
      <vt:lpstr>Skia Debugger</vt:lpstr>
      <vt:lpstr>How to save .skp files from Chromium?</vt:lpstr>
      <vt:lpstr>What cause complex painting?</vt:lpstr>
      <vt:lpstr>Software mode VS Accelerated compositing mode</vt:lpstr>
      <vt:lpstr>PowerPoint Presentation</vt:lpstr>
      <vt:lpstr>Accelerated compositing mode</vt:lpstr>
      <vt:lpstr>Layer</vt:lpstr>
      <vt:lpstr>Which elements have their own layer?</vt:lpstr>
      <vt:lpstr>The cost of too many layers:</vt:lpstr>
      <vt:lpstr>Render profiling tools</vt:lpstr>
      <vt:lpstr>Recommendation</vt:lpstr>
      <vt:lpstr>Questions?</vt:lpstr>
      <vt:lpstr>Resources</vt:lpstr>
      <vt:lpstr>Layout boundaries</vt:lpstr>
      <vt:lpstr>CSS Triggers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156</cp:revision>
  <dcterms:created xsi:type="dcterms:W3CDTF">2006-08-16T00:00:00Z</dcterms:created>
  <dcterms:modified xsi:type="dcterms:W3CDTF">2015-10-21T14:34:49Z</dcterms:modified>
</cp:coreProperties>
</file>