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9"/>
  </p:notesMasterIdLst>
  <p:sldIdLst>
    <p:sldId id="346" r:id="rId2"/>
    <p:sldId id="364" r:id="rId3"/>
    <p:sldId id="324" r:id="rId4"/>
    <p:sldId id="349" r:id="rId5"/>
    <p:sldId id="350" r:id="rId6"/>
    <p:sldId id="347" r:id="rId7"/>
    <p:sldId id="323" r:id="rId8"/>
    <p:sldId id="348" r:id="rId9"/>
    <p:sldId id="399" r:id="rId10"/>
    <p:sldId id="326" r:id="rId11"/>
    <p:sldId id="351" r:id="rId12"/>
    <p:sldId id="352" r:id="rId13"/>
    <p:sldId id="329" r:id="rId14"/>
    <p:sldId id="331" r:id="rId15"/>
    <p:sldId id="353" r:id="rId16"/>
    <p:sldId id="332" r:id="rId17"/>
    <p:sldId id="333" r:id="rId18"/>
    <p:sldId id="397" r:id="rId19"/>
    <p:sldId id="398" r:id="rId20"/>
    <p:sldId id="330" r:id="rId21"/>
    <p:sldId id="369" r:id="rId22"/>
    <p:sldId id="370" r:id="rId23"/>
    <p:sldId id="373" r:id="rId24"/>
    <p:sldId id="387" r:id="rId25"/>
    <p:sldId id="388" r:id="rId26"/>
    <p:sldId id="389" r:id="rId27"/>
    <p:sldId id="390" r:id="rId28"/>
    <p:sldId id="365" r:id="rId29"/>
    <p:sldId id="360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401" r:id="rId38"/>
    <p:sldId id="402" r:id="rId39"/>
    <p:sldId id="355" r:id="rId40"/>
    <p:sldId id="343" r:id="rId41"/>
    <p:sldId id="356" r:id="rId42"/>
    <p:sldId id="362" r:id="rId43"/>
    <p:sldId id="344" r:id="rId44"/>
    <p:sldId id="345" r:id="rId45"/>
    <p:sldId id="308" r:id="rId46"/>
    <p:sldId id="299" r:id="rId47"/>
    <p:sldId id="400" r:id="rId48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40" autoAdjust="0"/>
  </p:normalViewPr>
  <p:slideViewPr>
    <p:cSldViewPr>
      <p:cViewPr varScale="1">
        <p:scale>
          <a:sx n="91" d="100"/>
          <a:sy n="91" d="100"/>
        </p:scale>
        <p:origin x="8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22.10.2015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2804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3408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3091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 между этими двумя объявлениями класса?</a:t>
            </a:r>
            <a:endParaRPr lang="en-US" baseline="0" dirty="0" smtClean="0"/>
          </a:p>
          <a:p>
            <a:r>
              <a:rPr lang="ru-RU" baseline="0" dirty="0" smtClean="0"/>
              <a:t>На первый взгляд может показаться, что разницы нет. На самом деле – это не так. В первом случае мы выносим метод в прототип, и каждый объект класса </a:t>
            </a:r>
            <a:r>
              <a:rPr lang="en-US" baseline="0" dirty="0" smtClean="0"/>
              <a:t>Foo </a:t>
            </a:r>
            <a:r>
              <a:rPr lang="ru-RU" baseline="0" dirty="0" smtClean="0"/>
              <a:t>будет иметь ссылку на один и тот же метод.</a:t>
            </a:r>
          </a:p>
          <a:p>
            <a:r>
              <a:rPr lang="ru-RU" baseline="0" dirty="0" smtClean="0"/>
              <a:t>Во втором случае мы каждый раз, при создании нового объекта, будем делать копию этого метода, что приведет к ненужному расходу памяти.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 между этими двумя объявлениями класса?</a:t>
            </a:r>
          </a:p>
          <a:p>
            <a:r>
              <a:rPr lang="ru-RU" baseline="0" dirty="0" smtClean="0"/>
              <a:t>В первом случае метод будет принадлежать объекту, во втором случае метод будет принадлежать самой функции </a:t>
            </a:r>
            <a:r>
              <a:rPr lang="en-US" baseline="0" dirty="0" smtClean="0"/>
              <a:t>Foo</a:t>
            </a:r>
            <a:r>
              <a:rPr lang="ru-RU" baseline="0" dirty="0" smtClean="0"/>
              <a:t> и он не будет доступен из объекта.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12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разница?</a:t>
            </a:r>
            <a:r>
              <a:rPr lang="en-US" baseline="0" dirty="0" smtClean="0"/>
              <a:t> </a:t>
            </a:r>
          </a:p>
          <a:p>
            <a:r>
              <a:rPr lang="ru-RU" baseline="0" dirty="0" smtClean="0"/>
              <a:t>Да, есть.</a:t>
            </a:r>
          </a:p>
          <a:p>
            <a:r>
              <a:rPr lang="ru-RU" baseline="0" dirty="0" smtClean="0"/>
              <a:t>В первом случае происходит вызов функции </a:t>
            </a:r>
            <a:r>
              <a:rPr lang="en-US" baseline="0" dirty="0" smtClean="0"/>
              <a:t>Foo</a:t>
            </a:r>
            <a:r>
              <a:rPr lang="ru-RU" baseline="0" dirty="0" smtClean="0"/>
              <a:t>, и в </a:t>
            </a:r>
            <a:r>
              <a:rPr lang="en-US" baseline="0" dirty="0" smtClean="0"/>
              <a:t>foo </a:t>
            </a:r>
            <a:r>
              <a:rPr lang="ru-RU" baseline="0" dirty="0" smtClean="0"/>
              <a:t>будет содержаться </a:t>
            </a:r>
            <a:r>
              <a:rPr lang="en-US" baseline="0" dirty="0" smtClean="0"/>
              <a:t>undefined</a:t>
            </a:r>
            <a:r>
              <a:rPr lang="ru-RU" baseline="0" dirty="0" smtClean="0"/>
              <a:t>, т.к. сама функция </a:t>
            </a:r>
            <a:r>
              <a:rPr lang="en-US" baseline="0" dirty="0" smtClean="0"/>
              <a:t>Foo </a:t>
            </a:r>
            <a:r>
              <a:rPr lang="ru-RU" baseline="0" dirty="0" smtClean="0"/>
              <a:t>ничего не возвращает.</a:t>
            </a:r>
            <a:endParaRPr lang="en-US" baseline="0" dirty="0" smtClean="0"/>
          </a:p>
          <a:p>
            <a:r>
              <a:rPr lang="ru-RU" dirty="0" smtClean="0"/>
              <a:t>Во</a:t>
            </a:r>
            <a:r>
              <a:rPr lang="ru-RU" baseline="0" dirty="0" smtClean="0"/>
              <a:t> втором случае создается объект класса </a:t>
            </a:r>
            <a:r>
              <a:rPr lang="en-US" baseline="0" dirty="0" smtClean="0"/>
              <a:t>Foo.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31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разница?</a:t>
            </a:r>
          </a:p>
          <a:p>
            <a:r>
              <a:rPr lang="ru-RU" baseline="0" dirty="0" smtClean="0"/>
              <a:t>Разницы нет. И в первом и во втором случае мы получим в </a:t>
            </a:r>
            <a:r>
              <a:rPr lang="en-US" baseline="0" dirty="0" smtClean="0"/>
              <a:t>foo </a:t>
            </a:r>
            <a:r>
              <a:rPr lang="ru-RU" baseline="0" dirty="0" smtClean="0"/>
              <a:t>объект класса </a:t>
            </a:r>
            <a:r>
              <a:rPr lang="en-US" baseline="0" dirty="0" smtClean="0"/>
              <a:t>Object </a:t>
            </a:r>
            <a:r>
              <a:rPr lang="ru-RU" baseline="0" dirty="0" smtClean="0"/>
              <a:t>с одним свойством </a:t>
            </a:r>
            <a:r>
              <a:rPr lang="en-US" baseline="0" dirty="0" smtClean="0"/>
              <a:t>prop.</a:t>
            </a:r>
            <a:r>
              <a:rPr lang="ru-RU" baseline="0" dirty="0" smtClean="0"/>
              <a:t> Как мы помним, если функция конструктор имеет </a:t>
            </a:r>
            <a:r>
              <a:rPr lang="en-US" baseline="0" dirty="0" smtClean="0"/>
              <a:t>return</a:t>
            </a:r>
            <a:r>
              <a:rPr lang="ru-RU" baseline="0" dirty="0" smtClean="0"/>
              <a:t>, то она не возвращает созданный </a:t>
            </a:r>
            <a:r>
              <a:rPr lang="ru-RU" baseline="0" dirty="0" err="1" smtClean="0"/>
              <a:t>инстанс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7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22.10.2015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22.10.2015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22.10.2015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22.10.2015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22.10.2015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22.10.2015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22.10.2015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22.10.2015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22.10.2015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22.10.2015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22.10.2015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22.10.2015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blogs/javascript/108915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osition_over_inheritance" TargetMode="External"/><Relationship Id="rId2" Type="http://schemas.openxmlformats.org/officeDocument/2006/relationships/hyperlink" Target="http://stackoverflow.com/questions/49002/prefer-composition-over-inheritanc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Every function has a </a:t>
            </a: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 property and it contains an object.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772816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 { … 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71899"/>
              </p:ext>
            </p:extLst>
          </p:nvPr>
        </p:nvGraphicFramePr>
        <p:xfrm>
          <a:off x="387972" y="2463922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49966"/>
              </p:ext>
            </p:extLst>
          </p:nvPr>
        </p:nvGraphicFramePr>
        <p:xfrm>
          <a:off x="387972" y="4535624"/>
          <a:ext cx="1928826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30980" y="3035426"/>
            <a:ext cx="1643074" cy="1714512"/>
            <a:chOff x="6215074" y="1928802"/>
            <a:chExt cx="1643074" cy="17145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20" y="785794"/>
            <a:ext cx="4572032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rect1.area = function() {</a:t>
            </a:r>
          </a:p>
          <a:p>
            <a:r>
              <a:rPr lang="en-US" sz="2000" b="1" dirty="0" smtClean="0"/>
              <a:t>	return </a:t>
            </a:r>
            <a:r>
              <a:rPr lang="en-US" sz="2000" b="1" dirty="0" err="1" smtClean="0"/>
              <a:t>this.width</a:t>
            </a:r>
            <a:r>
              <a:rPr lang="en-US" sz="2000" b="1" dirty="0" smtClean="0"/>
              <a:t> * </a:t>
            </a:r>
            <a:r>
              <a:rPr lang="en-US" sz="2000" b="1" dirty="0" err="1" smtClean="0"/>
              <a:t>this.height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4414" y="292893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57950" y="5072074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643174" y="4714884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6072198" y="5143512"/>
            <a:ext cx="28575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000496" y="292893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rot="5400000" flipH="1" flipV="1">
            <a:off x="3536149" y="503635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57620" y="5357826"/>
            <a:ext cx="250033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571338" y="4643446"/>
            <a:ext cx="1000926" cy="794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4"/>
          <p:cNvCxnSpPr/>
          <p:nvPr/>
        </p:nvCxnSpPr>
        <p:spPr>
          <a:xfrm rot="10800000">
            <a:off x="5357818" y="4143380"/>
            <a:ext cx="714380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32147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function Rectangle(w, h) {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= w;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 = h;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this.area</a:t>
            </a:r>
            <a:r>
              <a:rPr lang="en-US" sz="2000" b="1" dirty="0" smtClean="0">
                <a:solidFill>
                  <a:schemeClr val="tx1"/>
                </a:solidFill>
              </a:rPr>
              <a:t> = function() {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	return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*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5786" y="364331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57950" y="5072074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071802" y="6000768"/>
            <a:ext cx="29289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5786446" y="5143512"/>
            <a:ext cx="571504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643306" y="364331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5400000" flipH="1" flipV="1">
            <a:off x="5643570" y="5643578"/>
            <a:ext cx="71438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00760" y="5286388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4"/>
          <p:cNvCxnSpPr/>
          <p:nvPr/>
        </p:nvCxnSpPr>
        <p:spPr>
          <a:xfrm rot="5400000">
            <a:off x="5643570" y="5286388"/>
            <a:ext cx="285752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 rot="10800000">
            <a:off x="5000628" y="5429264"/>
            <a:ext cx="785818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2750331" y="5679297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2214546" y="5357826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85728"/>
            <a:ext cx="4500594" cy="347787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function Rectangle(w, h) {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= w;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 = h;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Rectangle.prototype.area</a:t>
            </a:r>
            <a:r>
              <a:rPr lang="en-US" sz="2000" b="1" dirty="0" smtClean="0">
                <a:solidFill>
                  <a:schemeClr val="tx1"/>
                </a:solidFill>
              </a:rPr>
              <a:t> = function()  {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return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*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;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5786" y="4152997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57950" y="4214818"/>
          <a:ext cx="1928826" cy="2118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071802" y="6000768"/>
            <a:ext cx="29289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5786446" y="4357694"/>
            <a:ext cx="571504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643306" y="4214818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 flipH="1" flipV="1">
            <a:off x="5250661" y="5250669"/>
            <a:ext cx="150019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00760" y="4500570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 rot="5400000">
            <a:off x="5249867" y="4893479"/>
            <a:ext cx="1072364" cy="794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/>
          <p:cNvCxnSpPr/>
          <p:nvPr/>
        </p:nvCxnSpPr>
        <p:spPr>
          <a:xfrm rot="10800000">
            <a:off x="5000628" y="5429264"/>
            <a:ext cx="785818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2750331" y="5679297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214546" y="5357826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the Prototype's Methods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785794"/>
            <a:ext cx="792961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/>
              <a:t>Assert(rect1.area() == 8);</a:t>
            </a:r>
          </a:p>
          <a:p>
            <a:r>
              <a:rPr lang="en-US" sz="2000" b="1" dirty="0" smtClean="0"/>
              <a:t>Assert(rect1.hasOwnProperty(“width") == true);</a:t>
            </a:r>
          </a:p>
          <a:p>
            <a:r>
              <a:rPr lang="en-US" sz="2000" b="1" dirty="0" smtClean="0"/>
              <a:t>Assert(rect1.hasOwnProperty("area") == false);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Rectangle.prototype.hasOwnProperty</a:t>
            </a:r>
            <a:r>
              <a:rPr lang="en-US" sz="2000" b="1" dirty="0" smtClean="0"/>
              <a:t>("area") == true);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28596" y="3143248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29124" y="3143248"/>
          <a:ext cx="1928826" cy="2118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rot="5400000" flipH="1" flipV="1">
            <a:off x="3286116" y="3857628"/>
            <a:ext cx="1000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86182" y="3357562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1857356" y="4357694"/>
            <a:ext cx="192882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928670"/>
            <a:ext cx="7715304" cy="409342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Rectangle(w, h)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new Rectangle(2, 4);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 { };</a:t>
            </a:r>
          </a:p>
          <a:p>
            <a:r>
              <a:rPr lang="en-US" sz="2000" b="1" dirty="0" err="1" smtClean="0"/>
              <a:t>Rect.prototype</a:t>
            </a:r>
            <a:r>
              <a:rPr lang="en-US" sz="2000" b="1" dirty="0" smtClean="0"/>
              <a:t> = rect1;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newRect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newRect.width</a:t>
            </a:r>
            <a:r>
              <a:rPr lang="en-US" sz="2000" b="1" dirty="0" smtClean="0"/>
              <a:t> == 2);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newRect.height</a:t>
            </a:r>
            <a:r>
              <a:rPr lang="en-US" sz="2000" b="1" dirty="0" smtClean="0"/>
              <a:t> == 4);</a:t>
            </a:r>
            <a:endParaRPr 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4282" y="214290"/>
            <a:ext cx="485778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new Rectangle(2, 4);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 { };</a:t>
            </a:r>
          </a:p>
          <a:p>
            <a:r>
              <a:rPr lang="en-US" sz="2000" b="1" dirty="0" err="1" smtClean="0"/>
              <a:t>Rect.prototype</a:t>
            </a:r>
            <a:r>
              <a:rPr lang="en-US" sz="2000" b="1" dirty="0" smtClean="0"/>
              <a:t> = rect1;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newRect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newRect.width</a:t>
            </a:r>
            <a:r>
              <a:rPr lang="en-US" sz="2000" b="1" dirty="0" smtClean="0"/>
              <a:t> == 2);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newRect.height</a:t>
            </a:r>
            <a:r>
              <a:rPr lang="en-US" sz="2000" b="1" dirty="0" smtClean="0"/>
              <a:t> == 4);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5008" y="78579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43240" y="2857496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5008" y="2857496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858016" y="1357298"/>
            <a:ext cx="1643074" cy="1714512"/>
            <a:chOff x="6215074" y="1928802"/>
            <a:chExt cx="1643074" cy="17145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572000" y="3071810"/>
            <a:ext cx="1143008" cy="1000132"/>
            <a:chOff x="4500562" y="4786322"/>
            <a:chExt cx="1143008" cy="1000132"/>
          </a:xfrm>
        </p:grpSpPr>
        <p:cxnSp>
          <p:nvCxnSpPr>
            <p:cNvPr id="14" name="Straight Connector 13"/>
            <p:cNvCxnSpPr/>
            <p:nvPr/>
          </p:nvCxnSpPr>
          <p:spPr>
            <a:xfrm rot="10800000">
              <a:off x="5286380" y="4786322"/>
              <a:ext cx="357190" cy="0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786314" y="5286388"/>
              <a:ext cx="10001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00562" y="5786454"/>
              <a:ext cx="78581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000892" y="928670"/>
            <a:ext cx="1857388" cy="2500330"/>
            <a:chOff x="6357950" y="1500174"/>
            <a:chExt cx="1857388" cy="2500330"/>
          </a:xfrm>
        </p:grpSpPr>
        <p:cxnSp>
          <p:nvCxnSpPr>
            <p:cNvPr id="20" name="Straight Connector 19"/>
            <p:cNvCxnSpPr/>
            <p:nvPr/>
          </p:nvCxnSpPr>
          <p:spPr>
            <a:xfrm rot="10800000">
              <a:off x="6357950" y="4000504"/>
              <a:ext cx="185738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7000892" y="1500174"/>
              <a:ext cx="121444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57158" y="485776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prototype</a:t>
                      </a:r>
                    </a:p>
                    <a:p>
                      <a:r>
                        <a:rPr lang="en-US" sz="1800" b="0" dirty="0" smtClean="0"/>
                        <a:t>length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57158" y="3000372"/>
          <a:ext cx="1928826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1714480" y="3143248"/>
            <a:ext cx="1428760" cy="1000132"/>
            <a:chOff x="1714480" y="3143248"/>
            <a:chExt cx="1428760" cy="1000132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714480" y="4143380"/>
              <a:ext cx="10001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714612" y="3143248"/>
              <a:ext cx="428628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2214546" y="3643314"/>
              <a:ext cx="10001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3214678" y="4857760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>
            <a:off x="1428728" y="542926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00298" y="5143512"/>
            <a:ext cx="71438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357422" y="5286388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285984" y="5000636"/>
            <a:ext cx="1000132" cy="428628"/>
            <a:chOff x="2285984" y="5000636"/>
            <a:chExt cx="1000132" cy="42862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857488" y="5429264"/>
              <a:ext cx="42862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285984" y="5000636"/>
              <a:ext cx="571504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2643174" y="5214950"/>
              <a:ext cx="42862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>
            <a:off x="2500298" y="3000372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1285852" y="4214818"/>
            <a:ext cx="24288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928926" y="4857760"/>
            <a:ext cx="2357454" cy="1357322"/>
            <a:chOff x="5715008" y="4857760"/>
            <a:chExt cx="2357454" cy="1357322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5929322" y="4857760"/>
              <a:ext cx="2071702" cy="1357322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5715008" y="5000636"/>
              <a:ext cx="2357454" cy="114300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34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access of a member of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newRect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fails, then search for the member in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rect1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that fails, then search for the member in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Rectangle.prototype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428860" y="3714752"/>
          <a:ext cx="1643074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3074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width = 2</a:t>
                      </a:r>
                    </a:p>
                    <a:p>
                      <a:r>
                        <a:rPr lang="en-US" sz="1800" b="0" dirty="0" smtClean="0"/>
                        <a:t>height = 4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57158" y="3714752"/>
          <a:ext cx="1500198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0198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72000" y="3714752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000892" y="3143248"/>
          <a:ext cx="1928826" cy="35189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toLocaleString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valueOf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hasOwnProperty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isPrototypeOf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propertyIsEnumerable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 rot="10800000">
            <a:off x="2071670" y="3929066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786182" y="4429132"/>
            <a:ext cx="1000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86182" y="4929198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286248" y="3929066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920271" y="4142891"/>
            <a:ext cx="1580198" cy="95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00760" y="4929198"/>
            <a:ext cx="7143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6715140" y="3357562"/>
            <a:ext cx="285752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607323" y="4393413"/>
            <a:ext cx="928694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714480" y="4857760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34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Changes 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rect1</a:t>
            </a:r>
            <a:r>
              <a:rPr lang="en-US" sz="2800" b="1" dirty="0" smtClean="0"/>
              <a:t> may be immediately visible in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newRect</a:t>
            </a:r>
            <a:r>
              <a:rPr lang="en-US" sz="2800" b="1" dirty="0" smtClean="0"/>
              <a:t>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Changes to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newRect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/>
              <a:t>have no effect on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rect1</a:t>
            </a:r>
            <a:r>
              <a:rPr lang="en-US" sz="2800" b="1" dirty="0" smtClean="0"/>
              <a:t>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86050" y="3500438"/>
          <a:ext cx="1643074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3074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width = 2</a:t>
                      </a:r>
                    </a:p>
                    <a:p>
                      <a:r>
                        <a:rPr lang="en-US" sz="1800" b="0" dirty="0" smtClean="0"/>
                        <a:t>height = 4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4348" y="3500438"/>
          <a:ext cx="1500198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0198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10800000">
            <a:off x="2428860" y="3714752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964513" y="4179099"/>
            <a:ext cx="928694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71670" y="4643446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Setting and Deleting Affects Only Own Properties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4400" y="1031663"/>
            <a:ext cx="6249888" cy="4462760"/>
          </a:xfrm>
          <a:prstGeom prst="rect">
            <a:avLst/>
          </a:prstGeom>
          <a:extLst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var</a:t>
            </a:r>
            <a:r>
              <a:rPr lang="en-US" altLang="en-US" sz="2000" b="1" dirty="0">
                <a:solidFill>
                  <a:schemeClr val="dk1"/>
                </a:solidFill>
              </a:rPr>
              <a:t> proto = { foo: 'a' }; </a:t>
            </a: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var</a:t>
            </a:r>
            <a:r>
              <a:rPr lang="en-US" altLang="en-US" sz="2000" b="1" dirty="0">
                <a:solidFill>
                  <a:schemeClr val="dk1"/>
                </a:solidFill>
              </a:rPr>
              <a:t> </a:t>
            </a:r>
            <a:r>
              <a:rPr lang="en-US" altLang="en-US" sz="2000" b="1" dirty="0" err="1">
                <a:solidFill>
                  <a:schemeClr val="dk1"/>
                </a:solidFill>
              </a:rPr>
              <a:t>obj</a:t>
            </a:r>
            <a:r>
              <a:rPr lang="en-US" altLang="en-US" sz="2000" b="1" dirty="0">
                <a:solidFill>
                  <a:schemeClr val="dk1"/>
                </a:solidFill>
              </a:rPr>
              <a:t> = </a:t>
            </a:r>
            <a:r>
              <a:rPr lang="en-US" altLang="en-US" sz="2000" b="1" dirty="0" err="1">
                <a:solidFill>
                  <a:schemeClr val="dk1"/>
                </a:solidFill>
              </a:rPr>
              <a:t>Object.create</a:t>
            </a:r>
            <a:r>
              <a:rPr lang="en-US" altLang="en-US" sz="2000" b="1" dirty="0">
                <a:solidFill>
                  <a:schemeClr val="dk1"/>
                </a:solidFill>
              </a:rPr>
              <a:t>(proto);</a:t>
            </a:r>
          </a:p>
          <a:p>
            <a:pPr marL="0"/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 smtClean="0">
                <a:solidFill>
                  <a:schemeClr val="dk1"/>
                </a:solidFill>
              </a:rPr>
              <a:t>obj.hasOwnProperty</a:t>
            </a:r>
            <a:r>
              <a:rPr lang="en-US" altLang="en-US" sz="2000" b="1" dirty="0">
                <a:solidFill>
                  <a:schemeClr val="dk1"/>
                </a:solidFill>
              </a:rPr>
              <a:t>('foo')  // false</a:t>
            </a:r>
          </a:p>
          <a:p>
            <a:pPr marL="0"/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obj.foo</a:t>
            </a:r>
            <a:r>
              <a:rPr lang="en-US" altLang="en-US" sz="2000" b="1" dirty="0">
                <a:solidFill>
                  <a:schemeClr val="dk1"/>
                </a:solidFill>
              </a:rPr>
              <a:t> = 'b</a:t>
            </a:r>
            <a:r>
              <a:rPr lang="en-US" altLang="en-US" sz="2000" b="1" dirty="0" smtClean="0">
                <a:solidFill>
                  <a:schemeClr val="dk1"/>
                </a:solidFill>
              </a:rPr>
              <a:t>';</a:t>
            </a:r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obj.hasOwnProperty</a:t>
            </a:r>
            <a:r>
              <a:rPr lang="en-US" altLang="en-US" sz="2000" b="1" dirty="0">
                <a:solidFill>
                  <a:schemeClr val="dk1"/>
                </a:solidFill>
              </a:rPr>
              <a:t>('foo')  // true</a:t>
            </a:r>
          </a:p>
          <a:p>
            <a:pPr marL="0"/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dk1"/>
                </a:solidFill>
              </a:rPr>
              <a:t>delete </a:t>
            </a:r>
            <a:r>
              <a:rPr lang="en-US" altLang="en-US" sz="2000" b="1" dirty="0" err="1">
                <a:solidFill>
                  <a:schemeClr val="dk1"/>
                </a:solidFill>
              </a:rPr>
              <a:t>obj.foo</a:t>
            </a:r>
            <a:r>
              <a:rPr lang="en-US" altLang="en-US" sz="2000" b="1" dirty="0">
                <a:solidFill>
                  <a:schemeClr val="dk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dk1"/>
                </a:solidFill>
              </a:rPr>
              <a:t>delete </a:t>
            </a:r>
            <a:r>
              <a:rPr lang="en-US" altLang="en-US" sz="2000" b="1" dirty="0" err="1">
                <a:solidFill>
                  <a:schemeClr val="dk1"/>
                </a:solidFill>
              </a:rPr>
              <a:t>obj.foo</a:t>
            </a:r>
            <a:r>
              <a:rPr lang="en-US" altLang="en-US" sz="2000" b="1" dirty="0">
                <a:solidFill>
                  <a:schemeClr val="dk1"/>
                </a:solidFill>
              </a:rPr>
              <a:t>;</a:t>
            </a:r>
          </a:p>
          <a:p>
            <a:pPr marL="0"/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obj.hasOwnProperty</a:t>
            </a:r>
            <a:r>
              <a:rPr lang="en-US" altLang="en-US" sz="2000" b="1" dirty="0">
                <a:solidFill>
                  <a:schemeClr val="dk1"/>
                </a:solidFill>
              </a:rPr>
              <a:t>('foo')  // ???</a:t>
            </a:r>
          </a:p>
        </p:txBody>
      </p:sp>
    </p:spTree>
    <p:extLst>
      <p:ext uri="{BB962C8B-B14F-4D97-AF65-F5344CB8AC3E}">
        <p14:creationId xmlns:p14="http://schemas.microsoft.com/office/powerpoint/2010/main" val="9243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46769"/>
          </a:xfr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var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obj</a:t>
            </a:r>
            <a:r>
              <a:rPr lang="en-US" sz="2000" b="1" dirty="0">
                <a:solidFill>
                  <a:schemeClr val="dk1"/>
                </a:solidFill>
              </a:rPr>
              <a:t> = { 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	get foo() { 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		console.log('function call'); 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	} 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};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/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 err="1">
                <a:solidFill>
                  <a:schemeClr val="dk1"/>
                </a:solidFill>
              </a:rPr>
              <a:t>obj.foo</a:t>
            </a:r>
            <a:r>
              <a:rPr lang="en-US" sz="2000" b="1" dirty="0">
                <a:solidFill>
                  <a:schemeClr val="dk1"/>
                </a:solidFill>
              </a:rPr>
              <a:t>; // call a function without parenthesis</a:t>
            </a:r>
          </a:p>
        </p:txBody>
      </p:sp>
    </p:spTree>
    <p:extLst>
      <p:ext uri="{BB962C8B-B14F-4D97-AF65-F5344CB8AC3E}">
        <p14:creationId xmlns:p14="http://schemas.microsoft.com/office/powerpoint/2010/main" val="39681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 is a property that gets created as soon as you define the function. Its initial value is an object with a single </a:t>
            </a:r>
            <a:r>
              <a:rPr lang="en-US" sz="2400" b="1" i="1" dirty="0" smtClean="0">
                <a:solidFill>
                  <a:srgbClr val="7030A0"/>
                </a:solidFill>
              </a:rPr>
              <a:t>constructor</a:t>
            </a:r>
            <a:r>
              <a:rPr lang="en-US" sz="2400" b="1" dirty="0" smtClean="0"/>
              <a:t> property.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2333" y="4509120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Assert(</a:t>
            </a:r>
            <a:r>
              <a:rPr lang="en-US" sz="2000" b="1" dirty="0" err="1" smtClean="0">
                <a:solidFill>
                  <a:schemeClr val="accent2"/>
                </a:solidFill>
              </a:rPr>
              <a:t>Rectangle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7030A0"/>
                </a:solidFill>
              </a:rPr>
              <a:t>prototype</a:t>
            </a:r>
            <a:r>
              <a:rPr lang="en-US" sz="2000" b="1" dirty="0" err="1" smtClean="0"/>
              <a:t>.constructor</a:t>
            </a:r>
            <a:r>
              <a:rPr lang="en-US" sz="2000" b="1" dirty="0" smtClean="0"/>
              <a:t> ===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26888"/>
              </p:ext>
            </p:extLst>
          </p:nvPr>
        </p:nvGraphicFramePr>
        <p:xfrm>
          <a:off x="683568" y="2642517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56976"/>
              </p:ext>
            </p:extLst>
          </p:nvPr>
        </p:nvGraphicFramePr>
        <p:xfrm>
          <a:off x="4067944" y="2776555"/>
          <a:ext cx="2426611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26611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Rectangle.prototype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35696" y="3212976"/>
            <a:ext cx="16430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78770" y="2924944"/>
            <a:ext cx="0" cy="288032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495808" y="2924944"/>
            <a:ext cx="58917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139250" y="3337487"/>
            <a:ext cx="100070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66133" y="2776555"/>
            <a:ext cx="0" cy="580437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58911" y="2783490"/>
            <a:ext cx="60722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85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instanceof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3841" y="829142"/>
            <a:ext cx="8215370" cy="192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 </a:t>
            </a:r>
            <a:r>
              <a:rPr lang="en-US" sz="2000" dirty="0" err="1">
                <a:solidFill>
                  <a:srgbClr val="FF0000"/>
                </a:solidFill>
              </a:rPr>
              <a:t>instanceof</a:t>
            </a:r>
            <a:r>
              <a:rPr lang="en-US" sz="2000" dirty="0"/>
              <a:t> operator tests whether an object has in its prototype chain the prototype property of a constructor.</a:t>
            </a:r>
            <a:endParaRPr lang="en-US" sz="2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539551" y="1628801"/>
            <a:ext cx="80996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 Car(make, model, year)  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.make</a:t>
            </a:r>
            <a:r>
              <a:rPr lang="en-US" dirty="0"/>
              <a:t> = make;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.model</a:t>
            </a:r>
            <a:r>
              <a:rPr lang="en-US" dirty="0"/>
              <a:t> = model;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.year</a:t>
            </a:r>
            <a:r>
              <a:rPr lang="en-US" dirty="0"/>
              <a:t> = year;  </a:t>
            </a:r>
          </a:p>
          <a:p>
            <a:r>
              <a:rPr lang="en-US" dirty="0"/>
              <a:t>}  </a:t>
            </a:r>
          </a:p>
          <a:p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mycar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Car("Honda", "Accord", 1998);  </a:t>
            </a:r>
          </a:p>
          <a:p>
            <a:r>
              <a:rPr lang="en-US" b="1" dirty="0" err="1"/>
              <a:t>var</a:t>
            </a:r>
            <a:r>
              <a:rPr lang="en-US" dirty="0"/>
              <a:t> a = </a:t>
            </a:r>
            <a:r>
              <a:rPr lang="en-US" dirty="0" err="1"/>
              <a:t>mycar</a:t>
            </a:r>
            <a:r>
              <a:rPr lang="en-US" dirty="0"/>
              <a:t> </a:t>
            </a:r>
            <a:r>
              <a:rPr lang="en-US" b="1" dirty="0" err="1"/>
              <a:t>instanceof</a:t>
            </a:r>
            <a:r>
              <a:rPr lang="en-US" dirty="0"/>
              <a:t> Car;   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 returns true </a:t>
            </a:r>
            <a:r>
              <a:rPr lang="en-US" dirty="0"/>
              <a:t> </a:t>
            </a:r>
          </a:p>
          <a:p>
            <a:r>
              <a:rPr lang="en-US" b="1" dirty="0" err="1"/>
              <a:t>var</a:t>
            </a:r>
            <a:r>
              <a:rPr lang="en-US" dirty="0"/>
              <a:t> b = </a:t>
            </a:r>
            <a:r>
              <a:rPr lang="en-US" dirty="0" err="1"/>
              <a:t>mycar</a:t>
            </a:r>
            <a:r>
              <a:rPr lang="en-US" dirty="0"/>
              <a:t> </a:t>
            </a:r>
            <a:r>
              <a:rPr lang="en-US" b="1" dirty="0" err="1"/>
              <a:t>instanceof</a:t>
            </a:r>
            <a:r>
              <a:rPr lang="en-US" dirty="0"/>
              <a:t> Object;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 returns true </a:t>
            </a:r>
          </a:p>
        </p:txBody>
      </p:sp>
    </p:spTree>
    <p:extLst>
      <p:ext uri="{BB962C8B-B14F-4D97-AF65-F5344CB8AC3E}">
        <p14:creationId xmlns:p14="http://schemas.microsoft.com/office/powerpoint/2010/main" val="395284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WAT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630" y="1052736"/>
            <a:ext cx="7642176" cy="3072628"/>
          </a:xfrm>
          <a:prstGeom prst="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E83737"/>
              </a:solidFill>
              <a:effectLst/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function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(){};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var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x = new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();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x </a:t>
            </a: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//true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A.prototype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= 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{};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x </a:t>
            </a: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A;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//false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556792"/>
            <a:ext cx="3789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A.prototype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=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{constructor: A};</a:t>
            </a:r>
            <a:endParaRPr lang="en-US" b="1" dirty="0">
              <a:solidFill>
                <a:schemeClr val="bg1">
                  <a:lumMod val="5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Prototypal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340187"/>
            <a:ext cx="3240360" cy="131830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object(o)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f() {}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f.prototype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o;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f();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813" y="3068960"/>
            <a:ext cx="3213067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{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key1: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"value1"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key2: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"value2"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obj2 =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object(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console.log(obj2.key1);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24028" y="2884294"/>
            <a:ext cx="3816424" cy="1785104"/>
            <a:chOff x="4024028" y="2884294"/>
            <a:chExt cx="3816424" cy="1785104"/>
          </a:xfrm>
        </p:grpSpPr>
        <p:sp>
          <p:nvSpPr>
            <p:cNvPr id="7" name="Rectangle 6"/>
            <p:cNvSpPr/>
            <p:nvPr/>
          </p:nvSpPr>
          <p:spPr>
            <a:xfrm>
              <a:off x="4024028" y="3068960"/>
              <a:ext cx="3816424" cy="16004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= {</a:t>
              </a:r>
            </a:p>
            <a:p>
              <a:pPr lvl="1"/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key1: </a:t>
              </a:r>
              <a:r>
                <a:rPr lang="en-US" sz="1400" dirty="0">
                  <a:solidFill>
                    <a:srgbClr val="800000"/>
                  </a:solidFill>
                  <a:latin typeface="Consolas"/>
                </a:rPr>
                <a:t>"value1"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,</a:t>
              </a:r>
            </a:p>
            <a:p>
              <a:pPr lvl="1"/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key2: </a:t>
              </a:r>
              <a:r>
                <a:rPr lang="en-US" sz="1400" dirty="0">
                  <a:solidFill>
                    <a:srgbClr val="800000"/>
                  </a:solidFill>
                  <a:latin typeface="Consolas"/>
                </a:rPr>
                <a:t>"value2"</a:t>
              </a:r>
              <a:endParaRPr lang="en-US" sz="14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}</a:t>
              </a:r>
            </a:p>
            <a:p>
              <a:endParaRPr lang="en-US" sz="14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obj2 = 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Object.create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);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console.log(obj2.key1</a:t>
              </a:r>
              <a:r>
                <a:rPr lang="en-US" sz="1400" dirty="0" smtClean="0">
                  <a:solidFill>
                    <a:prstClr val="black"/>
                  </a:solidFill>
                  <a:latin typeface="Consolas"/>
                </a:rPr>
                <a:t>);</a:t>
              </a:r>
              <a:endParaRPr lang="en-US" sz="1400" dirty="0">
                <a:solidFill>
                  <a:prstClr val="black"/>
                </a:solidFill>
                <a:latin typeface="Consola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70657" y="2884294"/>
              <a:ext cx="108012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JS EC5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911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2054" y="541546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1148107"/>
            <a:ext cx="37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difference between this: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05521" y="1736081"/>
            <a:ext cx="5950855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5155" y="3700941"/>
            <a:ext cx="37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this one: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53005" y="4343190"/>
            <a:ext cx="5975379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1272" y="359779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0724" y="990807"/>
            <a:ext cx="37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difference between this: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3941148"/>
            <a:ext cx="5832648" cy="228524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.prop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Foo.method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.prop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2642" y="3576092"/>
            <a:ext cx="37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this one: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325495"/>
            <a:ext cx="5904656" cy="228524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.prop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.method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.prop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5294" y="284827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5154" y="3135019"/>
            <a:ext cx="361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difference between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5154" y="4303975"/>
            <a:ext cx="361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this one: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66575" y="711427"/>
            <a:ext cx="5544616" cy="222368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.prop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Foo.prototype.method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.prop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06399" y="3511747"/>
            <a:ext cx="3616037" cy="438582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Foo ();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42971" y="4735598"/>
            <a:ext cx="3616037" cy="37702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();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6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6447" y="211174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4195" y="3891914"/>
            <a:ext cx="361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difference between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7787" y="4983100"/>
            <a:ext cx="361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this one: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97411" y="4430342"/>
            <a:ext cx="3616037" cy="34624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97411" y="5489691"/>
            <a:ext cx="3616037" cy="34624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978173"/>
            <a:ext cx="7200800" cy="256224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 = 10;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prop: 10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Foo.prototype.method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do something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13"/>
            <a:ext cx="94392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536" y="332656"/>
            <a:ext cx="1850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prototype lookup</a:t>
            </a:r>
          </a:p>
        </p:txBody>
      </p:sp>
    </p:spTree>
    <p:extLst>
      <p:ext uri="{BB962C8B-B14F-4D97-AF65-F5344CB8AC3E}">
        <p14:creationId xmlns:p14="http://schemas.microsoft.com/office/powerpoint/2010/main" val="3869439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72" y="2671930"/>
            <a:ext cx="686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http://habrahabr.ru/blogs/javascript/108915/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372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[[Prototype]]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357298"/>
            <a:ext cx="821537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value of the </a:t>
            </a:r>
            <a:r>
              <a:rPr lang="en-US" sz="28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800" b="1" i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property is used to initialize 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</a:t>
            </a:r>
            <a:r>
              <a:rPr lang="en-US" sz="2800" b="1" dirty="0" smtClean="0"/>
              <a:t>property of a newly created object.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71472" y="3714752"/>
            <a:ext cx="8215370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</a:t>
            </a:r>
            <a:r>
              <a:rPr lang="en-US" sz="2800" b="1" dirty="0" smtClean="0"/>
              <a:t>property is an internal reference to prototype object.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/>
              <a:t>inheritance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409342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	</a:t>
            </a:r>
          </a:p>
          <a:p>
            <a:r>
              <a:rPr lang="en-US" sz="2000" b="1" dirty="0" err="1" smtClean="0"/>
              <a:t>Phone.prototype.makeCall</a:t>
            </a:r>
            <a:r>
              <a:rPr lang="en-US" sz="2000" b="1" dirty="0" smtClean="0"/>
              <a:t> = function() {…}	</a:t>
            </a:r>
          </a:p>
          <a:p>
            <a:r>
              <a:rPr lang="en-US" sz="2000" b="1" dirty="0" err="1" smtClean="0"/>
              <a:t>Phone.prototype.answer</a:t>
            </a:r>
            <a:r>
              <a:rPr lang="en-US" sz="2000" b="1" dirty="0" smtClean="0"/>
              <a:t> = function() {…}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(model, color, ringtone) {</a:t>
            </a:r>
          </a:p>
          <a:p>
            <a:r>
              <a:rPr lang="en-US" sz="2000" b="1" dirty="0" smtClean="0"/>
              <a:t>	…		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MobilePhone.prototype</a:t>
            </a:r>
            <a:r>
              <a:rPr lang="en-US" sz="2000" b="1" dirty="0" smtClean="0"/>
              <a:t> = new Phone(</a:t>
            </a:r>
            <a:r>
              <a:rPr lang="en-US" sz="2000" b="1" dirty="0" smtClean="0">
                <a:solidFill>
                  <a:srgbClr val="FF0000"/>
                </a:solidFill>
              </a:rPr>
              <a:t>???</a:t>
            </a:r>
            <a:r>
              <a:rPr lang="en-US" sz="2000" b="1" dirty="0" smtClean="0"/>
              <a:t>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//wrong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224" y="5279276"/>
            <a:ext cx="6658539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dk1"/>
                </a:solidFill>
              </a:rPr>
              <a:t>MobilePhone.prototype</a:t>
            </a:r>
            <a:r>
              <a:rPr lang="en-US" sz="2000" b="1" dirty="0">
                <a:solidFill>
                  <a:schemeClr val="dk1"/>
                </a:solidFill>
              </a:rPr>
              <a:t> = </a:t>
            </a:r>
            <a:r>
              <a:rPr lang="en-US" sz="2000" b="1" dirty="0" err="1" smtClean="0">
                <a:solidFill>
                  <a:schemeClr val="dk1"/>
                </a:solidFill>
              </a:rPr>
              <a:t>Phone.prototype</a:t>
            </a:r>
            <a:r>
              <a:rPr lang="en-US" sz="2000" b="1" smtClean="0">
                <a:solidFill>
                  <a:schemeClr val="dk1"/>
                </a:solidFill>
              </a:rPr>
              <a:t>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//wrong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4000" y="5936564"/>
            <a:ext cx="6658539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e</a:t>
            </a:r>
            <a:r>
              <a:rPr lang="en-US" sz="2000" b="1" dirty="0" smtClean="0">
                <a:solidFill>
                  <a:schemeClr val="dk1"/>
                </a:solidFill>
              </a:rPr>
              <a:t>xtend(</a:t>
            </a:r>
            <a:r>
              <a:rPr lang="en-US" sz="2000" b="1" dirty="0" err="1" smtClean="0">
                <a:solidFill>
                  <a:schemeClr val="dk1"/>
                </a:solidFill>
              </a:rPr>
              <a:t>MobilePhone</a:t>
            </a:r>
            <a:r>
              <a:rPr lang="en-US" sz="2000" b="1" dirty="0" smtClean="0">
                <a:solidFill>
                  <a:schemeClr val="dk1"/>
                </a:solidFill>
              </a:rPr>
              <a:t>,  Phone);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//old school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TempFunction</a:t>
            </a:r>
            <a:r>
              <a:rPr lang="en-US" sz="2000" b="1" dirty="0" smtClean="0"/>
              <a:t> = function() { };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TempFunction.prototype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MobilePhone.prototype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TempFunction</a:t>
            </a:r>
            <a:r>
              <a:rPr lang="en-US" sz="2000" b="1" dirty="0" smtClean="0"/>
              <a:t>();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MobilePhone.prototype.constructor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MobilePhone.superclass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53019" y="4149080"/>
            <a:ext cx="7715304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var</a:t>
            </a:r>
            <a:r>
              <a:rPr lang="en-US" sz="2000" b="1" u="sng" dirty="0" smtClean="0">
                <a:solidFill>
                  <a:schemeClr val="tx1"/>
                </a:solidFill>
              </a:rPr>
              <a:t> 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TempFunction</a:t>
            </a:r>
            <a:r>
              <a:rPr lang="en-US" sz="2000" b="1" u="sng" dirty="0" smtClean="0">
                <a:solidFill>
                  <a:schemeClr val="tx1"/>
                </a:solidFill>
              </a:rPr>
              <a:t> = function() { };</a:t>
            </a:r>
          </a:p>
          <a:p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/>
              <a:t>	…</a:t>
            </a:r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16474"/>
              </p:ext>
            </p:extLst>
          </p:nvPr>
        </p:nvGraphicFramePr>
        <p:xfrm>
          <a:off x="928662" y="3571876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000496" y="3571876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rot="10800000">
            <a:off x="2071670" y="4143380"/>
            <a:ext cx="142876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500430" y="3786190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321835" y="3964785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464711" y="3893347"/>
            <a:ext cx="500066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3714744" y="4143380"/>
            <a:ext cx="357190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57488" y="3643314"/>
            <a:ext cx="857256" cy="0"/>
          </a:xfrm>
          <a:prstGeom prst="line">
            <a:avLst/>
          </a:prstGeom>
          <a:ln w="38100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28596" y="285728"/>
            <a:ext cx="7715304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function() { };</a:t>
            </a:r>
          </a:p>
          <a:p>
            <a:r>
              <a:rPr lang="en-US" sz="2000" dirty="0" smtClean="0"/>
              <a:t>	</a:t>
            </a:r>
            <a:r>
              <a:rPr lang="en-US" sz="2000" b="1" u="sng" dirty="0" err="1" smtClean="0"/>
              <a:t>TempFunction.prototype</a:t>
            </a:r>
            <a:r>
              <a:rPr lang="en-US" sz="2000" b="1" u="sng" dirty="0" smtClean="0"/>
              <a:t> = </a:t>
            </a:r>
            <a:r>
              <a:rPr lang="en-US" sz="2000" b="1" u="sng" dirty="0" err="1" smtClean="0"/>
              <a:t>Phone.prototype</a:t>
            </a:r>
            <a:r>
              <a:rPr lang="en-US" sz="2000" b="1" u="sng" dirty="0" smtClean="0"/>
              <a:t>;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…</a:t>
            </a:r>
          </a:p>
          <a:p>
            <a:r>
              <a:rPr lang="en-US" sz="2000" dirty="0" smtClean="0"/>
              <a:t>	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87432"/>
              </p:ext>
            </p:extLst>
          </p:nvPr>
        </p:nvGraphicFramePr>
        <p:xfrm>
          <a:off x="428596" y="2857496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500430" y="2857496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rot="10800000">
            <a:off x="1571604" y="3429000"/>
            <a:ext cx="142876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3000364" y="3071810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821769" y="3250405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2964645" y="3178967"/>
            <a:ext cx="500066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3214678" y="3429000"/>
            <a:ext cx="357190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57422" y="2928934"/>
            <a:ext cx="857256" cy="0"/>
          </a:xfrm>
          <a:prstGeom prst="line">
            <a:avLst/>
          </a:prstGeom>
          <a:ln w="38100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90464"/>
              </p:ext>
            </p:extLst>
          </p:nvPr>
        </p:nvGraphicFramePr>
        <p:xfrm>
          <a:off x="428596" y="485776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00430" y="4857760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 rot="10800000">
            <a:off x="1500166" y="5429264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3000364" y="5072074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821769" y="5250669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2964645" y="5179231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3214678" y="5429264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57422" y="4929198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857488" y="4500570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00364" y="4071942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86116" y="4929198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2678893" y="3750471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57158" y="285728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function() { };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Phone.prototype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u="sng" dirty="0" err="1" smtClean="0"/>
              <a:t>MobilePhone.prototype</a:t>
            </a:r>
            <a:r>
              <a:rPr lang="en-US" sz="2000" b="1" u="sng" dirty="0" smtClean="0"/>
              <a:t> = new </a:t>
            </a:r>
            <a:r>
              <a:rPr lang="en-US" sz="2000" b="1" u="sng" dirty="0" err="1" smtClean="0"/>
              <a:t>TempFunction</a:t>
            </a:r>
            <a:r>
              <a:rPr lang="en-US" sz="2000" b="1" u="sng" dirty="0" smtClean="0"/>
              <a:t>();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…</a:t>
            </a:r>
            <a:r>
              <a:rPr lang="en-US" sz="2000" dirty="0" smtClean="0"/>
              <a:t>	</a:t>
            </a:r>
            <a:endParaRPr lang="en-US" sz="2000" b="1" dirty="0" smtClean="0"/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2884"/>
              </p:ext>
            </p:extLst>
          </p:nvPr>
        </p:nvGraphicFramePr>
        <p:xfrm>
          <a:off x="428596" y="307181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rot="10800000">
            <a:off x="1571604" y="364331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10830"/>
              </p:ext>
            </p:extLst>
          </p:nvPr>
        </p:nvGraphicFramePr>
        <p:xfrm>
          <a:off x="428596" y="507207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21789"/>
              </p:ext>
            </p:extLst>
          </p:nvPr>
        </p:nvGraphicFramePr>
        <p:xfrm>
          <a:off x="3500430" y="5072074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Straight Connector 64"/>
          <p:cNvCxnSpPr/>
          <p:nvPr/>
        </p:nvCxnSpPr>
        <p:spPr>
          <a:xfrm rot="10800000">
            <a:off x="1500166" y="5643578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>
            <a:off x="3000364" y="5286388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2821769" y="5464983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2964645" y="5393545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0800000">
            <a:off x="3214678" y="5643578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57422" y="5143512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2857488" y="4714884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43174" y="4286256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86116" y="5143512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65972"/>
              </p:ext>
            </p:extLst>
          </p:nvPr>
        </p:nvGraphicFramePr>
        <p:xfrm>
          <a:off x="5786446" y="3000372"/>
          <a:ext cx="2214578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14578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08497"/>
              </p:ext>
            </p:extLst>
          </p:nvPr>
        </p:nvGraphicFramePr>
        <p:xfrm>
          <a:off x="6072198" y="5072074"/>
          <a:ext cx="2000264" cy="1316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00264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4" name="Straight Connector 83"/>
          <p:cNvCxnSpPr/>
          <p:nvPr/>
        </p:nvCxnSpPr>
        <p:spPr>
          <a:xfrm rot="5400000">
            <a:off x="2321703" y="396478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7286644" y="3571876"/>
            <a:ext cx="1357322" cy="1714512"/>
            <a:chOff x="7286644" y="3571876"/>
            <a:chExt cx="1357322" cy="1714512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7286644" y="3571876"/>
              <a:ext cx="135732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001024" y="5286388"/>
              <a:ext cx="64294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 flipH="1" flipV="1">
              <a:off x="7786710" y="4429132"/>
              <a:ext cx="171451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/>
          <p:nvPr/>
        </p:nvCxnSpPr>
        <p:spPr>
          <a:xfrm>
            <a:off x="5786446" y="6000768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29256" y="5214950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5393537" y="5607859"/>
            <a:ext cx="785818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14282" y="214290"/>
            <a:ext cx="7715304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function() { };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Phone.prototype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MobilePhone.prototype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new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MobilePhone.prototype.constructor</a:t>
            </a:r>
            <a:r>
              <a:rPr lang="en-US" sz="2000" b="1" dirty="0" smtClean="0">
                <a:solidFill>
                  <a:schemeClr val="tx1"/>
                </a:solidFill>
              </a:rPr>
              <a:t> = </a:t>
            </a:r>
            <a:r>
              <a:rPr lang="en-US" sz="2000" b="1" dirty="0" err="1" smtClean="0">
                <a:solidFill>
                  <a:schemeClr val="tx1"/>
                </a:solidFill>
              </a:rPr>
              <a:t>MobilePhone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MobilePhone.superclass</a:t>
            </a:r>
            <a:r>
              <a:rPr lang="en-US" sz="2000" b="1" dirty="0" smtClean="0">
                <a:solidFill>
                  <a:schemeClr val="tx1"/>
                </a:solidFill>
              </a:rPr>
              <a:t> = </a:t>
            </a:r>
            <a:r>
              <a:rPr lang="en-US" sz="2000" b="1" dirty="0" err="1" smtClean="0">
                <a:solidFill>
                  <a:schemeClr val="tx1"/>
                </a:solidFill>
              </a:rPr>
              <a:t>Phone.prototype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96246"/>
              </p:ext>
            </p:extLst>
          </p:nvPr>
        </p:nvGraphicFramePr>
        <p:xfrm>
          <a:off x="428596" y="307181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rot="10800000">
            <a:off x="1571604" y="364331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18301"/>
              </p:ext>
            </p:extLst>
          </p:nvPr>
        </p:nvGraphicFramePr>
        <p:xfrm>
          <a:off x="428596" y="507207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35018"/>
              </p:ext>
            </p:extLst>
          </p:nvPr>
        </p:nvGraphicFramePr>
        <p:xfrm>
          <a:off x="3500430" y="5072074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>
            <a:off x="1500166" y="5643578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3000364" y="5286388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821769" y="5464983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964645" y="5393545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214678" y="5643578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57422" y="5143512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857488" y="4714884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43174" y="4286256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86116" y="5143512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79841"/>
              </p:ext>
            </p:extLst>
          </p:nvPr>
        </p:nvGraphicFramePr>
        <p:xfrm>
          <a:off x="6072198" y="3000372"/>
          <a:ext cx="192882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4343"/>
              </p:ext>
            </p:extLst>
          </p:nvPr>
        </p:nvGraphicFramePr>
        <p:xfrm>
          <a:off x="6072198" y="5072074"/>
          <a:ext cx="2100202" cy="1316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0202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 rot="5400000">
            <a:off x="2321703" y="396478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286644" y="3571876"/>
            <a:ext cx="1357322" cy="1714512"/>
            <a:chOff x="7286644" y="3571876"/>
            <a:chExt cx="1357322" cy="171451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286644" y="3571876"/>
              <a:ext cx="135732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172400" y="5286388"/>
              <a:ext cx="471566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7786710" y="4429132"/>
              <a:ext cx="171451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5786446" y="6000768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29256" y="5357826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5464975" y="5679297"/>
            <a:ext cx="642942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286644" y="3214686"/>
            <a:ext cx="1571636" cy="2428892"/>
            <a:chOff x="7286644" y="3214686"/>
            <a:chExt cx="1571636" cy="242889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286644" y="5643578"/>
              <a:ext cx="157163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001024" y="3214686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7643834" y="4429132"/>
              <a:ext cx="242889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072198" y="542926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72198" y="391692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superclass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429256" y="4143380"/>
            <a:ext cx="714380" cy="1000132"/>
            <a:chOff x="5429256" y="4143380"/>
            <a:chExt cx="714380" cy="100013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5786446" y="4143380"/>
              <a:ext cx="35719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429256" y="5143512"/>
              <a:ext cx="35719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5286380" y="4643446"/>
              <a:ext cx="1000132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ES5 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MobilePhone.prototype</a:t>
            </a:r>
            <a:r>
              <a:rPr lang="en-US" sz="2000" b="1" dirty="0" smtClean="0"/>
              <a:t> = </a:t>
            </a:r>
            <a:r>
              <a:rPr lang="en-US" sz="2000" b="1" dirty="0" err="1" smtClean="0">
                <a:solidFill>
                  <a:srgbClr val="FF0000"/>
                </a:solidFill>
              </a:rPr>
              <a:t>Object.create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MobilePhone.prototype.constructor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MobilePhone.superclass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8834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963248" cy="563231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function Phone(model, color) {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this.model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model;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this.color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color;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Phone.prototype.makeCall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function() {…}	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Phone.prototype.increaseVolume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function() {…}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(model, color, ringtone)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MobilePhone.superclass.constructor.call</a:t>
            </a:r>
            <a:r>
              <a:rPr lang="en-US" sz="2000" b="1" dirty="0" smtClean="0"/>
              <a:t>(this, color, ringtone);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this</a:t>
            </a:r>
            <a:r>
              <a:rPr lang="en-US" sz="2000" b="1" dirty="0"/>
              <a:t>. ringtone </a:t>
            </a:r>
            <a:r>
              <a:rPr lang="en-US" sz="2000" b="1" dirty="0" smtClean="0"/>
              <a:t>= ringtone;		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/>
          </a:p>
          <a:p>
            <a:r>
              <a:rPr lang="en-US" sz="2000" b="1" dirty="0" err="1" smtClean="0"/>
              <a:t>MobilePhone.prototype.increaseVolume</a:t>
            </a:r>
            <a:r>
              <a:rPr lang="en-US" sz="2000" b="1" dirty="0" smtClean="0"/>
              <a:t> = function(</a:t>
            </a:r>
            <a:r>
              <a:rPr lang="en-US" sz="2000" b="1" dirty="0" err="1" smtClean="0"/>
              <a:t>newVolume</a:t>
            </a:r>
            <a:r>
              <a:rPr lang="en-US" sz="2000" b="1" dirty="0" smtClean="0"/>
              <a:t>) {</a:t>
            </a:r>
          </a:p>
          <a:p>
            <a:r>
              <a:rPr lang="en-US" sz="2000" b="1" dirty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MobilePhone.superclass.increaseVolume.call</a:t>
            </a:r>
            <a:r>
              <a:rPr lang="en-US" sz="2000" b="1" dirty="0" smtClean="0">
                <a:solidFill>
                  <a:schemeClr val="tx1"/>
                </a:solidFill>
              </a:rPr>
              <a:t>(this, </a:t>
            </a:r>
            <a:r>
              <a:rPr lang="en-US" sz="2000" b="1" dirty="0" err="1" smtClean="0">
                <a:solidFill>
                  <a:schemeClr val="tx1"/>
                </a:solidFill>
              </a:rPr>
              <a:t>newVolume</a:t>
            </a:r>
            <a:r>
              <a:rPr lang="en-US" sz="2000" b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//…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/>
              <a:t>extend(</a:t>
            </a:r>
            <a:r>
              <a:rPr lang="en-US" sz="2000" b="1" dirty="0" err="1"/>
              <a:t>MobilePhone</a:t>
            </a:r>
            <a:r>
              <a:rPr lang="en-US" sz="2000" b="1" dirty="0"/>
              <a:t>,  Phone);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53989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90832"/>
              </p:ext>
            </p:extLst>
          </p:nvPr>
        </p:nvGraphicFramePr>
        <p:xfrm>
          <a:off x="285720" y="57148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95641"/>
              </p:ext>
            </p:extLst>
          </p:nvPr>
        </p:nvGraphicFramePr>
        <p:xfrm>
          <a:off x="3357554" y="571480"/>
          <a:ext cx="1928826" cy="19023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makeCall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answer()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>
            <a:off x="1357290" y="1142984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2857488" y="785794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78893" y="964389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821769" y="892951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071802" y="1142984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14546" y="642918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215074" y="2857496"/>
          <a:ext cx="192882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r>
                        <a:rPr lang="en-US" dirty="0" err="1" smtClean="0"/>
                        <a:t>superclass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08766"/>
              </p:ext>
            </p:extLst>
          </p:nvPr>
        </p:nvGraphicFramePr>
        <p:xfrm>
          <a:off x="6000760" y="571480"/>
          <a:ext cx="264320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4320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makeCall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sendSMS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286644" y="1714488"/>
            <a:ext cx="1500198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43900" y="3071810"/>
            <a:ext cx="642942" cy="0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8108181" y="2393149"/>
            <a:ext cx="1357322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72132" y="4000504"/>
            <a:ext cx="71438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86380" y="857232"/>
            <a:ext cx="285752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4000496" y="2428868"/>
            <a:ext cx="3143272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58082" y="3429000"/>
            <a:ext cx="157163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43934" y="785794"/>
            <a:ext cx="28578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608115" y="2107397"/>
            <a:ext cx="264320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15008" y="2071678"/>
            <a:ext cx="35719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86380" y="642918"/>
            <a:ext cx="42862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000628" y="1357298"/>
            <a:ext cx="142876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  <a:endParaRPr lang="ru-RU" sz="2000" b="1" dirty="0" smtClean="0"/>
          </a:p>
          <a:p>
            <a:endParaRPr lang="ru-RU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(2, 4);</a:t>
            </a:r>
          </a:p>
          <a:p>
            <a:r>
              <a:rPr lang="en-US" sz="2000" b="1" dirty="0" smtClean="0"/>
              <a:t>Assert(rect1 </a:t>
            </a:r>
            <a:r>
              <a:rPr lang="en-US" sz="2000" b="1" dirty="0" err="1" smtClean="0">
                <a:solidFill>
                  <a:srgbClr val="0070C0"/>
                </a:solidFill>
              </a:rPr>
              <a:t>instanceof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  <a:endParaRPr lang="ru-RU" sz="2000" b="1" dirty="0" smtClean="0"/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(8, 11);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72066" y="135729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71670" y="342900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72066" y="3429000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6215074" y="1928802"/>
            <a:ext cx="1643074" cy="1714512"/>
            <a:chOff x="6215074" y="1928802"/>
            <a:chExt cx="1643074" cy="171451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3500430" y="6286520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4429124" y="3500438"/>
            <a:ext cx="64294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857620" y="4071942"/>
            <a:ext cx="11430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71868" y="4643446"/>
            <a:ext cx="857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071670" y="507207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rot="5400000" flipH="1" flipV="1">
            <a:off x="3428992" y="5000636"/>
            <a:ext cx="257176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14876" y="3714752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357950" y="1500174"/>
            <a:ext cx="1857388" cy="2500330"/>
            <a:chOff x="6357950" y="1500174"/>
            <a:chExt cx="1857388" cy="2500330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6357950" y="4000504"/>
              <a:ext cx="185738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7000892" y="1500174"/>
              <a:ext cx="121444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volume ;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this.getVolume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function() {return volume;}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this.setVolume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function(v) {volume  = v;}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Extending Without Inheriting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378565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function </a:t>
            </a:r>
            <a:r>
              <a:rPr lang="en-US" sz="2400" b="1" dirty="0" err="1" smtClean="0"/>
              <a:t>borrowMethods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borrowFrom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addTo</a:t>
            </a:r>
            <a:r>
              <a:rPr lang="en-US" sz="2400" b="1" dirty="0" smtClean="0"/>
              <a:t>) {</a:t>
            </a:r>
          </a:p>
          <a:p>
            <a:r>
              <a:rPr lang="en-US" sz="2400" b="1" dirty="0" smtClean="0"/>
              <a:t>	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from = </a:t>
            </a:r>
            <a:r>
              <a:rPr lang="en-US" sz="2400" b="1" dirty="0" err="1" smtClean="0"/>
              <a:t>borrowFrom.prototype</a:t>
            </a:r>
            <a:r>
              <a:rPr lang="en-US" sz="2400" b="1" dirty="0" smtClean="0"/>
              <a:t>; </a:t>
            </a:r>
          </a:p>
          <a:p>
            <a:r>
              <a:rPr lang="en-US" sz="2400" b="1" dirty="0" smtClean="0"/>
              <a:t>	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to = </a:t>
            </a:r>
            <a:r>
              <a:rPr lang="en-US" sz="2400" b="1" dirty="0" err="1" smtClean="0"/>
              <a:t>addTo.prototype</a:t>
            </a:r>
            <a:r>
              <a:rPr lang="en-US" sz="2400" b="1" dirty="0" smtClean="0"/>
              <a:t>; </a:t>
            </a:r>
          </a:p>
          <a:p>
            <a:r>
              <a:rPr lang="en-US" sz="2400" b="1" dirty="0" smtClean="0"/>
              <a:t>	 for (m in from) {</a:t>
            </a:r>
          </a:p>
          <a:p>
            <a:r>
              <a:rPr lang="en-US" sz="2400" b="1" dirty="0" smtClean="0"/>
              <a:t>	 	if (</a:t>
            </a:r>
            <a:r>
              <a:rPr lang="en-US" sz="2400" b="1" dirty="0" err="1" smtClean="0"/>
              <a:t>typeof</a:t>
            </a:r>
            <a:r>
              <a:rPr lang="en-US" sz="2400" b="1" dirty="0" smtClean="0"/>
              <a:t> from[m] != "function") continue; </a:t>
            </a:r>
          </a:p>
          <a:p>
            <a:r>
              <a:rPr lang="en-US" sz="2400" b="1" dirty="0" smtClean="0"/>
              <a:t>	 	to[m] = from[m]; </a:t>
            </a:r>
          </a:p>
          <a:p>
            <a:r>
              <a:rPr lang="en-US" sz="2400" b="1" dirty="0" smtClean="0"/>
              <a:t>	 }</a:t>
            </a:r>
          </a:p>
          <a:p>
            <a:r>
              <a:rPr lang="en-US" sz="2400" b="1" dirty="0" smtClean="0"/>
              <a:t> }</a:t>
            </a:r>
          </a:p>
          <a:p>
            <a:endParaRPr lang="en-US" sz="2400" b="1" dirty="0"/>
          </a:p>
          <a:p>
            <a:r>
              <a:rPr lang="en-US" sz="2400" b="1" dirty="0" err="1" smtClean="0"/>
              <a:t>borrowMethods</a:t>
            </a:r>
            <a:r>
              <a:rPr lang="en-US" sz="2400" b="1" dirty="0" smtClean="0"/>
              <a:t>(</a:t>
            </a:r>
            <a:r>
              <a:rPr lang="en-US" sz="2400" b="1" dirty="0"/>
              <a:t>Stopwatch 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MobilePhone</a:t>
            </a:r>
            <a:r>
              <a:rPr lang="en-US" sz="2400" b="1" dirty="0" smtClean="0"/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Mixins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282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Parasitic</a:t>
            </a:r>
            <a:r>
              <a:rPr lang="en-US" dirty="0" smtClean="0"/>
              <a:t> </a:t>
            </a:r>
            <a:r>
              <a:rPr lang="en-US" b="1" dirty="0" smtClean="0"/>
              <a:t>inheritance </a:t>
            </a:r>
            <a:br>
              <a:rPr lang="en-US" b="1" dirty="0" smtClean="0"/>
            </a:br>
            <a:r>
              <a:rPr lang="en-US" b="1" dirty="0" smtClean="0"/>
              <a:t>(functional pattern)</a:t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Parasitic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643050"/>
            <a:ext cx="55007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new</a:t>
            </a:r>
          </a:p>
          <a:p>
            <a:pPr algn="ctr"/>
            <a:r>
              <a:rPr lang="en-US" sz="6600" b="1" dirty="0" smtClean="0"/>
              <a:t>constructor</a:t>
            </a:r>
          </a:p>
          <a:p>
            <a:pPr algn="ctr"/>
            <a:r>
              <a:rPr lang="en-US" sz="6600" b="1" dirty="0" smtClean="0"/>
              <a:t>prototype</a:t>
            </a:r>
          </a:p>
          <a:p>
            <a:pPr algn="ctr"/>
            <a:r>
              <a:rPr lang="en-US" sz="6600" b="1" dirty="0" err="1" smtClean="0"/>
              <a:t>instanceof</a:t>
            </a:r>
            <a:endParaRPr lang="en-US" sz="6600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43108" y="2428868"/>
            <a:ext cx="5072098" cy="3500462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2214546" y="2071678"/>
            <a:ext cx="4286280" cy="364333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2438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8000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+mj-lt"/>
                <a:ea typeface="+mj-ea"/>
                <a:cs typeface="+mj-cs"/>
              </a:rPr>
              <a:t>Prefer containment (composition) over inheritance? 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196752"/>
            <a:ext cx="8856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Think of containment as a has a relationship. A car "has an" engine, a person "has a" name,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Think of inheritance as an is a relationship. A car "is a" vehicle, a person "is a" mammal, etc.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stackoverflow.com/questions/49002/prefer-composition-over-inheritance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en.wikipedia.org/wiki/Composition_over_inheritance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207167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5429256" y="1000108"/>
            <a:ext cx="3000396" cy="1285884"/>
            <a:chOff x="5429256" y="1000108"/>
            <a:chExt cx="3000396" cy="1285884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7286644" y="1000108"/>
              <a:ext cx="114300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786710" y="1643050"/>
              <a:ext cx="1285884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5429256" y="2285992"/>
              <a:ext cx="300039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215074" y="42860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0430" y="2071678"/>
          <a:ext cx="1928826" cy="21766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apply()</a:t>
                      </a:r>
                    </a:p>
                    <a:p>
                      <a:r>
                        <a:rPr lang="en-US" dirty="0" smtClean="0"/>
                        <a:t>call()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4714876" y="642918"/>
            <a:ext cx="3857652" cy="2000264"/>
            <a:chOff x="4714876" y="642918"/>
            <a:chExt cx="3857652" cy="2000264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7572396" y="1643050"/>
              <a:ext cx="2000264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4714876" y="2643182"/>
              <a:ext cx="385765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143900" y="642918"/>
              <a:ext cx="428628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500034" y="285728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1928794" y="2285992"/>
            <a:ext cx="1571636" cy="1000132"/>
            <a:chOff x="1928794" y="2285992"/>
            <a:chExt cx="1571636" cy="1000132"/>
          </a:xfrm>
        </p:grpSpPr>
        <p:cxnSp>
          <p:nvCxnSpPr>
            <p:cNvPr id="51" name="Straight Connector 50"/>
            <p:cNvCxnSpPr/>
            <p:nvPr/>
          </p:nvCxnSpPr>
          <p:spPr>
            <a:xfrm rot="10800000">
              <a:off x="1928794" y="3286124"/>
              <a:ext cx="107157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3000364" y="2285992"/>
              <a:ext cx="50006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500298" y="2786058"/>
              <a:ext cx="1000132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571604" y="428604"/>
            <a:ext cx="1143008" cy="2143140"/>
            <a:chOff x="1571604" y="428604"/>
            <a:chExt cx="1143008" cy="2143140"/>
          </a:xfrm>
        </p:grpSpPr>
        <p:cxnSp>
          <p:nvCxnSpPr>
            <p:cNvPr id="53" name="Straight Connector 52"/>
            <p:cNvCxnSpPr/>
            <p:nvPr/>
          </p:nvCxnSpPr>
          <p:spPr>
            <a:xfrm rot="5400000" flipH="1" flipV="1">
              <a:off x="1643042" y="1500174"/>
              <a:ext cx="214314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571604" y="2571744"/>
              <a:ext cx="114300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428860" y="428604"/>
              <a:ext cx="285752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85720" y="857232"/>
            <a:ext cx="285784" cy="1428760"/>
            <a:chOff x="285720" y="857232"/>
            <a:chExt cx="285784" cy="1428760"/>
          </a:xfrm>
        </p:grpSpPr>
        <p:cxnSp>
          <p:nvCxnSpPr>
            <p:cNvPr id="77" name="Straight Connector 76"/>
            <p:cNvCxnSpPr/>
            <p:nvPr/>
          </p:nvCxnSpPr>
          <p:spPr>
            <a:xfrm rot="5400000" flipH="1" flipV="1">
              <a:off x="-428660" y="1571612"/>
              <a:ext cx="1428760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0800000">
              <a:off x="285720" y="857232"/>
              <a:ext cx="28578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0800000">
              <a:off x="285720" y="2285992"/>
              <a:ext cx="21431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94120"/>
              </p:ext>
            </p:extLst>
          </p:nvPr>
        </p:nvGraphicFramePr>
        <p:xfrm>
          <a:off x="6531060" y="3933056"/>
          <a:ext cx="1928826" cy="18730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Constructor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785926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5000628" y="1785925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    return;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0" name="Equal 9"/>
          <p:cNvSpPr/>
          <p:nvPr/>
        </p:nvSpPr>
        <p:spPr>
          <a:xfrm>
            <a:off x="4000496" y="2285991"/>
            <a:ext cx="785818" cy="785818"/>
          </a:xfrm>
          <a:prstGeom prst="mathEqual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596" y="4214817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000628" y="4214816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return {};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4" name="Not Equal 13"/>
          <p:cNvSpPr/>
          <p:nvPr/>
        </p:nvSpPr>
        <p:spPr>
          <a:xfrm>
            <a:off x="4000496" y="4786321"/>
            <a:ext cx="785818" cy="642942"/>
          </a:xfrm>
          <a:prstGeom prst="mathNotEqua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596" y="857232"/>
            <a:ext cx="7215238" cy="5232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rectangle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(2, 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new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operator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1071546"/>
            <a:ext cx="822960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new</a:t>
            </a:r>
            <a:r>
              <a:rPr lang="en-US" sz="2800" b="1" dirty="0" smtClean="0"/>
              <a:t> operator creates a new object and invokes a constructor function to initialize it.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2214554"/>
            <a:ext cx="721523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Object();  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date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Date( ); 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rectangle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Rectangle(2, 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214290"/>
            <a:ext cx="2643206" cy="500066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 smtClean="0"/>
              <a:t>var</a:t>
            </a:r>
            <a:r>
              <a:rPr lang="en-US" b="1" dirty="0" smtClean="0"/>
              <a:t> rect1 =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4348" y="2000240"/>
            <a:ext cx="8072494" cy="421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3286124"/>
          <a:ext cx="2143140" cy="16430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3140"/>
              </a:tblGrid>
              <a:tr h="4580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592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92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357554" y="3286124"/>
          <a:ext cx="2071702" cy="16430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71702"/>
              </a:tblGrid>
              <a:tr h="4065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82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1824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[[prototype]]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86446" y="3286124"/>
          <a:ext cx="1928826" cy="16229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164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width = 2</a:t>
                      </a:r>
                    </a:p>
                    <a:p>
                      <a:r>
                        <a:rPr lang="en-US" sz="2000" b="1" dirty="0" smtClean="0"/>
                        <a:t>height = 4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[[prototype]]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42910" y="1000108"/>
            <a:ext cx="3357586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716944" y="71414"/>
            <a:ext cx="22688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Rectangle</a:t>
            </a:r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3617396" y="71414"/>
            <a:ext cx="10974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new</a:t>
            </a:r>
            <a:endParaRPr lang="en-US" sz="4000" dirty="0"/>
          </a:p>
        </p:txBody>
      </p:sp>
      <p:sp>
        <p:nvSpPr>
          <p:cNvPr id="18" name="Rectangle 17"/>
          <p:cNvSpPr/>
          <p:nvPr/>
        </p:nvSpPr>
        <p:spPr>
          <a:xfrm>
            <a:off x="6872606" y="77908"/>
            <a:ext cx="1414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+mj-lt"/>
              </a:rPr>
              <a:t>(2, 4);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>
                <a:solidFill>
                  <a:schemeClr val="accent6"/>
                </a:solidFill>
              </a:rPr>
              <a:t>new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newOperator</a:t>
            </a:r>
            <a:r>
              <a:rPr lang="en-US" sz="2000" dirty="0"/>
              <a:t>(</a:t>
            </a:r>
            <a:r>
              <a:rPr lang="en-US" sz="2000" dirty="0" err="1"/>
              <a:t>Constr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)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ebugger;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thisValue</a:t>
            </a:r>
            <a:r>
              <a:rPr lang="en-US" sz="2000" dirty="0"/>
              <a:t> = </a:t>
            </a:r>
            <a:r>
              <a:rPr lang="en-US" sz="2000" dirty="0" err="1"/>
              <a:t>Object.create</a:t>
            </a:r>
            <a:r>
              <a:rPr lang="en-US" sz="2000" dirty="0"/>
              <a:t>(</a:t>
            </a:r>
            <a:r>
              <a:rPr lang="en-US" sz="2000" dirty="0" err="1"/>
              <a:t>Constr.prototype</a:t>
            </a:r>
            <a:r>
              <a:rPr lang="en-US" sz="2000" dirty="0"/>
              <a:t>); // (1)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result = </a:t>
            </a:r>
            <a:r>
              <a:rPr lang="en-US" sz="2000" dirty="0" err="1"/>
              <a:t>Constr.apply</a:t>
            </a:r>
            <a:r>
              <a:rPr lang="en-US" sz="2000" dirty="0"/>
              <a:t>(</a:t>
            </a:r>
            <a:r>
              <a:rPr lang="en-US" sz="2000" dirty="0" err="1"/>
              <a:t>thisValue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if (</a:t>
            </a:r>
            <a:r>
              <a:rPr lang="en-US" sz="2000" dirty="0" err="1"/>
              <a:t>typeof</a:t>
            </a:r>
            <a:r>
              <a:rPr lang="en-US" sz="2000" dirty="0"/>
              <a:t> result === 'object' &amp;&amp; result !== null) {</a:t>
            </a:r>
          </a:p>
          <a:p>
            <a:pPr marL="0" indent="0">
              <a:buNone/>
            </a:pPr>
            <a:r>
              <a:rPr lang="en-US" sz="2000" dirty="0"/>
              <a:t>        return result; // (2)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thisValue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16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7070</TotalTime>
  <Words>1586</Words>
  <Application>Microsoft Office PowerPoint</Application>
  <PresentationFormat>On-screen Show (4:3)</PresentationFormat>
  <Paragraphs>559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Тема Office</vt:lpstr>
      <vt:lpstr>Prototype</vt:lpstr>
      <vt:lpstr>Prototype</vt:lpstr>
      <vt:lpstr>Prototype vs [[Prototype]]</vt:lpstr>
      <vt:lpstr>PowerPoint Presentation</vt:lpstr>
      <vt:lpstr>PowerPoint Presentation</vt:lpstr>
      <vt:lpstr>Constructor function</vt:lpstr>
      <vt:lpstr>new operator</vt:lpstr>
      <vt:lpstr>var rect1 =</vt:lpstr>
      <vt:lpstr>How new work?</vt:lpstr>
      <vt:lpstr>Methods</vt:lpstr>
      <vt:lpstr>PowerPoint Presentation</vt:lpstr>
      <vt:lpstr>PowerPoint Presentation</vt:lpstr>
      <vt:lpstr>Using the Prototype's Methods</vt:lpstr>
      <vt:lpstr>Inheritance features</vt:lpstr>
      <vt:lpstr>PowerPoint Presentation</vt:lpstr>
      <vt:lpstr>Inheritance features</vt:lpstr>
      <vt:lpstr>Inheritance features</vt:lpstr>
      <vt:lpstr>Setting and Deleting Affects Only Own Properties </vt:lpstr>
      <vt:lpstr>Getters and Setters</vt:lpstr>
      <vt:lpstr>PowerPoint Presentation</vt:lpstr>
      <vt:lpstr>instanceof</vt:lpstr>
      <vt:lpstr>WAT</vt:lpstr>
      <vt:lpstr>Prototypal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Pseudoclassical inheritance</vt:lpstr>
      <vt:lpstr>Pseudoclassical inheritance</vt:lpstr>
      <vt:lpstr>Extend function</vt:lpstr>
      <vt:lpstr>Extend function</vt:lpstr>
      <vt:lpstr>PowerPoint Presentation</vt:lpstr>
      <vt:lpstr>PowerPoint Presentation</vt:lpstr>
      <vt:lpstr>PowerPoint Presentation</vt:lpstr>
      <vt:lpstr>ES5 Extend function</vt:lpstr>
      <vt:lpstr>Pseudoclassical inheritance</vt:lpstr>
      <vt:lpstr>PowerPoint Presentation</vt:lpstr>
      <vt:lpstr>Private members</vt:lpstr>
      <vt:lpstr>Extending Without Inheriting</vt:lpstr>
      <vt:lpstr>Mixins</vt:lpstr>
      <vt:lpstr>Parasitic inheritance  (functional pattern) </vt:lpstr>
      <vt:lpstr>Parasitic inheritance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594</cp:revision>
  <dcterms:created xsi:type="dcterms:W3CDTF">2009-11-07T10:35:59Z</dcterms:created>
  <dcterms:modified xsi:type="dcterms:W3CDTF">2015-10-22T17:11:46Z</dcterms:modified>
</cp:coreProperties>
</file>