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sldIdLst>
    <p:sldId id="256" r:id="rId2"/>
    <p:sldId id="371" r:id="rId3"/>
    <p:sldId id="382" r:id="rId4"/>
    <p:sldId id="257" r:id="rId5"/>
    <p:sldId id="315" r:id="rId6"/>
    <p:sldId id="259" r:id="rId7"/>
    <p:sldId id="317" r:id="rId8"/>
    <p:sldId id="354" r:id="rId9"/>
    <p:sldId id="318" r:id="rId10"/>
    <p:sldId id="319" r:id="rId11"/>
    <p:sldId id="320" r:id="rId12"/>
    <p:sldId id="321" r:id="rId13"/>
    <p:sldId id="322" r:id="rId14"/>
    <p:sldId id="355" r:id="rId15"/>
    <p:sldId id="356" r:id="rId16"/>
    <p:sldId id="357" r:id="rId17"/>
    <p:sldId id="338" r:id="rId18"/>
    <p:sldId id="325" r:id="rId19"/>
    <p:sldId id="326" r:id="rId20"/>
    <p:sldId id="327" r:id="rId21"/>
    <p:sldId id="328" r:id="rId22"/>
    <p:sldId id="383" r:id="rId23"/>
    <p:sldId id="361" r:id="rId24"/>
    <p:sldId id="332" r:id="rId25"/>
    <p:sldId id="329" r:id="rId26"/>
    <p:sldId id="331" r:id="rId27"/>
    <p:sldId id="351" r:id="rId28"/>
    <p:sldId id="339" r:id="rId29"/>
    <p:sldId id="340" r:id="rId30"/>
    <p:sldId id="293" r:id="rId31"/>
    <p:sldId id="352" r:id="rId32"/>
    <p:sldId id="337" r:id="rId33"/>
    <p:sldId id="291" r:id="rId34"/>
    <p:sldId id="301" r:id="rId35"/>
    <p:sldId id="298" r:id="rId36"/>
    <p:sldId id="263" r:id="rId37"/>
    <p:sldId id="264" r:id="rId38"/>
    <p:sldId id="334" r:id="rId39"/>
    <p:sldId id="335" r:id="rId40"/>
    <p:sldId id="336" r:id="rId41"/>
    <p:sldId id="333" r:id="rId42"/>
    <p:sldId id="341" r:id="rId43"/>
    <p:sldId id="265" r:id="rId44"/>
    <p:sldId id="258" r:id="rId45"/>
    <p:sldId id="305" r:id="rId46"/>
    <p:sldId id="353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60" r:id="rId57"/>
    <p:sldId id="362" r:id="rId58"/>
    <p:sldId id="363" r:id="rId59"/>
    <p:sldId id="364" r:id="rId60"/>
    <p:sldId id="365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F6F2-F2BF-4279-B75D-5DD895632DA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F8197-1942-4007-9D6E-95AABA4E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F8197-1942-4007-9D6E-95AABA4E98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8D5C-5A68-41E6-8513-A7080AEAD91C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28CC-9B81-4C3B-A011-B4679CB6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ofspeed.com/chapter3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imera.labs.oreilly.com/books/1230000000545/ch0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navigation-timi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gvita.com/posa/high-performance-networking-in-google-chrom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peed/pagespeed/insight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igrigorik/pagespeed-what-why-and-how-it-work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module/using" TargetMode="External"/><Relationship Id="rId2" Type="http://schemas.openxmlformats.org/officeDocument/2006/relationships/hyperlink" Target="https://developers.google.com/speed/docs/insights/r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igrigorik/pagespeed-what-why-and-how-it-work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test.org/result/140226_3K_82Z/1/detail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amelafox.org/2014/01/improving-front-page-performance.html" TargetMode="External"/><Relationship Id="rId2" Type="http://schemas.openxmlformats.org/officeDocument/2006/relationships/hyperlink" Target="http://developer.chrome.com/devsummit/sessions#perf-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AndyDavies/web-page-test-beyond-the-basics" TargetMode="External"/><Relationship Id="rId5" Type="http://schemas.openxmlformats.org/officeDocument/2006/relationships/hyperlink" Target="https://www.youtube.com/watch?v=4Q9e58_08E4" TargetMode="External"/><Relationship Id="rId4" Type="http://schemas.openxmlformats.org/officeDocument/2006/relationships/hyperlink" Target="http://www.igvita.com/posa/high-performance-networking-in-google-chrome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TtEKxKLi2pG3OoS8fgCpum_9nPZz_KxgO3UkBdh4bh8/edit#slide=id.p18" TargetMode="External"/><Relationship Id="rId2" Type="http://schemas.openxmlformats.org/officeDocument/2006/relationships/hyperlink" Target="https://www.youtube.com/watch?v=whGwm0Lky2s&amp;feature=youtu.b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about.ph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archive.org/trends.php?s=All&amp;minlabel=Jan+1+2014&amp;maxlabel=Feb+15+201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s.google.com/events/io/sessions/325128936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i.imgur.com/5Dq6K2U.png" TargetMode="External"/><Relationship Id="rId2" Type="http://schemas.openxmlformats.org/officeDocument/2006/relationships/hyperlink" Target="https://www.youtube.com/watch?v=vvr9AMWEU-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patrickhamann/css-and-the-critical-path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hromium.org/spdy/spdy-best-practices" TargetMode="External"/><Relationship Id="rId2" Type="http://schemas.openxmlformats.org/officeDocument/2006/relationships/hyperlink" Target="https://developers.google.com/speed/sp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code.blogspot.com/2012/01/making-web-speedier-and-safer-with-spdy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atchpoint.com/2014/04/29/understanding-rtt-impact-on-tcp-retransmission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MtDBNTH1g7CZzhwlJ1raEJagA8qM3uoV7ta6i66bO2M/present#slide=id.g17390f7c5_2_114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amai.com/dl/akamai/akamai-soti-q313.pdf?WT.mc_id=soti_Q3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</a:t>
            </a:r>
            <a:r>
              <a:rPr lang="en-US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2"/>
            <a:ext cx="8229600" cy="338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usually </a:t>
            </a:r>
            <a:r>
              <a:rPr lang="en-US" sz="4400" dirty="0"/>
              <a:t>just 20% of the total </a:t>
            </a:r>
            <a:r>
              <a:rPr lang="en-US" sz="4400" dirty="0" smtClean="0"/>
              <a:t>bandwidth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70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Round-trip </a:t>
            </a:r>
            <a:r>
              <a:rPr lang="en-US" u="sng" dirty="0" smtClean="0"/>
              <a:t>time (RTT)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2286000"/>
            <a:ext cx="0" cy="38862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667000"/>
            <a:ext cx="4114800" cy="1562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38211" y="4495800"/>
            <a:ext cx="4114800" cy="11811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2" y="3992184"/>
            <a:ext cx="254895" cy="206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6523" y="4210587"/>
            <a:ext cx="332972" cy="1851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38402" y="5686561"/>
            <a:ext cx="332972" cy="2844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0363" y="5486400"/>
            <a:ext cx="332839" cy="2286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1828800" y="2667000"/>
            <a:ext cx="533400" cy="3009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76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Client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0" y="1397050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Server</a:t>
            </a:r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599928" y="3756453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RTT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43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pic>
        <p:nvPicPr>
          <p:cNvPr id="1026" name="Picture 2" descr="D:\carrier-latenc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4" y="1447801"/>
            <a:ext cx="6750908" cy="415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721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http://www.mobify.com/blog/web-performance-optimization/</a:t>
            </a:r>
          </a:p>
        </p:txBody>
      </p:sp>
    </p:spTree>
    <p:extLst>
      <p:ext uri="{BB962C8B-B14F-4D97-AF65-F5344CB8AC3E}">
        <p14:creationId xmlns:p14="http://schemas.microsoft.com/office/powerpoint/2010/main" val="3790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vs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295399"/>
            <a:ext cx="881162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47" y="6382954"/>
            <a:ext cx="977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/>
              <a:t>http://chimera.labs.oreilly.com/books/1230000000545/ch10.html#LATENCY_BOTTLENECK</a:t>
            </a:r>
          </a:p>
        </p:txBody>
      </p:sp>
    </p:spTree>
    <p:extLst>
      <p:ext uri="{BB962C8B-B14F-4D97-AF65-F5344CB8AC3E}">
        <p14:creationId xmlns:p14="http://schemas.microsoft.com/office/powerpoint/2010/main" val="4367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early 2011, Huawei and Hibernia Atlantic began laying a </a:t>
            </a:r>
            <a:r>
              <a:rPr lang="en-US" b="1" dirty="0"/>
              <a:t>new 3,000-mile fiber-optic link </a:t>
            </a:r>
            <a:r>
              <a:rPr lang="en-US" dirty="0"/>
              <a:t>("Hibernia Express") across the Atlantic Ocean to connect London to New York, with the sole </a:t>
            </a:r>
            <a:r>
              <a:rPr lang="en-US" b="1" dirty="0"/>
              <a:t>goal of saving traders 5 milliseconds </a:t>
            </a:r>
            <a:r>
              <a:rPr lang="en-US" dirty="0"/>
              <a:t>of latency by taking a shorter route between the cities, as compared with all other existing transatlantic </a:t>
            </a:r>
            <a:r>
              <a:rPr lang="en-US" dirty="0" smtClean="0"/>
              <a:t>links… </a:t>
            </a:r>
            <a:r>
              <a:rPr lang="en-US" dirty="0"/>
              <a:t> </a:t>
            </a:r>
            <a:r>
              <a:rPr lang="en-US" b="1" dirty="0"/>
              <a:t>cost over $400M</a:t>
            </a:r>
          </a:p>
        </p:txBody>
      </p:sp>
    </p:spTree>
    <p:extLst>
      <p:ext uri="{BB962C8B-B14F-4D97-AF65-F5344CB8AC3E}">
        <p14:creationId xmlns:p14="http://schemas.microsoft.com/office/powerpoint/2010/main" val="3407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 Signal latencies in vacuum and fiber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08356"/>
              </p:ext>
            </p:extLst>
          </p:nvPr>
        </p:nvGraphicFramePr>
        <p:xfrm>
          <a:off x="457200" y="1447800"/>
          <a:ext cx="8229600" cy="3794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6400"/>
                <a:gridCol w="161544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Route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Distance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Time, light in vacuum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Time, light in fiber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Round-trip time (RTT) in fiber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San Francisco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4,148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42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5,585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56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New York to Sydney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15,993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53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80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160 ms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Equatorial circumference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40,075 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133.7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200 </a:t>
                      </a:r>
                      <a:r>
                        <a:rPr lang="en-US" sz="2000" dirty="0" err="1">
                          <a:effectLst/>
                        </a:rPr>
                        <a:t>ms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Last-Mile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194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01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819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3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truth is that "it's all in the cache" is another common myth. For various reasons a surprising amount of visitors will always come to your site with an empty cache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experiment done with the Yahoo! front-page revealed that:</a:t>
            </a:r>
          </a:p>
          <a:p>
            <a:r>
              <a:rPr lang="en-US" dirty="0"/>
              <a:t>40-60% of the daily visitors come with empty cache</a:t>
            </a:r>
          </a:p>
          <a:p>
            <a:r>
              <a:rPr lang="en-US" dirty="0"/>
              <a:t>20% of all the </a:t>
            </a:r>
            <a:r>
              <a:rPr lang="en-US" i="1" dirty="0"/>
              <a:t>page view</a:t>
            </a:r>
            <a:r>
              <a:rPr lang="en-US" dirty="0"/>
              <a:t>s are always empty cache views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2" y="6019800"/>
            <a:ext cx="558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http</a:t>
            </a:r>
            <a:r>
              <a:rPr lang="en-US" dirty="0"/>
              <a:t>://www.bookofspeed.com/chapter3.html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Three-Way Handshake</a:t>
            </a:r>
          </a:p>
        </p:txBody>
      </p:sp>
      <p:pic>
        <p:nvPicPr>
          <p:cNvPr id="3074" name="Picture 2" descr="D:\03.04.three-way handsha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79090"/>
            <a:ext cx="8229600" cy="25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3" y="6019800"/>
            <a:ext cx="6373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www.bookofspeed.com/chapter3.html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chimera.labs.oreilly.com/books/1230000000545/ch02.html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371601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All TCP connections begin with </a:t>
            </a:r>
            <a:r>
              <a:rPr lang="en-US" sz="2800" dirty="0" smtClean="0"/>
              <a:t>this: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21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299 792 458 m / </a:t>
            </a:r>
            <a:r>
              <a:rPr lang="en-US" dirty="0" smtClean="0"/>
              <a:t>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~ 209 854 720 </a:t>
            </a:r>
            <a:r>
              <a:rPr lang="en-US" dirty="0"/>
              <a:t>m / 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smtClean="0"/>
              <a:t>York – London (</a:t>
            </a:r>
            <a:r>
              <a:rPr lang="en-US" dirty="0"/>
              <a:t>5,585 km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D:\CropperCapture[7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399"/>
            <a:ext cx="916154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Slow Start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D:\read-it-yourself-book-box-set-level-2-400x400-imad86hkvaygje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95401"/>
            <a:ext cx="50800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524000"/>
            <a:ext cx="8425667" cy="2819400"/>
          </a:xfrm>
        </p:spPr>
      </p:pic>
    </p:spTree>
    <p:extLst>
      <p:ext uri="{BB962C8B-B14F-4D97-AF65-F5344CB8AC3E}">
        <p14:creationId xmlns:p14="http://schemas.microsoft.com/office/powerpoint/2010/main" val="282639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9686"/>
            <a:ext cx="850011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http://chimera.labs.oreilly.com/books/1230000000545</a:t>
            </a:r>
          </a:p>
        </p:txBody>
      </p:sp>
      <p:pic>
        <p:nvPicPr>
          <p:cNvPr id="15362" name="Picture 2" descr="D:\CropperCapture[6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" y="1981200"/>
            <a:ext cx="8955088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No </a:t>
            </a:r>
            <a:r>
              <a:rPr lang="en-US" dirty="0"/>
              <a:t>bit is faster than one that is not </a:t>
            </a:r>
            <a:r>
              <a:rPr lang="en-US" dirty="0" smtClean="0"/>
              <a:t>sent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We can’t make the bits travel faster, but we can move the bits closer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en-US" dirty="0"/>
              <a:t> TCP connection reuse is critical to improve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9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20"/>
            <a:ext cx="8229600" cy="4525963"/>
          </a:xfrm>
        </p:spPr>
        <p:txBody>
          <a:bodyPr>
            <a:normAutofit/>
          </a:bodyPr>
          <a:lstStyle/>
          <a:p>
            <a:r>
              <a:rPr lang="en-US" i="1" dirty="0"/>
              <a:t>Resource pre-fetching and </a:t>
            </a:r>
            <a:r>
              <a:rPr lang="en-US" i="1" dirty="0" smtClean="0"/>
              <a:t>prioritization</a:t>
            </a:r>
          </a:p>
          <a:p>
            <a:r>
              <a:rPr lang="en-US" i="1" dirty="0"/>
              <a:t>DNS </a:t>
            </a:r>
            <a:r>
              <a:rPr lang="en-US" i="1" dirty="0" smtClean="0"/>
              <a:t>pre-resolve</a:t>
            </a:r>
          </a:p>
          <a:p>
            <a:r>
              <a:rPr lang="en-US" i="1" dirty="0"/>
              <a:t>TCP </a:t>
            </a:r>
            <a:r>
              <a:rPr lang="en-US" i="1" dirty="0" smtClean="0"/>
              <a:t>pre-connect</a:t>
            </a:r>
          </a:p>
          <a:p>
            <a:r>
              <a:rPr lang="en-US" i="1" dirty="0"/>
              <a:t>Page </a:t>
            </a:r>
            <a:r>
              <a:rPr lang="en-US" i="1" dirty="0" smtClean="0"/>
              <a:t>pre-rendering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 descr="D:\CropperCapture[8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68000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 (HTTP 2.0)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Multiplexed </a:t>
            </a:r>
            <a:r>
              <a:rPr lang="en-US" dirty="0"/>
              <a:t>streams</a:t>
            </a:r>
          </a:p>
          <a:p>
            <a:r>
              <a:rPr lang="en-US" dirty="0" smtClean="0"/>
              <a:t>Request </a:t>
            </a:r>
            <a:r>
              <a:rPr lang="en-US" dirty="0"/>
              <a:t>prioritization</a:t>
            </a:r>
          </a:p>
          <a:p>
            <a:r>
              <a:rPr lang="en-US" dirty="0" smtClean="0"/>
              <a:t>HTTP </a:t>
            </a:r>
            <a:r>
              <a:rPr lang="en-US" dirty="0"/>
              <a:t>header compression</a:t>
            </a:r>
          </a:p>
          <a:p>
            <a:r>
              <a:rPr lang="en-US" dirty="0" smtClean="0"/>
              <a:t>Server </a:t>
            </a:r>
            <a:r>
              <a:rPr lang="en-US" dirty="0"/>
              <a:t>push</a:t>
            </a:r>
          </a:p>
          <a:p>
            <a:r>
              <a:rPr lang="en-US" dirty="0" smtClean="0"/>
              <a:t>Server hint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xnavtiming.png.pagespeed.ic.2jkC1HUd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48600" cy="43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08" y="5867400"/>
            <a:ext cx="759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>
                <a:hlinkClick r:id="rId3"/>
              </a:rPr>
              <a:t>http://www.w3.org/TR/navigation-timing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0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28602"/>
            <a:ext cx="6630987" cy="60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://www.alexa.com/topsites</a:t>
            </a:r>
          </a:p>
        </p:txBody>
      </p:sp>
    </p:spTree>
    <p:extLst>
      <p:ext uri="{BB962C8B-B14F-4D97-AF65-F5344CB8AC3E}">
        <p14:creationId xmlns:p14="http://schemas.microsoft.com/office/powerpoint/2010/main" val="2967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Speed</a:t>
            </a:r>
            <a:endParaRPr lang="en-US" dirty="0"/>
          </a:p>
        </p:txBody>
      </p:sp>
      <p:pic>
        <p:nvPicPr>
          <p:cNvPr id="12290" name="Picture 2" descr="D:\javascript\sec-frontend-talk\slides\images\frontender-tools\pagesp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750" y="1862931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/>
              <a:t>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https://developers.google.com/speed/pagespeed/insights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D:\CropperCapture[9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4" y="228600"/>
            <a:ext cx="8633521" cy="5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943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PageSpeed</a:t>
            </a:r>
            <a:r>
              <a:rPr lang="en-US" dirty="0"/>
              <a:t>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79849"/>
              </p:ext>
            </p:extLst>
          </p:nvPr>
        </p:nvGraphicFramePr>
        <p:xfrm>
          <a:off x="457203" y="1600200"/>
          <a:ext cx="83578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27"/>
                <a:gridCol w="1489773"/>
                <a:gridCol w="1576007"/>
                <a:gridCol w="20574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 UX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Desktop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http://www.epam.com/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59</a:t>
                      </a:r>
                      <a:r>
                        <a:rPr lang="en-US" sz="1800" baseline="0" dirty="0" smtClean="0"/>
                        <a:t>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http://www.itransition.com/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http://www.sam-solutions.com/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http://ru.wargaming.net/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/ 3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89 / 100</a:t>
                      </a:r>
                      <a:endParaRPr 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http://xbsoftware.com/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 / 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/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78 /</a:t>
                      </a:r>
                      <a:r>
                        <a:rPr lang="en-US" sz="1800" baseline="0" dirty="0" smtClean="0"/>
                        <a:t> 100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developers.google.com/speed/docs/insights/rules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developers.google.com/speed/pagespeed/module/using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www.slideshare.net/igrigorik/pagespeed-what-why-and-how-it-works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http://www.webpagetest.org/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6" y="752475"/>
            <a:ext cx="9315451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Dulles</a:t>
            </a:r>
            <a:r>
              <a:rPr lang="it-IT" dirty="0"/>
              <a:t>, VA USA (</a:t>
            </a:r>
            <a:r>
              <a:rPr lang="it-IT" dirty="0" err="1"/>
              <a:t>Android</a:t>
            </a:r>
            <a:r>
              <a:rPr lang="it-IT" dirty="0"/>
              <a:t> 4.4, 2.3, </a:t>
            </a:r>
            <a:r>
              <a:rPr lang="it-IT" dirty="0" err="1"/>
              <a:t>iOS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2050" name="Picture 2" descr="D:\CAM002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396331"/>
            <a:ext cx="5715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Speed </a:t>
            </a:r>
            <a:r>
              <a:rPr lang="en-US" b="1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compare_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75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hart-lin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5973"/>
            <a:ext cx="7391400" cy="53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9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Experiment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1M Alexa sites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Cable profile (5Mbps / 28 </a:t>
            </a:r>
            <a:r>
              <a:rPr lang="en-US" dirty="0" err="1" smtClean="0"/>
              <a:t>ms</a:t>
            </a:r>
            <a:r>
              <a:rPr lang="en-US" dirty="0" smtClean="0"/>
              <a:t> RTT)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3" y="6019800"/>
            <a:ext cx="746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hart-index-a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8717"/>
            <a:ext cx="6781800" cy="49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90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Keep-alive - </a:t>
            </a:r>
            <a:r>
              <a:rPr lang="en-US" dirty="0">
                <a:hlinkClick r:id="rId2"/>
              </a:rPr>
              <a:t>http://www.webpagetest.org/result/140226_3K_82Z/1/details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6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SPDY</a:t>
            </a:r>
          </a:p>
          <a:p>
            <a:r>
              <a:rPr lang="en-US" dirty="0"/>
              <a:t>Domain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/>
              <a:t>HTTP </a:t>
            </a:r>
            <a:r>
              <a:rPr lang="en-US" dirty="0" smtClean="0"/>
              <a:t>Pipelining</a:t>
            </a:r>
          </a:p>
          <a:p>
            <a:r>
              <a:rPr lang="en-US" dirty="0" smtClean="0"/>
              <a:t>Compression (</a:t>
            </a:r>
            <a:r>
              <a:rPr lang="en-US" dirty="0" err="1" smtClean="0"/>
              <a:t>gzip</a:t>
            </a:r>
            <a:r>
              <a:rPr lang="en-US" dirty="0" smtClean="0"/>
              <a:t> and etc.)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http://developer.chrome.com/devsummit/sessions#perf-network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blog.pamelafox.org/2014/01/improving-front-page-performance.html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http://www.igvita.com/posa/high-performance-networking-in-google-chrome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www.youtube.com/watch?v=4Q9e58_08E4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www.slideshare.net/AndyDavies/web-page-test-beyond-the-basics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www.youtube.com/watch?v=whGwm0Lky2s&amp;feature=youtu.be</a:t>
            </a: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docs.google.com/presentation/d/1TtEKxKLi2pG3OoS8fgCpum_9nPZz_KxgO3UkBdh4bh8/edit#slide=id.p18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3211" y="1371600"/>
            <a:ext cx="686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hlinkClick r:id="rId2"/>
              </a:rPr>
              <a:t>HTTP Archive</a:t>
            </a:r>
            <a:r>
              <a:rPr lang="en-US" sz="2800" dirty="0"/>
              <a:t> tracks how the Web is </a:t>
            </a:r>
            <a:r>
              <a:rPr lang="en-US" sz="2800" dirty="0" smtClean="0"/>
              <a:t>built.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Trends in web technology</a:t>
            </a:r>
          </a:p>
          <a:p>
            <a:r>
              <a:rPr lang="en-US" sz="2400" dirty="0"/>
              <a:t>load times, download sizes, performance scores</a:t>
            </a:r>
          </a:p>
          <a:p>
            <a:endParaRPr lang="en-US" sz="2400" dirty="0"/>
          </a:p>
          <a:p>
            <a:r>
              <a:rPr lang="en-US" sz="2400" b="1" dirty="0"/>
              <a:t>Interesting stats</a:t>
            </a:r>
          </a:p>
          <a:p>
            <a:r>
              <a:rPr lang="en-US" sz="2400" dirty="0"/>
              <a:t>popular scripts, image formats, errors, </a:t>
            </a:r>
            <a:r>
              <a:rPr lang="en-US" sz="2400" dirty="0" smtClean="0"/>
              <a:t>redirects</a:t>
            </a:r>
          </a:p>
          <a:p>
            <a:endParaRPr lang="en-US" sz="2400" dirty="0" smtClean="0"/>
          </a:p>
          <a:p>
            <a:r>
              <a:rPr lang="en-US" sz="2400" b="1" dirty="0"/>
              <a:t>Website performance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specific URL screenshots, waterfall charts, HTTP headers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7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://httpArchive.org/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696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Time frame: </a:t>
            </a:r>
            <a:r>
              <a:rPr lang="en-US" dirty="0" smtClean="0"/>
              <a:t>January 2013 </a:t>
            </a:r>
            <a:r>
              <a:rPr lang="en-US" dirty="0"/>
              <a:t>- </a:t>
            </a:r>
            <a:r>
              <a:rPr lang="en-US" dirty="0" smtClean="0"/>
              <a:t>February 2014</a:t>
            </a:r>
          </a:p>
          <a:p>
            <a:pPr marL="0" indent="0">
              <a:buNone/>
            </a:pPr>
            <a:r>
              <a:rPr lang="en-US" b="1" dirty="0" smtClean="0"/>
              <a:t>Scope</a:t>
            </a:r>
            <a:r>
              <a:rPr lang="en-US" dirty="0" smtClean="0"/>
              <a:t>: ~290K URL’s from Top 1M Alexa sites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All stats: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httparchive.org/trends.php?s=All&amp;minlabel=Jan+1+2014&amp;maxlabel=Feb+15+2014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1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javascript\webPageTestTalk\chart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457200"/>
            <a:ext cx="7572638" cy="5791200"/>
          </a:xfrm>
        </p:spPr>
      </p:pic>
    </p:spTree>
    <p:extLst>
      <p:ext uri="{BB962C8B-B14F-4D97-AF65-F5344CB8AC3E}">
        <p14:creationId xmlns:p14="http://schemas.microsoft.com/office/powerpoint/2010/main" val="2148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javascript\webPageTestTalk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javascript\webPageTestTalk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javascript\webPageTestTalk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javascript\webPageTestTalk\chart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44935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D:\javascript\webPageTestTalk\chart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243443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D:\javascript\webPageTestTalk\char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http://www.infoq.com/presentations/zip-code</a:t>
            </a:r>
          </a:p>
        </p:txBody>
      </p:sp>
    </p:spTree>
    <p:extLst>
      <p:ext uri="{BB962C8B-B14F-4D97-AF65-F5344CB8AC3E}">
        <p14:creationId xmlns:p14="http://schemas.microsoft.com/office/powerpoint/2010/main" val="4293659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developers.google.com/events/io/sessions/325128936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 descr="D:\CropperCapture[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435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84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CropperCapture[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69" y="990600"/>
            <a:ext cx="9546882" cy="50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90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459412" cy="47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2" y="1371600"/>
            <a:ext cx="4610100" cy="5181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69,5% </a:t>
            </a:r>
            <a:r>
              <a:rPr lang="en-US" dirty="0" smtClean="0"/>
              <a:t>of time blocked on network</a:t>
            </a:r>
          </a:p>
          <a:p>
            <a:r>
              <a:rPr lang="en-US" dirty="0" smtClean="0"/>
              <a:t>6,6% of time blocked on JavaScript evaluation</a:t>
            </a:r>
          </a:p>
          <a:p>
            <a:r>
              <a:rPr lang="en-US" dirty="0" smtClean="0"/>
              <a:t>5,1% blocked on Layout</a:t>
            </a:r>
          </a:p>
          <a:p>
            <a:r>
              <a:rPr lang="en-US" dirty="0" smtClean="0"/>
              <a:t>4,5% blocked on Paint</a:t>
            </a:r>
            <a:endParaRPr lang="en-US" dirty="0"/>
          </a:p>
        </p:txBody>
      </p:sp>
      <p:pic>
        <p:nvPicPr>
          <p:cNvPr id="2051" name="Picture 3" descr="D:\CropperCapture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295400"/>
            <a:ext cx="4000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ropperCaptur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37393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Исследования</a:t>
            </a:r>
            <a:r>
              <a:rPr lang="en-US" dirty="0" smtClean="0"/>
              <a:t> </a:t>
            </a:r>
            <a:r>
              <a:rPr lang="en-US" dirty="0" err="1" smtClean="0"/>
              <a:t>yandex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http://habrahabr.ru/company/yandex/blog/222951/</a:t>
            </a:r>
          </a:p>
        </p:txBody>
      </p:sp>
    </p:spTree>
    <p:extLst>
      <p:ext uri="{BB962C8B-B14F-4D97-AF65-F5344CB8AC3E}">
        <p14:creationId xmlns:p14="http://schemas.microsoft.com/office/powerpoint/2010/main" val="2392251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http://www.slideshare.net/patrickmeenan/webpagetest-power-users-velocity-2014</a:t>
            </a:r>
          </a:p>
        </p:txBody>
      </p:sp>
    </p:spTree>
    <p:extLst>
      <p:ext uri="{BB962C8B-B14F-4D97-AF65-F5344CB8AC3E}">
        <p14:creationId xmlns:p14="http://schemas.microsoft.com/office/powerpoint/2010/main" val="1199473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wireshark</a:t>
            </a:r>
            <a:r>
              <a:rPr lang="en-US" dirty="0" smtClean="0"/>
              <a:t> + three way handshake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9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 Up Modem Handshake Sound - Spectrogram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www.youtube.com/watch?v=vvr9AMWEU-c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i.imgur.com/5Dq6K2U.png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5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presentation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http://mattandrews.info/talks/port80-2013/#/11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speakerdeck.com/patrickhamann/css-and-the-critical-path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https://developers.google.com/speed/spdy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dev.chromium.org/spdy/spdy-best-practices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googlecode.blogspot.com/2012/01/making-web-speedier-and-safer-with-spdy.html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87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http://blog.catchpoint.com/2014/04/29/understanding-rtt-impact-on-tcp-retransmissions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82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Paul Irish, Fluent 2014 Keynote, "Delivering the goods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docs.google.com/presentation/d/1MtDBNTH1g7CZzhwlJ1raEJagA8qM3uoV7ta6i66bO2M/present#slide=id.g17390f7c5_2_114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https://www.youtube.com/watch?v=R8W_6xWphtw&amp;feature=youtu.be&amp;t=9m24s</a:t>
            </a:r>
          </a:p>
        </p:txBody>
      </p:sp>
    </p:spTree>
    <p:extLst>
      <p:ext uri="{BB962C8B-B14F-4D97-AF65-F5344CB8AC3E}">
        <p14:creationId xmlns:p14="http://schemas.microsoft.com/office/powerpoint/2010/main" val="3268568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Performance Browser </a:t>
            </a:r>
            <a:r>
              <a:rPr lang="en-US" b="1" dirty="0" smtClean="0"/>
              <a:t>Networking</a:t>
            </a:r>
            <a:r>
              <a:rPr lang="en-US" dirty="0" smtClean="0"/>
              <a:t> (</a:t>
            </a:r>
            <a:r>
              <a:rPr lang="en-US" dirty="0"/>
              <a:t>Ilya </a:t>
            </a:r>
            <a:r>
              <a:rPr lang="en-US" dirty="0" err="1" smtClean="0"/>
              <a:t>Grigorik</a:t>
            </a:r>
            <a:r>
              <a:rPr lang="en-US" dirty="0" smtClean="0"/>
              <a:t>)</a:t>
            </a:r>
          </a:p>
          <a:p>
            <a:r>
              <a:rPr lang="en-US" b="1" dirty="0"/>
              <a:t>Even Faster Web Sites (</a:t>
            </a:r>
            <a:r>
              <a:rPr lang="en-US" dirty="0"/>
              <a:t>Steve </a:t>
            </a:r>
            <a:r>
              <a:rPr lang="en-US" dirty="0" err="1"/>
              <a:t>Souders</a:t>
            </a:r>
            <a:r>
              <a:rPr lang="en-US" b="1" dirty="0"/>
              <a:t>)</a:t>
            </a:r>
            <a:endParaRPr lang="en-US" dirty="0" smtClean="0"/>
          </a:p>
          <a:p>
            <a:r>
              <a:rPr lang="en-US" b="1" dirty="0" smtClean="0"/>
              <a:t>Book of Speed (</a:t>
            </a:r>
            <a:r>
              <a:rPr lang="en-US" dirty="0" err="1"/>
              <a:t>Stoyan</a:t>
            </a:r>
            <a:r>
              <a:rPr lang="en-US" dirty="0"/>
              <a:t> </a:t>
            </a:r>
            <a:r>
              <a:rPr lang="en-US" dirty="0" err="1" smtClean="0"/>
              <a:t>Stefanov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44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Networking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</a:t>
            </a:r>
            <a:r>
              <a:rPr lang="en-US" dirty="0" smtClean="0"/>
              <a:t>and Latency </a:t>
            </a:r>
            <a:endParaRPr lang="en-US" dirty="0"/>
          </a:p>
        </p:txBody>
      </p:sp>
      <p:pic>
        <p:nvPicPr>
          <p:cNvPr id="1026" name="Picture 2" descr="D:\CropperCaptur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73380" cy="39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5" y="152400"/>
            <a:ext cx="8229600" cy="1143000"/>
          </a:xfrm>
        </p:spPr>
        <p:txBody>
          <a:bodyPr/>
          <a:lstStyle/>
          <a:p>
            <a:r>
              <a:rPr lang="en-US" dirty="0"/>
              <a:t>Bandwidth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93355"/>
              </p:ext>
            </p:extLst>
          </p:nvPr>
        </p:nvGraphicFramePr>
        <p:xfrm>
          <a:off x="533400" y="1061720"/>
          <a:ext cx="8229600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Avg. Connection</a:t>
                      </a:r>
                      <a:r>
                        <a:rPr lang="en-US" sz="2000" baseline="0" dirty="0" smtClean="0"/>
                        <a:t> Speed (Mbps)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Netherlands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smtClean="0"/>
                        <a:t>12.5 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6.5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 Korea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22.1 (~2.7625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Mbyte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/sec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Australia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5.5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2.9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Latin &amp; South America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~3</a:t>
                      </a:r>
                      <a:endParaRPr lang="en-US" sz="2400" dirty="0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 East &amp; Africa 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151" y="6019800"/>
            <a:ext cx="770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State of the Internet by Akamai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www.akamai.com/dl/akamai/akamai-soti-q313.pdf?WT.mc_id=soti_Q313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9104</TotalTime>
  <Words>742</Words>
  <Application>Microsoft Office PowerPoint</Application>
  <PresentationFormat>On-screen Show (4:3)</PresentationFormat>
  <Paragraphs>239</Paragraphs>
  <Slides>69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Verdana</vt:lpstr>
      <vt:lpstr>Wingdings</vt:lpstr>
      <vt:lpstr>Office Theme</vt:lpstr>
      <vt:lpstr>Network</vt:lpstr>
      <vt:lpstr>PowerPoint Presentation</vt:lpstr>
      <vt:lpstr>Alexa</vt:lpstr>
      <vt:lpstr>Experiment</vt:lpstr>
      <vt:lpstr>PowerPoint Presentation</vt:lpstr>
      <vt:lpstr>Results</vt:lpstr>
      <vt:lpstr>Networking Basics</vt:lpstr>
      <vt:lpstr>Bandwidth and Latency </vt:lpstr>
      <vt:lpstr>Bandwidth</vt:lpstr>
      <vt:lpstr>Upstream bandwidth</vt:lpstr>
      <vt:lpstr>Round-trip time (RTT)</vt:lpstr>
      <vt:lpstr>Latency</vt:lpstr>
      <vt:lpstr>Bandwidth vs Latency</vt:lpstr>
      <vt:lpstr>PowerPoint Presentation</vt:lpstr>
      <vt:lpstr> Signal latencies in vacuum and fiber</vt:lpstr>
      <vt:lpstr>Last-Mile Latency</vt:lpstr>
      <vt:lpstr>Basic Steps</vt:lpstr>
      <vt:lpstr>Cache</vt:lpstr>
      <vt:lpstr>Three-Way Handshake</vt:lpstr>
      <vt:lpstr>New York – London (5,585 km)</vt:lpstr>
      <vt:lpstr>TCP Slow Start </vt:lpstr>
      <vt:lpstr>PowerPoint Presentation</vt:lpstr>
      <vt:lpstr>PowerPoint Presentation</vt:lpstr>
      <vt:lpstr>http://chimera.labs.oreilly.com/books/1230000000545</vt:lpstr>
      <vt:lpstr>Summary</vt:lpstr>
      <vt:lpstr>Oops! Good news</vt:lpstr>
      <vt:lpstr>SPDY (HTTP 2.0)</vt:lpstr>
      <vt:lpstr>Navigation Timing</vt:lpstr>
      <vt:lpstr>PowerPoint Presentation</vt:lpstr>
      <vt:lpstr>Page Speed</vt:lpstr>
      <vt:lpstr>PageSpeed Insights</vt:lpstr>
      <vt:lpstr>PowerPoint Presentation</vt:lpstr>
      <vt:lpstr>PageSpeed Insights</vt:lpstr>
      <vt:lpstr>PowerPoint Presentation</vt:lpstr>
      <vt:lpstr>http://www.webpagetest.org/</vt:lpstr>
      <vt:lpstr>PowerPoint Presentation</vt:lpstr>
      <vt:lpstr>Dulles, VA USA (Android 4.4, 2.3, iOS)</vt:lpstr>
      <vt:lpstr>Speed Index</vt:lpstr>
      <vt:lpstr>Speed Index</vt:lpstr>
      <vt:lpstr>Speed Index</vt:lpstr>
      <vt:lpstr>Demo</vt:lpstr>
      <vt:lpstr>PowerPoint Presentation</vt:lpstr>
      <vt:lpstr>Out of Scope</vt:lpstr>
      <vt:lpstr>Want more?</vt:lpstr>
      <vt:lpstr>Questions?</vt:lpstr>
      <vt:lpstr>PowerPoint Presentation</vt:lpstr>
      <vt:lpstr>http://httpArchive.org/</vt:lpstr>
      <vt:lpstr>http://httpArchive.org/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gzip</vt:lpstr>
      <vt:lpstr>PowerPoint Presentation</vt:lpstr>
      <vt:lpstr>PowerPoint Presentation</vt:lpstr>
      <vt:lpstr>PowerPoint Presentation</vt:lpstr>
      <vt:lpstr>PowerPoint Presentation</vt:lpstr>
      <vt:lpstr>Исследования yandex </vt:lpstr>
      <vt:lpstr>PowerPoint Presentation</vt:lpstr>
      <vt:lpstr>PowerPoint Presentation</vt:lpstr>
      <vt:lpstr>Dial Up Modem Handshake Sound - Spectrogram</vt:lpstr>
      <vt:lpstr>Nice presentation </vt:lpstr>
      <vt:lpstr>SPDY</vt:lpstr>
      <vt:lpstr>PowerPoint Presentation</vt:lpstr>
      <vt:lpstr>Paul Irish, Fluent 2014 Keynote, "Delivering the goods"</vt:lpstr>
      <vt:lpstr>Inspired by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128</cp:revision>
  <dcterms:created xsi:type="dcterms:W3CDTF">2014-02-20T14:21:23Z</dcterms:created>
  <dcterms:modified xsi:type="dcterms:W3CDTF">2015-11-04T12:12:53Z</dcterms:modified>
</cp:coreProperties>
</file>