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4" r:id="rId2"/>
    <p:sldId id="281" r:id="rId3"/>
    <p:sldId id="282" r:id="rId4"/>
    <p:sldId id="283" r:id="rId5"/>
    <p:sldId id="256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195571-FD13-43A4-8C9B-8E6B3916FAE7}">
          <p14:sldIdLst>
            <p14:sldId id="284"/>
            <p14:sldId id="281"/>
            <p14:sldId id="282"/>
            <p14:sldId id="283"/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Untitled Section" id="{3BAAB572-16B3-4937-BBEC-98975E9E6E9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C4A95-5843-41C9-88B6-83C30E33CF5F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05DDA-6E8D-4C4A-9B3E-8A36088B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JavaScript нет области видимости на уровне блоков. Все переменные, объявленные внутри функции, независимо от того, где именно это сделано, определены во </a:t>
            </a:r>
            <a:r>
              <a:rPr lang="ru-RU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всей</a:t>
            </a:r>
            <a:r>
              <a:rPr lang="ru-RU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функции.</a:t>
            </a: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221175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8795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645404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06085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7491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42892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37610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33175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912748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44964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42733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23299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0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8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4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2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A599-862F-4E24-8998-DC482B785E64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855640" y="2348880"/>
            <a:ext cx="691276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There are only two kinds of languages: the ones people complain about and the ones nobody uses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en-US" sz="2800" b="1" dirty="0"/>
              <a:t>			 </a:t>
            </a:r>
            <a:r>
              <a:rPr lang="ru-RU" sz="2800" b="1" dirty="0"/>
              <a:t>	</a:t>
            </a:r>
            <a:r>
              <a:rPr lang="ru-RU" sz="2800" dirty="0" err="1"/>
              <a:t>Bjarne</a:t>
            </a:r>
            <a:r>
              <a:rPr lang="ru-RU" sz="2800" dirty="0"/>
              <a:t> </a:t>
            </a:r>
            <a:r>
              <a:rPr lang="ru-RU" sz="2800" dirty="0" err="1"/>
              <a:t>Stroustrup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63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Static (lexical) scope</a:t>
            </a:r>
          </a:p>
        </p:txBody>
      </p:sp>
      <p:sp>
        <p:nvSpPr>
          <p:cNvPr id="4" name="Rectangle 3"/>
          <p:cNvSpPr/>
          <p:nvPr/>
        </p:nvSpPr>
        <p:spPr>
          <a:xfrm>
            <a:off x="2063552" y="836712"/>
            <a:ext cx="8208912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z = 10;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	alert(z);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foo(); 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() {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z = 20;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foo();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})();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3552" y="3789041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word “static” relates to ability to determine the scope of an identifier during the parsing stage of a program.</a:t>
            </a:r>
          </a:p>
        </p:txBody>
      </p:sp>
    </p:spTree>
    <p:extLst>
      <p:ext uri="{BB962C8B-B14F-4D97-AF65-F5344CB8AC3E}">
        <p14:creationId xmlns:p14="http://schemas.microsoft.com/office/powerpoint/2010/main" val="1353347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Scope chain</a:t>
            </a:r>
            <a:endParaRPr lang="en-US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1544" y="908720"/>
            <a:ext cx="842968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"local"</a:t>
            </a:r>
            <a:r>
              <a:rPr lang="en-US" b="1" dirty="0"/>
              <a:t>;       // A local variable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"nested"</a:t>
            </a:r>
            <a:r>
              <a:rPr lang="en-US" b="1" dirty="0"/>
              <a:t>;  // A nested scope of local variables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write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);       // Prints "nested"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12791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8348" y="548680"/>
            <a:ext cx="8001056" cy="378565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function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400" b="1" dirty="0"/>
              <a:t>() {</a:t>
            </a:r>
          </a:p>
          <a:p>
            <a:r>
              <a:rPr lang="en-US" sz="2400" b="1" dirty="0"/>
              <a:t>	</a:t>
            </a:r>
            <a:r>
              <a:rPr lang="en-US" sz="2400" b="1" dirty="0" err="1">
                <a:solidFill>
                  <a:srgbClr val="0070C0"/>
                </a:solidFill>
              </a:rPr>
              <a:t>var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B050"/>
                </a:solidFill>
              </a:rPr>
              <a:t>3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B050"/>
                </a:solidFill>
              </a:rPr>
              <a:t>5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function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sz="2400" b="1" dirty="0"/>
              <a:t> () {</a:t>
            </a:r>
          </a:p>
          <a:p>
            <a:r>
              <a:rPr lang="en-US" sz="2400" b="1" dirty="0"/>
              <a:t>		</a:t>
            </a:r>
            <a:r>
              <a:rPr lang="en-US" sz="2400" b="1" dirty="0" err="1">
                <a:solidFill>
                  <a:srgbClr val="0070C0"/>
                </a:solidFill>
              </a:rPr>
              <a:t>var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B050"/>
                </a:solidFill>
              </a:rPr>
              <a:t>7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B050"/>
                </a:solidFill>
              </a:rPr>
              <a:t>11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	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400" b="1" dirty="0"/>
              <a:t> +=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400" b="1" dirty="0"/>
              <a:t> +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};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sz="2400" b="1" dirty="0"/>
              <a:t>();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alert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rgbClr val="00B050"/>
                </a:solidFill>
              </a:rPr>
              <a:t>"a = "</a:t>
            </a:r>
            <a:r>
              <a:rPr lang="en-US" sz="2400" b="1" dirty="0"/>
              <a:t> +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400" b="1" dirty="0"/>
              <a:t> + </a:t>
            </a:r>
            <a:r>
              <a:rPr lang="en-US" sz="2400" b="1" dirty="0">
                <a:solidFill>
                  <a:srgbClr val="00B050"/>
                </a:solidFill>
              </a:rPr>
              <a:t>"; b = "</a:t>
            </a:r>
            <a:r>
              <a:rPr lang="en-US" sz="2400" b="1" dirty="0"/>
              <a:t> +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400" b="1" dirty="0"/>
              <a:t>);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400" b="1" dirty="0"/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38348" y="4716860"/>
            <a:ext cx="4572000" cy="156966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var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/>
              <a:t>(){</a:t>
            </a:r>
          </a:p>
          <a:p>
            <a:r>
              <a:rPr lang="en-US" sz="2400" b="1" dirty="0"/>
              <a:t>    </a:t>
            </a:r>
            <a:r>
              <a:rPr lang="en-US" sz="2400" b="1" dirty="0">
                <a:solidFill>
                  <a:srgbClr val="0070C0"/>
                </a:solidFill>
              </a:rPr>
              <a:t>alert</a:t>
            </a:r>
            <a:r>
              <a:rPr lang="en-US" sz="2400" b="1" dirty="0"/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400" b="1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toString</a:t>
            </a:r>
            <a:r>
              <a:rPr lang="en-US" sz="2400" b="1" dirty="0"/>
              <a:t>());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400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36714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in global scope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1544" y="1052736"/>
            <a:ext cx="5760640" cy="48320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DOCTYPE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html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Untitled Page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="script.js"&gt;&lt;/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u="sng" dirty="0">
                <a:solidFill>
                  <a:prstClr val="black"/>
                </a:solidFill>
                <a:latin typeface="Consolas"/>
              </a:rPr>
              <a:t> a = 5;</a:t>
            </a:r>
          </a:p>
          <a:p>
            <a:pPr lvl="1"/>
            <a:r>
              <a:rPr lang="en-US" sz="140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u="sng" dirty="0">
                <a:solidFill>
                  <a:prstClr val="black"/>
                </a:solidFill>
                <a:latin typeface="Consolas"/>
              </a:rPr>
              <a:t> b = 2;</a:t>
            </a:r>
          </a:p>
          <a:p>
            <a:pPr lvl="1"/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u="sng" dirty="0">
                <a:solidFill>
                  <a:prstClr val="black"/>
                </a:solidFill>
                <a:latin typeface="Consolas"/>
              </a:rPr>
              <a:t> sum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 + y;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u="sng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u="sng" dirty="0" err="1">
                <a:solidFill>
                  <a:prstClr val="black"/>
                </a:solidFill>
                <a:latin typeface="Consolas"/>
              </a:rPr>
              <a:t>mul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 * y;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}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12024" y="868070"/>
            <a:ext cx="133214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Index.html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303912" y="2204865"/>
            <a:ext cx="4752528" cy="3072537"/>
            <a:chOff x="3779912" y="2204864"/>
            <a:chExt cx="4752528" cy="3072537"/>
          </a:xfrm>
        </p:grpSpPr>
        <p:grpSp>
          <p:nvGrpSpPr>
            <p:cNvPr id="12" name="Group 11"/>
            <p:cNvGrpSpPr/>
            <p:nvPr/>
          </p:nvGrpSpPr>
          <p:grpSpPr>
            <a:xfrm>
              <a:off x="3779912" y="2204864"/>
              <a:ext cx="4752528" cy="3072537"/>
              <a:chOff x="3779912" y="2204864"/>
              <a:chExt cx="4752528" cy="307253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60032" y="4077072"/>
                <a:ext cx="3672408" cy="120032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u="sng" dirty="0" err="1">
                    <a:solidFill>
                      <a:srgbClr val="0000FF"/>
                    </a:solidFill>
                    <a:latin typeface="Consolas"/>
                  </a:rPr>
                  <a:t>var</a:t>
                </a:r>
                <a:r>
                  <a:rPr lang="en-US" u="sng" dirty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u="sng" dirty="0" err="1">
                    <a:solidFill>
                      <a:prstClr val="black"/>
                    </a:solidFill>
                    <a:latin typeface="Consolas"/>
                  </a:rPr>
                  <a:t>gloabalVar</a:t>
                </a:r>
                <a:r>
                  <a:rPr lang="en-US" u="sng" dirty="0">
                    <a:solidFill>
                      <a:prstClr val="black"/>
                    </a:solidFill>
                    <a:latin typeface="Consolas"/>
                  </a:rPr>
                  <a:t> = 5;</a:t>
                </a:r>
              </a:p>
              <a:p>
                <a:r>
                  <a:rPr lang="en-US" u="sng" dirty="0">
                    <a:solidFill>
                      <a:srgbClr val="0000FF"/>
                    </a:solidFill>
                    <a:latin typeface="Consolas"/>
                  </a:rPr>
                  <a:t>function</a:t>
                </a:r>
                <a:r>
                  <a:rPr lang="en-US" u="sng" dirty="0">
                    <a:solidFill>
                      <a:prstClr val="black"/>
                    </a:solidFill>
                    <a:latin typeface="Consolas"/>
                  </a:rPr>
                  <a:t> square</a:t>
                </a:r>
                <a:r>
                  <a:rPr lang="en-US" dirty="0">
                    <a:solidFill>
                      <a:prstClr val="black"/>
                    </a:solidFill>
                    <a:latin typeface="Consolas"/>
                  </a:rPr>
                  <a:t>(x) {</a:t>
                </a:r>
              </a:p>
              <a:p>
                <a:r>
                  <a:rPr lang="en-US" dirty="0">
                    <a:solidFill>
                      <a:srgbClr val="0000FF"/>
                    </a:solidFill>
                    <a:latin typeface="Consolas"/>
                  </a:rPr>
                  <a:t>	return</a:t>
                </a:r>
                <a:r>
                  <a:rPr lang="en-US" dirty="0">
                    <a:solidFill>
                      <a:prstClr val="black"/>
                    </a:solidFill>
                    <a:latin typeface="Consolas"/>
                  </a:rPr>
                  <a:t> x * x;</a:t>
                </a:r>
              </a:p>
              <a:p>
                <a:r>
                  <a:rPr lang="en-US" dirty="0">
                    <a:solidFill>
                      <a:prstClr val="black"/>
                    </a:solidFill>
                    <a:latin typeface="Consolas"/>
                  </a:rPr>
                  <a:t>}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3779912" y="2204864"/>
                <a:ext cx="1656184" cy="194421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7380312" y="3779748"/>
              <a:ext cx="1008112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script.js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616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a typeface="ＭＳ Ｐゴシック" pitchFamily="34" charset="-128"/>
              </a:rPr>
              <a:t>Global namespace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5473" y="4286256"/>
            <a:ext cx="52712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Global variables are evil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91544" y="1052737"/>
            <a:ext cx="7560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ＭＳ Ｐゴシック" pitchFamily="34" charset="-128"/>
              </a:rPr>
              <a:t>Every variable is global unless it's in a function and is declared with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var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63552" y="2132856"/>
            <a:ext cx="4572000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b="1" dirty="0" err="1"/>
              <a:t>window.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globalVariable</a:t>
            </a:r>
            <a:r>
              <a:rPr lang="en-US" sz="2400" b="1" dirty="0"/>
              <a:t> = “global”;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function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b="1" dirty="0"/>
              <a:t>(){</a:t>
            </a:r>
          </a:p>
          <a:p>
            <a:r>
              <a:rPr lang="en-US" sz="2400" b="1" dirty="0"/>
              <a:t>  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globalVariable2</a:t>
            </a:r>
            <a:r>
              <a:rPr lang="en-US" sz="2400" b="1" dirty="0"/>
              <a:t> = “global2”;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78196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ea typeface="ＭＳ Ｐゴシック" pitchFamily="34" charset="-128"/>
              </a:rPr>
              <a:t>Globals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9536" y="908721"/>
            <a:ext cx="7992888" cy="56323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dirty="0">
              <a:solidFill>
                <a:srgbClr val="0000FF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sum(x, y) {</a:t>
            </a:r>
          </a:p>
          <a:p>
            <a:pPr lvl="1"/>
            <a:r>
              <a:rPr lang="en-US" dirty="0">
                <a:solidFill>
                  <a:srgbClr val="006400"/>
                </a:solidFill>
                <a:latin typeface="Consolas"/>
              </a:rPr>
              <a:t>// implied global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Consolas"/>
              </a:rPr>
              <a:t>result = x + y;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result;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006400"/>
              </a:solidFill>
              <a:latin typeface="Consolas"/>
            </a:endParaRPr>
          </a:p>
          <a:p>
            <a:endParaRPr lang="en-US" dirty="0">
              <a:solidFill>
                <a:srgbClr val="006400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 = b = 0;</a:t>
            </a:r>
          </a:p>
          <a:p>
            <a:pPr lvl="1"/>
            <a:r>
              <a:rPr lang="en-US" dirty="0">
                <a:solidFill>
                  <a:srgbClr val="006400"/>
                </a:solidFill>
                <a:latin typeface="Consolas"/>
              </a:rPr>
              <a:t>// 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// preferred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a, b;</a:t>
            </a:r>
          </a:p>
          <a:p>
            <a:pPr lvl="1"/>
            <a:r>
              <a:rPr lang="en-US" dirty="0">
                <a:solidFill>
                  <a:srgbClr val="006400"/>
                </a:solidFill>
                <a:latin typeface="Consolas"/>
              </a:rPr>
              <a:t>// 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Consolas"/>
              </a:rPr>
              <a:t>a = b = 0;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both local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469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2596" y="1000109"/>
            <a:ext cx="8501122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if (</a:t>
            </a:r>
            <a:r>
              <a:rPr lang="en-US" sz="2000" b="1" dirty="0" err="1">
                <a:solidFill>
                  <a:srgbClr val="0070C0"/>
                </a:solidFill>
              </a:rPr>
              <a:t>window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2000" b="1" dirty="0"/>
              <a:t> == </a:t>
            </a:r>
            <a:r>
              <a:rPr lang="en-US" sz="2000" b="1" dirty="0">
                <a:solidFill>
                  <a:srgbClr val="00B050"/>
                </a:solidFill>
              </a:rPr>
              <a:t>null</a:t>
            </a:r>
            <a:r>
              <a:rPr lang="en-US" sz="2000" b="1" dirty="0"/>
              <a:t>){</a:t>
            </a:r>
          </a:p>
          <a:p>
            <a:r>
              <a:rPr lang="en-US" sz="2000" b="1" dirty="0"/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window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2000" b="1" dirty="0"/>
              <a:t> = {}; 	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  <a:p>
            <a:r>
              <a:rPr lang="en-US" sz="2000" b="1" dirty="0" err="1">
                <a:solidFill>
                  <a:srgbClr val="0070C0"/>
                </a:solidFill>
              </a:rPr>
              <a:t>window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myFunction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/>
              <a:t>= function(</a:t>
            </a:r>
            <a:r>
              <a:rPr lang="en-US" sz="2000" dirty="0"/>
              <a:t>/* </a:t>
            </a:r>
            <a:r>
              <a:rPr lang="en-US" sz="2000" dirty="0" err="1"/>
              <a:t>params</a:t>
            </a:r>
            <a:r>
              <a:rPr lang="en-US" sz="2000" dirty="0"/>
              <a:t>*/ </a:t>
            </a:r>
            <a:r>
              <a:rPr lang="en-US" sz="2000" b="1" dirty="0"/>
              <a:t>) {</a:t>
            </a:r>
          </a:p>
          <a:p>
            <a:r>
              <a:rPr lang="en-US" sz="2000" b="1" dirty="0"/>
              <a:t>	</a:t>
            </a:r>
            <a:r>
              <a:rPr lang="en-US" sz="2000" dirty="0"/>
              <a:t>/* code here */ </a:t>
            </a:r>
          </a:p>
          <a:p>
            <a:r>
              <a:rPr lang="en-US" sz="20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25811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Hoisting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2340" y="836713"/>
            <a:ext cx="8429684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undefined ("foo" and "bar" exist)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24084" y="3573016"/>
            <a:ext cx="8429684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undefined (now we see that they exist)</a:t>
            </a:r>
            <a:endParaRPr lang="en-US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24712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Hoisting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2340" y="836713"/>
            <a:ext cx="8429684" cy="20313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b="1" dirty="0"/>
              <a:t>( ) { 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);  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"</a:t>
            </a:r>
            <a:r>
              <a:rPr lang="en-US" b="1" dirty="0">
                <a:solidFill>
                  <a:srgbClr val="00B050"/>
                </a:solidFill>
              </a:rPr>
              <a:t>local</a:t>
            </a:r>
            <a:r>
              <a:rPr lang="en-US" b="1" dirty="0"/>
              <a:t>";</a:t>
            </a:r>
            <a:endParaRPr lang="ru-RU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b="1" dirty="0"/>
              <a:t>( 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24084" y="3573016"/>
            <a:ext cx="8429684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b="1" dirty="0"/>
              <a:t>( ) {</a:t>
            </a:r>
          </a:p>
          <a:p>
            <a:r>
              <a:rPr lang="en-US" b="1" dirty="0"/>
              <a:t>	</a:t>
            </a:r>
            <a:r>
              <a:rPr lang="en-US" b="1" u="sng" dirty="0" err="1">
                <a:solidFill>
                  <a:srgbClr val="0070C0"/>
                </a:solidFill>
              </a:rPr>
              <a:t>var</a:t>
            </a:r>
            <a:r>
              <a:rPr lang="en-US" b="1" u="sng" dirty="0">
                <a:solidFill>
                  <a:srgbClr val="0070C0"/>
                </a:solidFill>
              </a:rPr>
              <a:t>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u="sng" dirty="0"/>
              <a:t>; 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);  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"</a:t>
            </a:r>
            <a:r>
              <a:rPr lang="en-US" b="1" dirty="0">
                <a:solidFill>
                  <a:srgbClr val="00B050"/>
                </a:solidFill>
              </a:rPr>
              <a:t>local</a:t>
            </a:r>
            <a:r>
              <a:rPr lang="en-US" b="1" dirty="0"/>
              <a:t>";</a:t>
            </a:r>
            <a:endParaRPr lang="ru-RU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b="1" dirty="0"/>
              <a:t>( ); </a:t>
            </a:r>
          </a:p>
        </p:txBody>
      </p:sp>
    </p:spTree>
    <p:extLst>
      <p:ext uri="{BB962C8B-B14F-4D97-AF65-F5344CB8AC3E}">
        <p14:creationId xmlns:p14="http://schemas.microsoft.com/office/powerpoint/2010/main" val="3218895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43672" y="1142984"/>
            <a:ext cx="54406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&lt;script&gt;</a:t>
            </a:r>
            <a:endParaRPr lang="en-US" sz="2800" b="1" dirty="0"/>
          </a:p>
          <a:p>
            <a:pPr lvl="1"/>
            <a:r>
              <a:rPr lang="en-US" sz="2800" b="1" dirty="0"/>
              <a:t>if (("a" in window) == false) {</a:t>
            </a:r>
          </a:p>
          <a:p>
            <a:pPr lvl="1"/>
            <a:r>
              <a:rPr lang="en-US" sz="2800" b="1" dirty="0"/>
              <a:t>    </a:t>
            </a:r>
            <a:r>
              <a:rPr lang="en-US" sz="2800" b="1" dirty="0" err="1"/>
              <a:t>var</a:t>
            </a:r>
            <a:r>
              <a:rPr lang="en-US" sz="2800" b="1" dirty="0"/>
              <a:t> a = 1; </a:t>
            </a:r>
          </a:p>
          <a:p>
            <a:pPr lvl="1"/>
            <a:r>
              <a:rPr lang="en-US" sz="2800" b="1" dirty="0"/>
              <a:t>}</a:t>
            </a:r>
          </a:p>
          <a:p>
            <a:pPr lvl="1"/>
            <a:r>
              <a:rPr lang="en-US" sz="2800" b="1" dirty="0"/>
              <a:t>alert(a);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52623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Scope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14137" y="1196752"/>
            <a:ext cx="842968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foo = 1;</a:t>
            </a:r>
          </a:p>
          <a:p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bar() {</a:t>
            </a:r>
          </a:p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(!foo) {</a:t>
            </a:r>
          </a:p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foo = 10;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	}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	alert(foo);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bar();</a:t>
            </a:r>
          </a:p>
        </p:txBody>
      </p:sp>
    </p:spTree>
    <p:extLst>
      <p:ext uri="{BB962C8B-B14F-4D97-AF65-F5344CB8AC3E}">
        <p14:creationId xmlns:p14="http://schemas.microsoft.com/office/powerpoint/2010/main" val="853967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generation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19536" y="1124744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Javascript</a:t>
            </a:r>
            <a:r>
              <a:rPr lang="en-US" sz="2400" dirty="0"/>
              <a:t> can compile text to an executable code: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eval</a:t>
            </a:r>
            <a:r>
              <a:rPr lang="en-US" sz="2400" dirty="0"/>
              <a:t>() - compile a string as JavaScript.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new Function() - compile a 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setTimeout</a:t>
            </a:r>
            <a:r>
              <a:rPr lang="en-US" sz="2400" dirty="0"/>
              <a:t>, </a:t>
            </a:r>
            <a:r>
              <a:rPr lang="en-US" sz="2400" dirty="0" err="1"/>
              <a:t>setInterval</a:t>
            </a:r>
            <a:r>
              <a:rPr lang="en-US" sz="2400" dirty="0"/>
              <a:t> - can both take a string as their first argument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1204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3552" y="908721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 </a:t>
            </a:r>
            <a:r>
              <a:rPr lang="en-US" sz="2400" dirty="0" err="1"/>
              <a:t>eval</a:t>
            </a:r>
            <a:r>
              <a:rPr lang="en-US" sz="2400" dirty="0"/>
              <a:t> function will execute a string of JavaScript code in the current scope</a:t>
            </a:r>
          </a:p>
        </p:txBody>
      </p:sp>
      <p:sp>
        <p:nvSpPr>
          <p:cNvPr id="6" name="Rectangle 5"/>
          <p:cNvSpPr/>
          <p:nvPr/>
        </p:nvSpPr>
        <p:spPr>
          <a:xfrm>
            <a:off x="2063552" y="1855545"/>
            <a:ext cx="4572000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foo = 1;</a:t>
            </a:r>
          </a:p>
          <a:p>
            <a:endParaRPr lang="en-US" sz="2000" b="1" dirty="0"/>
          </a:p>
          <a:p>
            <a:r>
              <a:rPr lang="en-US" sz="2000" b="1" dirty="0"/>
              <a:t>function test1() {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var</a:t>
            </a:r>
            <a:r>
              <a:rPr lang="en-US" sz="2000" b="1" dirty="0"/>
              <a:t> foo = 2;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eval</a:t>
            </a:r>
            <a:r>
              <a:rPr lang="en-US" sz="2000" b="1" dirty="0"/>
              <a:t>("foo = 3"); 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  <a:p>
            <a:r>
              <a:rPr lang="en-US" sz="2000" b="1" dirty="0"/>
              <a:t>test1();</a:t>
            </a:r>
          </a:p>
          <a:p>
            <a:r>
              <a:rPr lang="en-US" sz="2000" b="1" dirty="0"/>
              <a:t>console.log(foo);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3323698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9536" y="836712"/>
            <a:ext cx="8136904" cy="353943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/>
              <a:t>var</a:t>
            </a:r>
            <a:r>
              <a:rPr lang="en-US" sz="1600" b="1" dirty="0"/>
              <a:t> foo = 1;</a:t>
            </a:r>
          </a:p>
          <a:p>
            <a:endParaRPr lang="en-US" sz="1600" b="1" dirty="0"/>
          </a:p>
          <a:p>
            <a:r>
              <a:rPr lang="en-US" sz="1600" b="1" dirty="0"/>
              <a:t>function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600" b="1" dirty="0"/>
              <a:t>(code) {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eval</a:t>
            </a:r>
            <a:r>
              <a:rPr lang="en-US" sz="1600" b="1" dirty="0"/>
              <a:t>(code);</a:t>
            </a:r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  <a:p>
            <a:r>
              <a:rPr lang="en-US" sz="1600" b="1" dirty="0"/>
              <a:t>function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600" b="1" dirty="0"/>
              <a:t>() {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var</a:t>
            </a:r>
            <a:r>
              <a:rPr lang="en-US" sz="1600" b="1" dirty="0"/>
              <a:t> foo = 2;</a:t>
            </a:r>
          </a:p>
          <a:p>
            <a:r>
              <a:rPr lang="en-US" sz="1600" b="1" dirty="0"/>
              <a:t>	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600" b="1" dirty="0"/>
              <a:t>("foo = 3");</a:t>
            </a:r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console.log(foo);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//3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67244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47528" y="908721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/>
              <a:t>+ Security Issues</a:t>
            </a:r>
          </a:p>
          <a:p>
            <a:endParaRPr lang="en-US" sz="2800" dirty="0"/>
          </a:p>
          <a:p>
            <a:r>
              <a:rPr lang="en-US" sz="2800" dirty="0"/>
              <a:t>+ </a:t>
            </a:r>
            <a:r>
              <a:rPr lang="en-US" sz="2800" dirty="0" err="1"/>
              <a:t>eval</a:t>
            </a:r>
            <a:r>
              <a:rPr lang="en-US" sz="2800" dirty="0"/>
              <a:t> requires a compile and is therefore slow</a:t>
            </a:r>
          </a:p>
        </p:txBody>
      </p:sp>
    </p:spTree>
    <p:extLst>
      <p:ext uri="{BB962C8B-B14F-4D97-AF65-F5344CB8AC3E}">
        <p14:creationId xmlns:p14="http://schemas.microsoft.com/office/powerpoint/2010/main" val="201864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Statements Versus </a:t>
            </a:r>
            <a:r>
              <a:rPr lang="en-US" b="1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foo; // statement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y &gt;= 0 ? y : -y; //expression</a:t>
            </a:r>
          </a:p>
          <a:p>
            <a:pPr marL="0" indent="0">
              <a:buNone/>
            </a:pPr>
            <a:r>
              <a:rPr lang="en-US" dirty="0" err="1"/>
              <a:t>myFunction</a:t>
            </a:r>
            <a:r>
              <a:rPr lang="en-US" dirty="0"/>
              <a:t>(y &gt;= 0 ? y : -y) // </a:t>
            </a:r>
            <a:r>
              <a:rPr lang="en-US" dirty="0" smtClean="0"/>
              <a:t>expression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foo = 6; //assignment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6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numbers in JavaScript are floating-point:</a:t>
            </a:r>
          </a:p>
          <a:p>
            <a:r>
              <a:rPr lang="en-US" dirty="0" smtClean="0"/>
              <a:t>1 </a:t>
            </a:r>
            <a:r>
              <a:rPr lang="en-US" dirty="0"/>
              <a:t>=== 1.0</a:t>
            </a:r>
          </a:p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80316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Infinity is larger than any other number (except </a:t>
            </a:r>
            <a:r>
              <a:rPr lang="en-US" dirty="0" err="1"/>
              <a:t>NaN</a:t>
            </a:r>
            <a:r>
              <a:rPr lang="en-US" dirty="0"/>
              <a:t>). Similarly, -Infinity is smaller than any other number (except </a:t>
            </a:r>
            <a:r>
              <a:rPr lang="en-US" dirty="0" err="1"/>
              <a:t>NaN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 That makes these numbers useful as default values (e.g., when you are looking for a minimum or a maximum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3 / 0</a:t>
            </a:r>
          </a:p>
          <a:p>
            <a:pPr marL="0" indent="0">
              <a:buNone/>
            </a:pPr>
            <a:r>
              <a:rPr lang="en-US" dirty="0"/>
              <a:t>Infinity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Math.pow</a:t>
            </a:r>
            <a:r>
              <a:rPr lang="en-US" dirty="0"/>
              <a:t>(2, 1024)  // number too large</a:t>
            </a:r>
          </a:p>
          <a:p>
            <a:pPr marL="0" indent="0">
              <a:buNone/>
            </a:pPr>
            <a:r>
              <a:rPr lang="en-US" dirty="0"/>
              <a:t>Infinity</a:t>
            </a:r>
          </a:p>
        </p:txBody>
      </p:sp>
    </p:spTree>
    <p:extLst>
      <p:ext uri="{BB962C8B-B14F-4D97-AF65-F5344CB8AC3E}">
        <p14:creationId xmlns:p14="http://schemas.microsoft.com/office/powerpoint/2010/main" val="27359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Scope of a </a:t>
            </a:r>
            <a:r>
              <a:rPr lang="en-US" b="1" dirty="0" smtClean="0"/>
              <a:t>Variable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87571"/>
            <a:ext cx="1017586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scope of a variable are the locations where it is accessible.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006699"/>
              </a:solidFill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(Static)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/>
              <a:t>structure of a program determines the scope of a </a:t>
            </a:r>
            <a:r>
              <a:rPr lang="en-US" dirty="0" smtClean="0"/>
              <a:t>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 In Depth: let and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1 - Blocks are not scopes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4152" y="1765474"/>
            <a:ext cx="7781297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B3C3F"/>
                </a:solidFill>
                <a:effectLst/>
                <a:latin typeface="Open Sans"/>
              </a:rPr>
              <a:t>scope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of a 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14644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declared in a JS function is the whole body of that 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9224" y="3054096"/>
            <a:ext cx="523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</a:t>
            </a:r>
            <a:r>
              <a:rPr lang="ru-RU" dirty="0" smtClean="0"/>
              <a:t>Нарисовать график </a:t>
            </a:r>
            <a:r>
              <a:rPr lang="en-US" dirty="0" smtClean="0"/>
              <a:t>scope – </a:t>
            </a:r>
            <a:r>
              <a:rPr lang="ru-RU" dirty="0" smtClean="0"/>
              <a:t>можно с кругами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6928" y="3922776"/>
            <a:ext cx="2103120" cy="2103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6008" y="4181856"/>
            <a:ext cx="1584960" cy="15849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has to be created as soon as we enter the 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I like to imagine the JS engine lifting each </a:t>
            </a:r>
            <a:r>
              <a:rPr lang="en-US" dirty="0" err="1" smtClean="0"/>
              <a:t>var</a:t>
            </a:r>
            <a:r>
              <a:rPr lang="en-US" dirty="0" smtClean="0"/>
              <a:t> and function to the top of the enclosing function with a tiny code crane.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2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2 -</a:t>
            </a:r>
            <a:r>
              <a:rPr lang="en-US" b="1" dirty="0"/>
              <a:t> Variable oversharing in </a:t>
            </a:r>
            <a:r>
              <a:rPr lang="en-US" b="1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1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Scope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952596" y="1857365"/>
            <a:ext cx="8429684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b="1" dirty="0"/>
              <a:t>) {</a:t>
            </a:r>
          </a:p>
          <a:p>
            <a:r>
              <a:rPr lang="en-US" b="1" dirty="0"/>
              <a:t>        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b="1" dirty="0"/>
              <a:t>;       // </a:t>
            </a:r>
            <a:r>
              <a:rPr lang="en-US" b="1" dirty="0" err="1"/>
              <a:t>i</a:t>
            </a:r>
            <a:r>
              <a:rPr lang="en-US" b="1" dirty="0"/>
              <a:t> is defined throughout function 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b="1" dirty="0"/>
              <a:t> (</a:t>
            </a:r>
            <a:r>
              <a:rPr lang="en-US" b="1" dirty="0" err="1">
                <a:solidFill>
                  <a:srgbClr val="0070C0"/>
                </a:solidFill>
              </a:rPr>
              <a:t>typeof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b="1" dirty="0"/>
              <a:t> == "</a:t>
            </a:r>
            <a:r>
              <a:rPr lang="en-US" b="1" dirty="0">
                <a:solidFill>
                  <a:srgbClr val="00B050"/>
                </a:solidFill>
              </a:rPr>
              <a:t>object</a:t>
            </a:r>
            <a:r>
              <a:rPr lang="en-US" b="1" dirty="0"/>
              <a:t>") { </a:t>
            </a:r>
          </a:p>
          <a:p>
            <a:r>
              <a:rPr lang="en-US" b="1" dirty="0"/>
              <a:t>                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b="1" dirty="0"/>
              <a:t>;     // j is defined everywhere, not just block </a:t>
            </a:r>
          </a:p>
          <a:p>
            <a:endParaRPr lang="en-US" b="1" dirty="0"/>
          </a:p>
          <a:p>
            <a:r>
              <a:rPr lang="en-US" b="1" dirty="0"/>
              <a:t>                </a:t>
            </a:r>
            <a:r>
              <a:rPr lang="en-US" b="1" dirty="0">
                <a:solidFill>
                  <a:srgbClr val="0070C0"/>
                </a:solidFill>
              </a:rPr>
              <a:t>for(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=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b="1" dirty="0"/>
              <a:t>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 &lt; </a:t>
            </a:r>
            <a:r>
              <a:rPr lang="en-US" b="1" dirty="0">
                <a:solidFill>
                  <a:srgbClr val="00B050"/>
                </a:solidFill>
              </a:rPr>
              <a:t>10</a:t>
            </a:r>
            <a:r>
              <a:rPr lang="en-US" b="1" dirty="0"/>
              <a:t>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++) {    // k is defined everywhere, not just loop </a:t>
            </a:r>
          </a:p>
          <a:p>
            <a:r>
              <a:rPr lang="en-US" b="1" dirty="0"/>
              <a:t>              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write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); </a:t>
            </a:r>
          </a:p>
          <a:p>
            <a:r>
              <a:rPr lang="en-US" b="1" dirty="0"/>
              <a:t>                } </a:t>
            </a:r>
          </a:p>
          <a:p>
            <a:endParaRPr lang="en-US" b="1" dirty="0"/>
          </a:p>
          <a:p>
            <a:r>
              <a:rPr lang="en-US" b="1" dirty="0"/>
              <a:t>        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write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);   // k is still defined: prints 10 </a:t>
            </a:r>
          </a:p>
          <a:p>
            <a:r>
              <a:rPr lang="en-US" b="1" dirty="0"/>
              <a:t>       } </a:t>
            </a:r>
          </a:p>
          <a:p>
            <a:r>
              <a:rPr lang="en-US" b="1" dirty="0"/>
              <a:t>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write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b="1" dirty="0"/>
              <a:t>);    // j is defined, but may not be initialized </a:t>
            </a:r>
          </a:p>
          <a:p>
            <a:r>
              <a:rPr lang="en-US" b="1" dirty="0"/>
              <a:t>}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1224" y="785795"/>
            <a:ext cx="41788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No Block Scope</a:t>
            </a:r>
          </a:p>
          <a:p>
            <a:r>
              <a:rPr lang="en-US" sz="2800" b="1" dirty="0"/>
              <a:t>Only functions have scope.</a:t>
            </a:r>
          </a:p>
        </p:txBody>
      </p:sp>
    </p:spTree>
    <p:extLst>
      <p:ext uri="{BB962C8B-B14F-4D97-AF65-F5344CB8AC3E}">
        <p14:creationId xmlns:p14="http://schemas.microsoft.com/office/powerpoint/2010/main" val="990286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4838</TotalTime>
  <Words>832</Words>
  <Application>Microsoft Office PowerPoint</Application>
  <PresentationFormat>Widescreen</PresentationFormat>
  <Paragraphs>260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 Unicode MS</vt:lpstr>
      <vt:lpstr>MS PGothic</vt:lpstr>
      <vt:lpstr>Arial</vt:lpstr>
      <vt:lpstr>Calibri</vt:lpstr>
      <vt:lpstr>Calibri Light</vt:lpstr>
      <vt:lpstr>Consolas</vt:lpstr>
      <vt:lpstr>Courier New</vt:lpstr>
      <vt:lpstr>Open Sans</vt:lpstr>
      <vt:lpstr>Ubuntu Mono</vt:lpstr>
      <vt:lpstr>Office Theme</vt:lpstr>
      <vt:lpstr>PowerPoint Presentation</vt:lpstr>
      <vt:lpstr>Scope</vt:lpstr>
      <vt:lpstr>The Scope of a Variable</vt:lpstr>
      <vt:lpstr>Lexical (Static) Scope</vt:lpstr>
      <vt:lpstr>ES6 In Depth: let and const</vt:lpstr>
      <vt:lpstr>Problem 1 - Blocks are not scopes</vt:lpstr>
      <vt:lpstr>Hoisting </vt:lpstr>
      <vt:lpstr>Problem 2 - Variable oversharing in loops</vt:lpstr>
      <vt:lpstr>Scope</vt:lpstr>
      <vt:lpstr>Static (lexical) scope</vt:lpstr>
      <vt:lpstr>Scope chain</vt:lpstr>
      <vt:lpstr>PowerPoint Presentation</vt:lpstr>
      <vt:lpstr>Code in global scope</vt:lpstr>
      <vt:lpstr>Global namespace</vt:lpstr>
      <vt:lpstr>Globals</vt:lpstr>
      <vt:lpstr>Namespaces</vt:lpstr>
      <vt:lpstr>Hoisting</vt:lpstr>
      <vt:lpstr>Hoisting</vt:lpstr>
      <vt:lpstr>PowerPoint Presentation</vt:lpstr>
      <vt:lpstr>Scope</vt:lpstr>
      <vt:lpstr>Code generation</vt:lpstr>
      <vt:lpstr>eval is evil</vt:lpstr>
      <vt:lpstr>eval is evil</vt:lpstr>
      <vt:lpstr>eval is evil</vt:lpstr>
      <vt:lpstr>Statements Versus Expressions</vt:lpstr>
      <vt:lpstr>Numbers</vt:lpstr>
      <vt:lpstr>Infinity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11</cp:revision>
  <dcterms:created xsi:type="dcterms:W3CDTF">2015-08-25T15:10:59Z</dcterms:created>
  <dcterms:modified xsi:type="dcterms:W3CDTF">2015-08-31T04:53:09Z</dcterms:modified>
</cp:coreProperties>
</file>