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6"/>
  </p:notesMasterIdLst>
  <p:sldIdLst>
    <p:sldId id="325" r:id="rId2"/>
    <p:sldId id="370" r:id="rId3"/>
    <p:sldId id="327" r:id="rId4"/>
    <p:sldId id="413" r:id="rId5"/>
    <p:sldId id="328" r:id="rId6"/>
    <p:sldId id="398" r:id="rId7"/>
    <p:sldId id="329" r:id="rId8"/>
    <p:sldId id="420" r:id="rId9"/>
    <p:sldId id="332" r:id="rId10"/>
    <p:sldId id="333" r:id="rId11"/>
    <p:sldId id="371" r:id="rId12"/>
    <p:sldId id="335" r:id="rId13"/>
    <p:sldId id="336" r:id="rId14"/>
    <p:sldId id="373" r:id="rId15"/>
    <p:sldId id="372" r:id="rId16"/>
    <p:sldId id="411" r:id="rId17"/>
    <p:sldId id="412" r:id="rId18"/>
    <p:sldId id="375" r:id="rId19"/>
    <p:sldId id="376" r:id="rId20"/>
    <p:sldId id="409" r:id="rId21"/>
    <p:sldId id="406" r:id="rId22"/>
    <p:sldId id="407" r:id="rId23"/>
    <p:sldId id="408" r:id="rId24"/>
    <p:sldId id="395" r:id="rId25"/>
    <p:sldId id="378" r:id="rId26"/>
    <p:sldId id="379" r:id="rId27"/>
    <p:sldId id="399" r:id="rId28"/>
    <p:sldId id="400" r:id="rId29"/>
    <p:sldId id="416" r:id="rId30"/>
    <p:sldId id="401" r:id="rId31"/>
    <p:sldId id="380" r:id="rId32"/>
    <p:sldId id="346" r:id="rId33"/>
    <p:sldId id="397" r:id="rId34"/>
    <p:sldId id="402" r:id="rId35"/>
    <p:sldId id="393" r:id="rId36"/>
    <p:sldId id="348" r:id="rId37"/>
    <p:sldId id="351" r:id="rId38"/>
    <p:sldId id="383" r:id="rId39"/>
    <p:sldId id="354" r:id="rId40"/>
    <p:sldId id="355" r:id="rId41"/>
    <p:sldId id="384" r:id="rId42"/>
    <p:sldId id="385" r:id="rId43"/>
    <p:sldId id="356" r:id="rId44"/>
    <p:sldId id="417" r:id="rId45"/>
    <p:sldId id="357" r:id="rId46"/>
    <p:sldId id="391" r:id="rId47"/>
    <p:sldId id="359" r:id="rId48"/>
    <p:sldId id="360" r:id="rId49"/>
    <p:sldId id="361" r:id="rId50"/>
    <p:sldId id="362" r:id="rId51"/>
    <p:sldId id="363" r:id="rId52"/>
    <p:sldId id="403" r:id="rId53"/>
    <p:sldId id="419" r:id="rId54"/>
    <p:sldId id="365" r:id="rId55"/>
    <p:sldId id="404" r:id="rId56"/>
    <p:sldId id="405" r:id="rId57"/>
    <p:sldId id="364" r:id="rId58"/>
    <p:sldId id="418" r:id="rId59"/>
    <p:sldId id="394" r:id="rId60"/>
    <p:sldId id="367" r:id="rId61"/>
    <p:sldId id="392" r:id="rId62"/>
    <p:sldId id="368" r:id="rId63"/>
    <p:sldId id="369" r:id="rId64"/>
    <p:sldId id="300" r:id="rId65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654" autoAdjust="0"/>
  </p:normalViewPr>
  <p:slideViewPr>
    <p:cSldViewPr>
      <p:cViewPr varScale="1">
        <p:scale>
          <a:sx n="91" d="100"/>
          <a:sy n="9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025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469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3063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363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735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29.08.2015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/" TargetMode="External"/><Relationship Id="rId2" Type="http://schemas.openxmlformats.org/officeDocument/2006/relationships/hyperlink" Target="http://crockford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htmlbook.r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28892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</a:t>
            </a:r>
            <a:r>
              <a:rPr lang="en-US" sz="2800" b="1" dirty="0" err="1" smtClean="0"/>
              <a:t>MyMath</a:t>
            </a:r>
            <a:r>
              <a:rPr lang="en-US" sz="2800" b="1" dirty="0" smtClean="0"/>
              <a:t>() {</a:t>
            </a:r>
          </a:p>
          <a:p>
            <a:r>
              <a:rPr lang="en-US" sz="2800" b="1" dirty="0" smtClean="0"/>
              <a:t>	//math here...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MyMath.Pi</a:t>
            </a:r>
            <a:r>
              <a:rPr lang="en-US" sz="2800" b="1" dirty="0" smtClean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642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 smtClean="0"/>
              <a:t>	if </a:t>
            </a:r>
            <a:r>
              <a:rPr lang="en-US" sz="2800" b="1" dirty="0"/>
              <a:t>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</a:t>
            </a:r>
            <a:r>
              <a:rPr lang="en-US" sz="2800" b="1" dirty="0" smtClean="0"/>
              <a:t>	return ++</a:t>
            </a:r>
            <a:r>
              <a:rPr lang="en-US" sz="2800" b="1" dirty="0" err="1" smtClean="0"/>
              <a:t>getNewId.lastId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828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i="1" dirty="0" smtClean="0"/>
              <a:t>expression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or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b="1" dirty="0" smtClean="0"/>
              <a:t>;</a:t>
            </a:r>
          </a:p>
          <a:p>
            <a:pPr lvl="1"/>
            <a:endParaRPr lang="en-US" sz="2800" b="1" dirty="0" smtClean="0"/>
          </a:p>
          <a:p>
            <a:r>
              <a:rPr lang="en-US" sz="2800" dirty="0" smtClean="0"/>
              <a:t>If there is no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, then the return value is </a:t>
            </a:r>
            <a:r>
              <a:rPr lang="en-US" sz="2800" b="1" dirty="0" smtClean="0"/>
              <a:t>undefined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Except for constructors, whose default return value is </a:t>
            </a:r>
            <a:r>
              <a:rPr lang="en-US" sz="2800" b="1" dirty="0" smtClean="0"/>
              <a:t>this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90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 smtClean="0"/>
          </a:p>
          <a:p>
            <a:pPr lvl="0">
              <a:spcBef>
                <a:spcPct val="20000"/>
              </a:spcBef>
            </a:pPr>
            <a:r>
              <a:rPr lang="en-US" sz="2800" b="1" dirty="0" smtClean="0"/>
              <a:t>2) If a function is called with too few arguments, the missing values will be undefined.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3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135729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 smtClean="0"/>
              <a:t>(/*</a:t>
            </a:r>
            <a:r>
              <a:rPr lang="en-US" b="1" dirty="0" err="1" smtClean="0"/>
              <a:t>domNode|String</a:t>
            </a:r>
            <a:r>
              <a:rPr lang="en-US" b="1" dirty="0" smtClean="0"/>
              <a:t>*/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 smtClean="0">
                <a:solidFill>
                  <a:schemeClr val="tx1"/>
                </a:solidFill>
              </a:rPr>
              <a:t>/*String?*/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typeof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== </a:t>
            </a:r>
            <a:r>
              <a:rPr lang="en-US" b="1" dirty="0" smtClean="0">
                <a:solidFill>
                  <a:srgbClr val="00B050"/>
                </a:solidFill>
              </a:rPr>
              <a:t>“string”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 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 </a:t>
            </a:r>
            <a:r>
              <a:rPr lang="en-US" b="1" dirty="0" err="1" smtClean="0"/>
              <a:t>document.</a:t>
            </a:r>
            <a:r>
              <a:rPr lang="en-US" b="1" dirty="0" err="1" smtClean="0">
                <a:solidFill>
                  <a:srgbClr val="0070C0"/>
                </a:solidFill>
              </a:rPr>
              <a:t>getElementById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(!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 !=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 </a:t>
            </a:r>
            <a:r>
              <a:rPr lang="en-US" b="1" dirty="0" smtClean="0">
                <a:solidFill>
                  <a:srgbClr val="0070C0"/>
                </a:solidFill>
              </a:rPr>
              <a:t>else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;	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693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	…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34230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this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540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rguments</a:t>
            </a:r>
            <a:r>
              <a:rPr lang="en-US" sz="2400" dirty="0"/>
              <a:t> </a:t>
            </a:r>
            <a:r>
              <a:rPr lang="en-US" sz="2400" dirty="0" smtClean="0"/>
              <a:t> contains </a:t>
            </a:r>
            <a:r>
              <a:rPr lang="en-US" sz="2400" dirty="0"/>
              <a:t>the following properties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callee</a:t>
            </a:r>
            <a:r>
              <a:rPr lang="en-US" sz="2400" dirty="0" smtClean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properties-indexes – parameters from the invocation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9395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71" y="404664"/>
            <a:ext cx="8424936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arguments[0] = 20;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x = 30;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however, for not passed argument z,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related index-property of the arguments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object is not shared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z = 40;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alert(arguments[2]);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undefined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arguments[2] = 50;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alert(z);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40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87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n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  <a:r>
              <a:rPr lang="en-US" sz="2400" b="1" dirty="0" err="1" smtClean="0">
                <a:solidFill>
                  <a:schemeClr val="tx1"/>
                </a:solidFill>
              </a:rPr>
              <a:t>arguments.length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total </a:t>
            </a:r>
            <a:r>
              <a:rPr lang="en-US" sz="2400" b="1" dirty="0">
                <a:solidFill>
                  <a:schemeClr val="tx1"/>
                </a:solidFill>
              </a:rPr>
              <a:t>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i </a:t>
            </a:r>
            <a:r>
              <a:rPr lang="en-US" sz="2400" b="1" dirty="0">
                <a:solidFill>
                  <a:schemeClr val="tx1"/>
                </a:solidFill>
              </a:rPr>
              <a:t>= 0; i &lt; n; </a:t>
            </a:r>
            <a:r>
              <a:rPr lang="en-US" sz="2400" b="1" dirty="0" smtClean="0">
                <a:solidFill>
                  <a:schemeClr val="tx1"/>
                </a:solidFill>
              </a:rPr>
              <a:t>i++)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	total </a:t>
            </a:r>
            <a:r>
              <a:rPr lang="en-US" sz="2400" b="1" dirty="0">
                <a:solidFill>
                  <a:schemeClr val="tx1"/>
                </a:solidFill>
              </a:rPr>
              <a:t>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return </a:t>
            </a:r>
            <a:r>
              <a:rPr lang="en-US" sz="2400" b="1" dirty="0">
                <a:solidFill>
                  <a:schemeClr val="tx1"/>
                </a:solidFill>
              </a:rPr>
              <a:t>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1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3200" b="1" dirty="0" smtClean="0"/>
              <a:t> 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3200" b="1" dirty="0" smtClean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04200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8927" y="1484784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92502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16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Value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 in function context is </a:t>
            </a:r>
            <a:r>
              <a:rPr lang="en-US" sz="2400" dirty="0"/>
              <a:t>determined </a:t>
            </a:r>
            <a:r>
              <a:rPr lang="en-US" sz="2400" dirty="0" smtClean="0"/>
              <a:t>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2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059728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function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	this === window;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563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</a:t>
            </a:r>
            <a:r>
              <a:rPr lang="en-US" sz="2000" b="1" i="1" dirty="0"/>
              <a:t>	</a:t>
            </a:r>
            <a:r>
              <a:rPr lang="en-US" sz="2000" b="1" i="1" dirty="0" smtClean="0"/>
              <a:t>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}</a:t>
            </a: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[“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”]();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 = </a:t>
            </a: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221631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22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3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that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/>
                </a:solidFill>
              </a:rPr>
              <a:t>{}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ru-RU" b="1" dirty="0" smtClean="0"/>
          </a:p>
          <a:p>
            <a:pPr lvl="1"/>
            <a:r>
              <a:rPr lang="en-US" b="1" dirty="0" smtClean="0"/>
              <a:t>return that;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19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Car(model, color);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3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add(x,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1029017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  <a:endParaRPr lang="ru-RU" sz="2400" b="1" dirty="0" smtClean="0"/>
          </a:p>
          <a:p>
            <a:pPr>
              <a:spcBef>
                <a:spcPct val="0"/>
              </a:spcBef>
            </a:pPr>
            <a:r>
              <a:rPr lang="ru-RU" sz="2400" b="1" i="1" dirty="0" smtClean="0">
                <a:solidFill>
                  <a:srgbClr val="FF000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4506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8596" y="100010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</a:t>
            </a:r>
            <a:r>
              <a:rPr lang="en-US" b="1" dirty="0" smtClean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this.color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smtClean="0">
                <a:solidFill>
                  <a:schemeClr val="tx1"/>
                </a:solidFill>
              </a:rPr>
              <a:t>color;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this.changeGear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function ()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inner</a:t>
            </a:r>
            <a:r>
              <a:rPr lang="en-US" b="1" dirty="0" smtClean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inner();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46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apply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call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 smtClean="0"/>
              <a:t>apply </a:t>
            </a:r>
            <a:r>
              <a:rPr lang="en-US" sz="2400" dirty="0" smtClean="0"/>
              <a:t>or </a:t>
            </a:r>
            <a:r>
              <a:rPr lang="en-US" sz="2400" b="1" dirty="0" smtClean="0"/>
              <a:t>call </a:t>
            </a:r>
            <a:r>
              <a:rPr lang="en-US" sz="2400" dirty="0" smtClean="0"/>
              <a:t>method </a:t>
            </a:r>
            <a:r>
              <a:rPr lang="en-US" sz="2400" dirty="0"/>
              <a:t>allows for calling the function, explicitly specifying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0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.call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param1, p2, p3);</a:t>
            </a: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.apply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714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f()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 = [].</a:t>
            </a:r>
            <a:r>
              <a:rPr lang="en-US" sz="2800" b="1" dirty="0" err="1" smtClean="0"/>
              <a:t>slice.call</a:t>
            </a:r>
            <a:r>
              <a:rPr lang="en-US" sz="2800" b="1" dirty="0" smtClean="0"/>
              <a:t>(arguments, 1, 3);</a:t>
            </a:r>
          </a:p>
          <a:p>
            <a:r>
              <a:rPr lang="en-US" sz="2800" b="1" dirty="0" smtClean="0"/>
              <a:t>	return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12580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297570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</a:t>
            </a:r>
            <a:r>
              <a:rPr lang="en-US" sz="2000" b="1" dirty="0" err="1" smtClean="0"/>
              <a:t>ar</a:t>
            </a:r>
            <a:r>
              <a:rPr lang="en-US" sz="2000" b="1" dirty="0" smtClean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Math.max.apply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Math,array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//368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(v === null) { return 'null'; }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</a:t>
            </a:r>
            <a:r>
              <a:rPr lang="en-US" sz="2000" b="1" smtClean="0"/>
              <a:t>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 smtClean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</a:t>
            </a:r>
            <a:r>
              <a:rPr lang="en-US" sz="2000" b="1" dirty="0" smtClean="0"/>
              <a:t>).</a:t>
            </a:r>
            <a:r>
              <a:rPr lang="en-US" sz="2000" b="1" dirty="0"/>
              <a:t> slice(8, -1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 smtClean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type</a:t>
            </a:r>
            <a:r>
              <a:rPr lang="en-US" sz="2000" b="1" dirty="0"/>
              <a:t>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  <a:endParaRPr lang="en-US" sz="2000" b="1" dirty="0" smtClean="0"/>
          </a:p>
          <a:p>
            <a:r>
              <a:rPr lang="en-US" sz="2000" b="1" dirty="0" smtClean="0"/>
              <a:t>type(new String(“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109810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23622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 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sayHello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#1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 = function() { alert(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); }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#2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335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501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2500306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857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function 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1472246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		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return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} 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2928934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34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74455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get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function() { return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 };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set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	if 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 smtClean="0"/>
              <a:t> &amp;&amp; !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)) return;</a:t>
            </a:r>
          </a:p>
          <a:p>
            <a:r>
              <a:rPr lang="en-US" sz="2000" b="1" dirty="0" smtClean="0"/>
              <a:t>	   	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 = v;</a:t>
            </a:r>
          </a:p>
          <a:p>
            <a:r>
              <a:rPr lang="en-US" sz="2000" b="1" dirty="0" smtClean="0"/>
              <a:t>	   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{};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"</a:t>
            </a:r>
            <a:r>
              <a:rPr lang="en-US" sz="2000" b="1" dirty="0" smtClean="0">
                <a:solidFill>
                  <a:srgbClr val="00B050"/>
                </a:solidFill>
              </a:rPr>
              <a:t>Name</a:t>
            </a:r>
            <a:r>
              <a:rPr lang="en-US" sz="2000" b="1" dirty="0" smtClean="0"/>
              <a:t>", </a:t>
            </a:r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return </a:t>
            </a:r>
            <a:r>
              <a:rPr lang="en-US" sz="2000" b="1" dirty="0" err="1" smtClean="0"/>
              <a:t>typeof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== "string"; });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setName</a:t>
            </a:r>
            <a:r>
              <a:rPr lang="en-US" sz="2000" b="1" dirty="0" smtClean="0"/>
              <a:t>("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getName</a:t>
            </a:r>
            <a:r>
              <a:rPr lang="en-US" sz="2000" b="1" dirty="0" smtClean="0"/>
              <a:t>() == 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224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4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setTimeout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 	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clearTimeout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setInterval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clearInterval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11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08720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856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424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setup()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0;</a:t>
            </a:r>
          </a:p>
          <a:p>
            <a:r>
              <a:rPr lang="en-US" sz="2800" b="1" dirty="0" smtClean="0"/>
              <a:t>	return function() {</a:t>
            </a:r>
          </a:p>
          <a:p>
            <a:r>
              <a:rPr lang="en-US" sz="2800" b="1" dirty="0" smtClean="0"/>
              <a:t>		return ++count;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 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next = setup();</a:t>
            </a:r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6560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(function (a, b){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 = a + b;</a:t>
            </a:r>
          </a:p>
          <a:p>
            <a:r>
              <a:rPr lang="en-US" sz="2800" b="1" dirty="0" smtClean="0"/>
              <a:t>	alert(c);</a:t>
            </a:r>
          </a:p>
          <a:p>
            <a:r>
              <a:rPr lang="en-US" sz="2800" b="1" dirty="0" smtClean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466396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next()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1;</a:t>
            </a:r>
          </a:p>
          <a:p>
            <a:r>
              <a:rPr lang="en-US" sz="2800" b="1" dirty="0" smtClean="0"/>
              <a:t>	next = function() {</a:t>
            </a:r>
          </a:p>
          <a:p>
            <a:r>
              <a:rPr lang="en-US" sz="2800" b="1" dirty="0" smtClean="0"/>
              <a:t>		return ++count;	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	return count;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78888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function(x,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5805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lazy(){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result = 2 + 2;</a:t>
            </a:r>
          </a:p>
          <a:p>
            <a:r>
              <a:rPr lang="en-US" sz="2800" b="1" dirty="0" smtClean="0"/>
              <a:t>	lazy = function() {</a:t>
            </a:r>
          </a:p>
          <a:p>
            <a:r>
              <a:rPr lang="en-US" sz="2800" b="1" dirty="0" smtClean="0"/>
              <a:t>		return result;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	return lazy();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lazy(); // 4</a:t>
            </a:r>
          </a:p>
          <a:p>
            <a:r>
              <a:rPr lang="en-US" sz="2800" b="1" dirty="0" smtClean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334421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o = {</a:t>
            </a:r>
          </a:p>
          <a:p>
            <a:r>
              <a:rPr lang="en-US" sz="2000" b="1" dirty="0" smtClean="0"/>
              <a:t>	v:1,</a:t>
            </a:r>
          </a:p>
          <a:p>
            <a:pPr lvl="2"/>
            <a:r>
              <a:rPr lang="en-US" sz="2000" b="1" dirty="0" smtClean="0"/>
              <a:t>increment: function() 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++;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add: function (v){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 += v;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shout: function() {</a:t>
            </a:r>
          </a:p>
          <a:p>
            <a:pPr lvl="2"/>
            <a:r>
              <a:rPr lang="en-US" sz="2000" b="1" dirty="0" smtClean="0"/>
              <a:t>	alert(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);</a:t>
            </a:r>
          </a:p>
          <a:p>
            <a:pPr lvl="2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o.increment</a:t>
            </a:r>
            <a:r>
              <a:rPr lang="en-US" sz="2000" b="1" dirty="0" smtClean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285656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</a:t>
            </a:r>
            <a:r>
              <a:rPr lang="en-US" sz="20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812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Single 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instance = this;</a:t>
            </a:r>
          </a:p>
          <a:p>
            <a:r>
              <a:rPr lang="en-US" sz="2800" b="1" dirty="0" smtClean="0"/>
              <a:t>	</a:t>
            </a:r>
          </a:p>
          <a:p>
            <a:r>
              <a:rPr lang="en-US" sz="2800" b="1" dirty="0" smtClean="0"/>
              <a:t>	//add more to this...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	Single = function () {</a:t>
            </a:r>
          </a:p>
          <a:p>
            <a:r>
              <a:rPr lang="en-US" sz="2800" b="1" dirty="0" smtClean="0"/>
              <a:t>		return instance;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426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dirty="0" smtClean="0"/>
              <a:t>unction </a:t>
            </a:r>
            <a:r>
              <a:rPr lang="en-US" sz="2400" b="1" dirty="0" err="1" smtClean="0"/>
              <a:t>logArgs</a:t>
            </a:r>
            <a:r>
              <a:rPr lang="en-US" sz="2400" b="1" dirty="0" smtClean="0"/>
              <a:t>(f){</a:t>
            </a:r>
            <a:endParaRPr lang="en-US" sz="2400" b="1" dirty="0"/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r>
              <a:rPr lang="en-US" sz="2400" b="1" dirty="0"/>
              <a:t>        return </a:t>
            </a:r>
            <a:r>
              <a:rPr lang="en-US" sz="2400" b="1" dirty="0" err="1" smtClean="0"/>
              <a:t>f.apply</a:t>
            </a:r>
            <a:r>
              <a:rPr lang="en-US" sz="2400" b="1" dirty="0" smtClean="0"/>
              <a:t>(this</a:t>
            </a:r>
            <a:r>
              <a:rPr lang="en-US" sz="2400" b="1" dirty="0"/>
              <a:t>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</a:rPr>
              <a:t>function </a:t>
            </a:r>
            <a:r>
              <a:rPr lang="en-US" sz="2400" b="1" dirty="0">
                <a:solidFill>
                  <a:schemeClr val="dk1"/>
                </a:solidFill>
              </a:rPr>
              <a:t>sum(x, y){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chemeClr val="dk1"/>
                </a:solidFill>
              </a:rPr>
              <a:t>return x </a:t>
            </a:r>
            <a:r>
              <a:rPr lang="en-US" sz="2400" b="1" dirty="0">
                <a:solidFill>
                  <a:schemeClr val="dk1"/>
                </a:solidFill>
              </a:rPr>
              <a:t>+ </a:t>
            </a:r>
            <a:r>
              <a:rPr lang="en-US" sz="2400" b="1" dirty="0" smtClean="0">
                <a:solidFill>
                  <a:schemeClr val="dk1"/>
                </a:solidFill>
              </a:rPr>
              <a:t>y;    </a:t>
            </a:r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}</a:t>
            </a:r>
          </a:p>
          <a:p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sum = </a:t>
            </a:r>
            <a:r>
              <a:rPr lang="en-US" sz="2400" b="1" dirty="0" err="1">
                <a:solidFill>
                  <a:schemeClr val="dk1"/>
                </a:solidFill>
              </a:rPr>
              <a:t>logArgs</a:t>
            </a:r>
            <a:r>
              <a:rPr lang="en-US" sz="2400" b="1" dirty="0">
                <a:solidFill>
                  <a:schemeClr val="dk1"/>
                </a:solidFill>
              </a:rPr>
              <a:t>(sum);</a:t>
            </a:r>
          </a:p>
          <a:p>
            <a:r>
              <a:rPr lang="en-US" sz="2400" b="1" dirty="0">
                <a:solidFill>
                  <a:schemeClr val="dk1"/>
                </a:solidFill>
              </a:rPr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176555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026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obj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  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};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4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615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x = 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name: “</a:t>
            </a:r>
            <a:r>
              <a:rPr lang="en-US" sz="2800" b="1" dirty="0" err="1" smtClean="0"/>
              <a:t>dima</a:t>
            </a:r>
            <a:r>
              <a:rPr lang="en-US" sz="2800" b="1" dirty="0" smtClean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 smtClean="0"/>
              <a:t>sayName</a:t>
            </a:r>
            <a:r>
              <a:rPr lang="en-US" sz="2800" b="1" dirty="0" smtClean="0"/>
              <a:t>:  function() {</a:t>
            </a:r>
          </a:p>
          <a:p>
            <a:r>
              <a:rPr lang="en-US" sz="2800" b="1" dirty="0" smtClean="0"/>
              <a:t>		alert(this.name);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/>
          </a:p>
          <a:p>
            <a:r>
              <a:rPr lang="en-US" sz="2800" b="1" dirty="0" err="1" smtClean="0"/>
              <a:t>window.</a:t>
            </a:r>
            <a:r>
              <a:rPr lang="en-US" sz="2800" b="1" dirty="0" err="1" smtClean="0">
                <a:solidFill>
                  <a:srgbClr val="0070C0"/>
                </a:solidFill>
              </a:rPr>
              <a:t>setTimeout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bind</a:t>
            </a:r>
            <a:r>
              <a:rPr lang="en-US" sz="2800" b="1" dirty="0" smtClean="0"/>
              <a:t>(x, </a:t>
            </a:r>
            <a:r>
              <a:rPr lang="en-US" sz="2800" b="1" dirty="0" err="1" smtClean="0"/>
              <a:t>x.sayName</a:t>
            </a:r>
            <a:r>
              <a:rPr lang="en-US" sz="2800" b="1" dirty="0" smtClean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404607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 smtClean="0"/>
              <a:t> = function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04538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dirty="0" smtClean="0"/>
              <a:t>unction</a:t>
            </a:r>
            <a:r>
              <a:rPr lang="en-US" sz="2800" dirty="0" smtClean="0"/>
              <a:t> </a:t>
            </a:r>
            <a:r>
              <a:rPr lang="en-US" sz="2800" b="1" dirty="0" smtClean="0"/>
              <a:t>bind(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fn</a:t>
            </a:r>
            <a:r>
              <a:rPr lang="en-US" sz="2800" b="1" dirty="0" smtClean="0"/>
              <a:t>){</a:t>
            </a:r>
          </a:p>
          <a:p>
            <a:r>
              <a:rPr lang="en-US" sz="2800" b="1" dirty="0" smtClean="0"/>
              <a:t>	return function(){</a:t>
            </a:r>
          </a:p>
          <a:p>
            <a:r>
              <a:rPr lang="en-US" sz="2800" b="1" dirty="0" smtClean="0"/>
              <a:t>		return </a:t>
            </a:r>
            <a:r>
              <a:rPr lang="en-US" sz="2800" b="1" dirty="0" err="1" smtClean="0"/>
              <a:t>fn.apply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arguments);	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21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28670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 smtClean="0"/>
              <a:t>fn</a:t>
            </a:r>
            <a:r>
              <a:rPr lang="en-US" sz="1900" b="1" dirty="0" smtClean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 smtClean="0"/>
              <a:t>	</a:t>
            </a:r>
            <a:r>
              <a:rPr lang="en-US" sz="1900" b="1" dirty="0" err="1" smtClean="0"/>
              <a:t>var</a:t>
            </a:r>
            <a:r>
              <a:rPr lang="en-US" sz="1900" b="1" dirty="0" smtClean="0"/>
              <a:t> </a:t>
            </a:r>
            <a:r>
              <a:rPr lang="en-US" sz="1900" b="1" dirty="0"/>
              <a:t>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 smtClean="0"/>
              <a:t>	      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 </a:t>
            </a:r>
            <a:r>
              <a:rPr lang="en-US" sz="1900" b="1" dirty="0"/>
              <a:t>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 smtClean="0"/>
              <a:t>	return </a:t>
            </a:r>
            <a:r>
              <a:rPr lang="en-US" sz="1900" b="1" dirty="0"/>
              <a:t>function () </a:t>
            </a:r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		return </a:t>
            </a:r>
            <a:r>
              <a:rPr lang="en-US" sz="1900" b="1" dirty="0" err="1" smtClean="0"/>
              <a:t>fn.apply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obj</a:t>
            </a:r>
            <a:r>
              <a:rPr lang="en-US" sz="1900" b="1" dirty="0" smtClean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 smtClean="0"/>
              <a:t>	}</a:t>
            </a:r>
            <a:endParaRPr lang="en-US" sz="1900" b="1" dirty="0"/>
          </a:p>
          <a:p>
            <a:r>
              <a:rPr lang="en-US" sz="1900" b="1" dirty="0" smtClean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395536" y="4519215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 smtClean="0"/>
              <a:t>setTimeout</a:t>
            </a:r>
            <a:r>
              <a:rPr lang="en-US" sz="1900" b="1" dirty="0" smtClean="0"/>
              <a:t>(curry(</a:t>
            </a:r>
            <a:r>
              <a:rPr lang="en-US" sz="1900" b="1" dirty="0" err="1" smtClean="0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87049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/*???*/</a:t>
            </a:r>
            <a:r>
              <a:rPr lang="en-US" sz="2400" b="1" dirty="0" smtClean="0">
                <a:solidFill>
                  <a:schemeClr val="tx1"/>
                </a:solidFill>
              </a:rPr>
              <a:t>) {	</a:t>
            </a:r>
            <a:r>
              <a:rPr lang="en-US" sz="2400" b="1" dirty="0" smtClean="0">
                <a:solidFill>
                  <a:srgbClr val="FF0000"/>
                </a:solidFill>
              </a:rPr>
              <a:t>/* ??? */ </a:t>
            </a:r>
            <a:r>
              <a:rPr lang="en-US" sz="24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s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x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750);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55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b="1" dirty="0" smtClean="0"/>
              <a:t>ECMA-262 </a:t>
            </a:r>
            <a:r>
              <a:rPr lang="en-US" sz="2400" b="1" dirty="0" smtClean="0"/>
              <a:t>3rd Edition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Language Specification</a:t>
            </a:r>
            <a:endParaRPr lang="fr-FR" sz="2400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fr-FR" sz="2400" dirty="0" smtClean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b="1" dirty="0" smtClean="0"/>
              <a:t>JavaScript: The Definitive Guide</a:t>
            </a:r>
            <a:r>
              <a:rPr lang="en-US" sz="2400" dirty="0" smtClean="0"/>
              <a:t>, Fifth Edition</a:t>
            </a:r>
          </a:p>
          <a:p>
            <a:pPr>
              <a:spcBef>
                <a:spcPct val="0"/>
              </a:spcBef>
              <a:defRPr/>
            </a:pPr>
            <a:r>
              <a:rPr lang="en-US" sz="2400" dirty="0" smtClean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sz="2400" dirty="0" smtClean="0"/>
          </a:p>
          <a:p>
            <a:pPr>
              <a:spcBef>
                <a:spcPct val="0"/>
              </a:spcBef>
              <a:defRPr/>
            </a:pPr>
            <a:r>
              <a:rPr lang="en-US" sz="2400" b="1" dirty="0" smtClean="0">
                <a:hlinkClick r:id="rId2"/>
              </a:rPr>
              <a:t>http://crockford.com</a:t>
            </a: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fr-FR" sz="2400" b="1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hlinkClick r:id="rId3"/>
              </a:rPr>
              <a:t>http://j</a:t>
            </a:r>
            <a:r>
              <a:rPr lang="fr-FR" sz="2400" b="1" dirty="0" smtClean="0">
                <a:ea typeface="+mj-ea"/>
                <a:cs typeface="+mj-cs"/>
                <a:hlinkClick r:id="rId3"/>
              </a:rPr>
              <a:t>avascript.ru</a:t>
            </a:r>
            <a:endParaRPr lang="fr-FR" sz="2400" b="1" dirty="0" smtClean="0"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hlinkClick r:id="rId4"/>
              </a:rPr>
              <a:t>http://htmlbook.ru</a:t>
            </a: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2571744"/>
            <a:ext cx="3000396" cy="393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3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462" y="1127065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 smtClean="0"/>
              <a:t>);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54899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6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472" y="857232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</a:t>
            </a:r>
            <a:r>
              <a:rPr lang="en-US" sz="2000" b="1" dirty="0" smtClean="0">
                <a:solidFill>
                  <a:srgbClr val="0070C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*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; }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pointerToSquare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9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 = [</a:t>
            </a:r>
            <a:r>
              <a:rPr lang="en-US" sz="2000" b="1" dirty="0" smtClean="0">
                <a:solidFill>
                  <a:srgbClr val="00B050"/>
                </a:solidFill>
              </a:rPr>
              <a:t>"a"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"b"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"c"</a:t>
            </a:r>
            <a:r>
              <a:rPr lang="en-US" sz="2000" b="1" dirty="0" smtClean="0"/>
              <a:t>,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];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](</a:t>
            </a:r>
            <a:r>
              <a:rPr lang="en-US" sz="2000" b="1" dirty="0" smtClean="0">
                <a:solidFill>
                  <a:srgbClr val="00B050"/>
                </a:solidFill>
              </a:rPr>
              <a:t>4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16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 </a:t>
            </a:r>
            <a:r>
              <a:rPr lang="en-US" sz="2000" b="1" dirty="0" smtClean="0">
                <a:solidFill>
                  <a:srgbClr val="00B050"/>
                </a:solidFill>
              </a:rPr>
              <a:t>"square"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 };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5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25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54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1335</Words>
  <Application>Microsoft Office PowerPoint</Application>
  <PresentationFormat>On-screen Show (4:3)</PresentationFormat>
  <Paragraphs>604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MS PGothic</vt:lpstr>
      <vt:lpstr>Arial</vt:lpstr>
      <vt:lpstr>Calibri</vt:lpstr>
      <vt:lpstr>Consolas</vt:lpstr>
      <vt:lpstr>Тема Office</vt:lpstr>
      <vt:lpstr>Functions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Strategy of passing arguments to 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Borrowing methods </vt:lpstr>
      <vt:lpstr>Duck typing</vt:lpstr>
      <vt:lpstr>Arguments / apply</vt:lpstr>
      <vt:lpstr>Solid type-checking function 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522</cp:revision>
  <dcterms:created xsi:type="dcterms:W3CDTF">2009-11-07T10:35:59Z</dcterms:created>
  <dcterms:modified xsi:type="dcterms:W3CDTF">2015-08-28T21:59:31Z</dcterms:modified>
</cp:coreProperties>
</file>