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3" r:id="rId5"/>
    <p:sldId id="264" r:id="rId6"/>
    <p:sldId id="262" r:id="rId7"/>
    <p:sldId id="266" r:id="rId8"/>
    <p:sldId id="259" r:id="rId9"/>
    <p:sldId id="257" r:id="rId10"/>
    <p:sldId id="265"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19" autoAdjust="0"/>
    <p:restoredTop sz="94660"/>
  </p:normalViewPr>
  <p:slideViewPr>
    <p:cSldViewPr snapToGrid="0">
      <p:cViewPr varScale="1">
        <p:scale>
          <a:sx n="96" d="100"/>
          <a:sy n="96" d="100"/>
        </p:scale>
        <p:origin x="9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D8EEEE2-ACBB-41C1-BCFD-8A829CFB8979}"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978F0-C9B8-4938-A54E-73FDE7E7C135}" type="slidenum">
              <a:rPr lang="en-US" smtClean="0"/>
              <a:t>‹#›</a:t>
            </a:fld>
            <a:endParaRPr lang="en-US"/>
          </a:p>
        </p:txBody>
      </p:sp>
    </p:spTree>
    <p:extLst>
      <p:ext uri="{BB962C8B-B14F-4D97-AF65-F5344CB8AC3E}">
        <p14:creationId xmlns:p14="http://schemas.microsoft.com/office/powerpoint/2010/main" val="1612914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8EEEE2-ACBB-41C1-BCFD-8A829CFB8979}"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978F0-C9B8-4938-A54E-73FDE7E7C135}" type="slidenum">
              <a:rPr lang="en-US" smtClean="0"/>
              <a:t>‹#›</a:t>
            </a:fld>
            <a:endParaRPr lang="en-US"/>
          </a:p>
        </p:txBody>
      </p:sp>
    </p:spTree>
    <p:extLst>
      <p:ext uri="{BB962C8B-B14F-4D97-AF65-F5344CB8AC3E}">
        <p14:creationId xmlns:p14="http://schemas.microsoft.com/office/powerpoint/2010/main" val="3726663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8EEEE2-ACBB-41C1-BCFD-8A829CFB8979}"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978F0-C9B8-4938-A54E-73FDE7E7C135}" type="slidenum">
              <a:rPr lang="en-US" smtClean="0"/>
              <a:t>‹#›</a:t>
            </a:fld>
            <a:endParaRPr lang="en-US"/>
          </a:p>
        </p:txBody>
      </p:sp>
    </p:spTree>
    <p:extLst>
      <p:ext uri="{BB962C8B-B14F-4D97-AF65-F5344CB8AC3E}">
        <p14:creationId xmlns:p14="http://schemas.microsoft.com/office/powerpoint/2010/main" val="1754787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8EEEE2-ACBB-41C1-BCFD-8A829CFB8979}"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978F0-C9B8-4938-A54E-73FDE7E7C135}" type="slidenum">
              <a:rPr lang="en-US" smtClean="0"/>
              <a:t>‹#›</a:t>
            </a:fld>
            <a:endParaRPr lang="en-US"/>
          </a:p>
        </p:txBody>
      </p:sp>
    </p:spTree>
    <p:extLst>
      <p:ext uri="{BB962C8B-B14F-4D97-AF65-F5344CB8AC3E}">
        <p14:creationId xmlns:p14="http://schemas.microsoft.com/office/powerpoint/2010/main" val="2541943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8EEEE2-ACBB-41C1-BCFD-8A829CFB8979}"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978F0-C9B8-4938-A54E-73FDE7E7C135}" type="slidenum">
              <a:rPr lang="en-US" smtClean="0"/>
              <a:t>‹#›</a:t>
            </a:fld>
            <a:endParaRPr lang="en-US"/>
          </a:p>
        </p:txBody>
      </p:sp>
    </p:spTree>
    <p:extLst>
      <p:ext uri="{BB962C8B-B14F-4D97-AF65-F5344CB8AC3E}">
        <p14:creationId xmlns:p14="http://schemas.microsoft.com/office/powerpoint/2010/main" val="3742221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D8EEEE2-ACBB-41C1-BCFD-8A829CFB8979}" type="datetimeFigureOut">
              <a:rPr lang="en-US" smtClean="0"/>
              <a:t>8/28/2015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978F0-C9B8-4938-A54E-73FDE7E7C135}" type="slidenum">
              <a:rPr lang="en-US" smtClean="0"/>
              <a:t>‹#›</a:t>
            </a:fld>
            <a:endParaRPr lang="en-US"/>
          </a:p>
        </p:txBody>
      </p:sp>
    </p:spTree>
    <p:extLst>
      <p:ext uri="{BB962C8B-B14F-4D97-AF65-F5344CB8AC3E}">
        <p14:creationId xmlns:p14="http://schemas.microsoft.com/office/powerpoint/2010/main" val="2305165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D8EEEE2-ACBB-41C1-BCFD-8A829CFB8979}" type="datetimeFigureOut">
              <a:rPr lang="en-US" smtClean="0"/>
              <a:t>8/28/2015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0978F0-C9B8-4938-A54E-73FDE7E7C135}" type="slidenum">
              <a:rPr lang="en-US" smtClean="0"/>
              <a:t>‹#›</a:t>
            </a:fld>
            <a:endParaRPr lang="en-US"/>
          </a:p>
        </p:txBody>
      </p:sp>
    </p:spTree>
    <p:extLst>
      <p:ext uri="{BB962C8B-B14F-4D97-AF65-F5344CB8AC3E}">
        <p14:creationId xmlns:p14="http://schemas.microsoft.com/office/powerpoint/2010/main" val="3949404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8EEEE2-ACBB-41C1-BCFD-8A829CFB8979}" type="datetimeFigureOut">
              <a:rPr lang="en-US" smtClean="0"/>
              <a:t>8/28/2015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0978F0-C9B8-4938-A54E-73FDE7E7C135}" type="slidenum">
              <a:rPr lang="en-US" smtClean="0"/>
              <a:t>‹#›</a:t>
            </a:fld>
            <a:endParaRPr lang="en-US"/>
          </a:p>
        </p:txBody>
      </p:sp>
    </p:spTree>
    <p:extLst>
      <p:ext uri="{BB962C8B-B14F-4D97-AF65-F5344CB8AC3E}">
        <p14:creationId xmlns:p14="http://schemas.microsoft.com/office/powerpoint/2010/main" val="365846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8EEEE2-ACBB-41C1-BCFD-8A829CFB8979}" type="datetimeFigureOut">
              <a:rPr lang="en-US" smtClean="0"/>
              <a:t>8/28/2015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0978F0-C9B8-4938-A54E-73FDE7E7C135}" type="slidenum">
              <a:rPr lang="en-US" smtClean="0"/>
              <a:t>‹#›</a:t>
            </a:fld>
            <a:endParaRPr lang="en-US"/>
          </a:p>
        </p:txBody>
      </p:sp>
    </p:spTree>
    <p:extLst>
      <p:ext uri="{BB962C8B-B14F-4D97-AF65-F5344CB8AC3E}">
        <p14:creationId xmlns:p14="http://schemas.microsoft.com/office/powerpoint/2010/main" val="2944489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8EEEE2-ACBB-41C1-BCFD-8A829CFB8979}" type="datetimeFigureOut">
              <a:rPr lang="en-US" smtClean="0"/>
              <a:t>8/28/2015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978F0-C9B8-4938-A54E-73FDE7E7C135}" type="slidenum">
              <a:rPr lang="en-US" smtClean="0"/>
              <a:t>‹#›</a:t>
            </a:fld>
            <a:endParaRPr lang="en-US"/>
          </a:p>
        </p:txBody>
      </p:sp>
    </p:spTree>
    <p:extLst>
      <p:ext uri="{BB962C8B-B14F-4D97-AF65-F5344CB8AC3E}">
        <p14:creationId xmlns:p14="http://schemas.microsoft.com/office/powerpoint/2010/main" val="1225099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8EEEE2-ACBB-41C1-BCFD-8A829CFB8979}" type="datetimeFigureOut">
              <a:rPr lang="en-US" smtClean="0"/>
              <a:t>8/28/2015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978F0-C9B8-4938-A54E-73FDE7E7C135}" type="slidenum">
              <a:rPr lang="en-US" smtClean="0"/>
              <a:t>‹#›</a:t>
            </a:fld>
            <a:endParaRPr lang="en-US"/>
          </a:p>
        </p:txBody>
      </p:sp>
    </p:spTree>
    <p:extLst>
      <p:ext uri="{BB962C8B-B14F-4D97-AF65-F5344CB8AC3E}">
        <p14:creationId xmlns:p14="http://schemas.microsoft.com/office/powerpoint/2010/main" val="713790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8EEEE2-ACBB-41C1-BCFD-8A829CFB8979}" type="datetimeFigureOut">
              <a:rPr lang="en-US" smtClean="0"/>
              <a:t>8/28/2015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0978F0-C9B8-4938-A54E-73FDE7E7C135}" type="slidenum">
              <a:rPr lang="en-US" smtClean="0"/>
              <a:t>‹#›</a:t>
            </a:fld>
            <a:endParaRPr lang="en-US"/>
          </a:p>
        </p:txBody>
      </p:sp>
    </p:spTree>
    <p:extLst>
      <p:ext uri="{BB962C8B-B14F-4D97-AF65-F5344CB8AC3E}">
        <p14:creationId xmlns:p14="http://schemas.microsoft.com/office/powerpoint/2010/main" val="29940952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ecma-international.org/ecma-262/5.1/#sec-7.6.1.2"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chool.rollingscopes.com/slides/js-object-talk/#/" TargetMode="External"/><Relationship Id="rId2" Type="http://schemas.openxmlformats.org/officeDocument/2006/relationships/hyperlink" Target="http://school.rollingscopes.com/slides/js-strict-mode-talk/#/"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exploringjs.com/es6/ch_parameter-handling.html#sec_named-parameter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1432" y="1863027"/>
            <a:ext cx="9144000" cy="2387600"/>
          </a:xfrm>
        </p:spPr>
        <p:txBody>
          <a:bodyPr>
            <a:normAutofit fontScale="90000"/>
          </a:bodyPr>
          <a:lstStyle/>
          <a:p>
            <a:r>
              <a:rPr lang="en-US" dirty="0"/>
              <a:t>ECMAScript </a:t>
            </a:r>
            <a:r>
              <a:rPr lang="en-US" dirty="0" smtClean="0"/>
              <a:t>Harmony</a:t>
            </a:r>
            <a:br>
              <a:rPr lang="en-US" dirty="0" smtClean="0"/>
            </a:br>
            <a:r>
              <a:rPr lang="en-US" dirty="0" err="1"/>
              <a:t>ECMAScript.next</a:t>
            </a:r>
            <a:r>
              <a:rPr lang="en-US" dirty="0" smtClean="0"/>
              <a:t/>
            </a:r>
            <a:br>
              <a:rPr lang="en-US" dirty="0" smtClean="0"/>
            </a:br>
            <a:r>
              <a:rPr lang="en-US" dirty="0" smtClean="0"/>
              <a:t>ECMAScript 6 (or </a:t>
            </a:r>
            <a:r>
              <a:rPr lang="en-US" dirty="0"/>
              <a:t>ES6</a:t>
            </a:r>
            <a:r>
              <a:rPr lang="en-US" dirty="0" smtClean="0"/>
              <a:t>)</a:t>
            </a:r>
            <a:br>
              <a:rPr lang="en-US" dirty="0" smtClean="0"/>
            </a:br>
            <a:r>
              <a:rPr lang="en-US" dirty="0"/>
              <a:t> ECMAScript 2015</a:t>
            </a:r>
          </a:p>
        </p:txBody>
      </p:sp>
    </p:spTree>
    <p:extLst>
      <p:ext uri="{BB962C8B-B14F-4D97-AF65-F5344CB8AC3E}">
        <p14:creationId xmlns:p14="http://schemas.microsoft.com/office/powerpoint/2010/main" val="3500102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version</a:t>
            </a:r>
            <a:endParaRPr lang="en-US" dirty="0"/>
          </a:p>
        </p:txBody>
      </p:sp>
      <p:sp>
        <p:nvSpPr>
          <p:cNvPr id="3" name="Content Placeholder 2"/>
          <p:cNvSpPr>
            <a:spLocks noGrp="1"/>
          </p:cNvSpPr>
          <p:nvPr>
            <p:ph idx="1"/>
          </p:nvPr>
        </p:nvSpPr>
        <p:spPr/>
        <p:txBody>
          <a:bodyPr/>
          <a:lstStyle/>
          <a:p>
            <a:pPr marL="0" indent="0">
              <a:buNone/>
            </a:pPr>
            <a:r>
              <a:rPr lang="en-US" dirty="0" smtClean="0"/>
              <a:t>No version like python 2 and 3.</a:t>
            </a:r>
          </a:p>
          <a:p>
            <a:pPr marL="0" indent="0">
              <a:buNone/>
            </a:pPr>
            <a:r>
              <a:rPr lang="en-US" dirty="0" smtClean="0"/>
              <a:t>Fully backwards-compatible.</a:t>
            </a:r>
          </a:p>
          <a:p>
            <a:pPr marL="0" indent="0">
              <a:buNone/>
            </a:pPr>
            <a:r>
              <a:rPr lang="en-US" dirty="0" smtClean="0"/>
              <a:t>No </a:t>
            </a:r>
            <a:r>
              <a:rPr lang="en-US" dirty="0"/>
              <a:t>breaking </a:t>
            </a:r>
            <a:r>
              <a:rPr lang="en-US" dirty="0" smtClean="0"/>
              <a:t>changes</a:t>
            </a:r>
          </a:p>
          <a:p>
            <a:pPr marL="0" indent="0">
              <a:buNone/>
            </a:pPr>
            <a:r>
              <a:rPr lang="en-US" dirty="0"/>
              <a:t>“don’t break the web</a:t>
            </a:r>
            <a:r>
              <a:rPr lang="en-US" dirty="0" smtClean="0"/>
              <a:t>”</a:t>
            </a:r>
          </a:p>
          <a:p>
            <a:pPr marL="0" indent="0">
              <a:buNone/>
            </a:pPr>
            <a:endParaRPr lang="en-US" dirty="0"/>
          </a:p>
          <a:p>
            <a:pPr marL="0" indent="0">
              <a:buNone/>
            </a:pPr>
            <a:r>
              <a:rPr lang="en-US" dirty="0" smtClean="0"/>
              <a:t>Migration from </a:t>
            </a:r>
            <a:r>
              <a:rPr lang="en-US" dirty="0" err="1" smtClean="0">
                <a:solidFill>
                  <a:schemeClr val="accent2"/>
                </a:solidFill>
              </a:rPr>
              <a:t>var</a:t>
            </a:r>
            <a:r>
              <a:rPr lang="en-US" dirty="0" smtClean="0">
                <a:solidFill>
                  <a:schemeClr val="accent2"/>
                </a:solidFill>
              </a:rPr>
              <a:t> </a:t>
            </a:r>
            <a:r>
              <a:rPr lang="en-US" dirty="0" smtClean="0"/>
              <a:t>to </a:t>
            </a:r>
            <a:r>
              <a:rPr lang="en-US" dirty="0" smtClean="0">
                <a:solidFill>
                  <a:schemeClr val="accent2"/>
                </a:solidFill>
              </a:rPr>
              <a:t>let. </a:t>
            </a:r>
            <a:r>
              <a:rPr lang="en-US" dirty="0"/>
              <a:t>Instead of cleaning up existing features, you introduce new, clean, features. </a:t>
            </a:r>
            <a:endParaRPr lang="en-US" dirty="0">
              <a:solidFill>
                <a:schemeClr val="accent2"/>
              </a:solidFill>
            </a:endParaRPr>
          </a:p>
        </p:txBody>
      </p:sp>
    </p:spTree>
    <p:extLst>
      <p:ext uri="{BB962C8B-B14F-4D97-AF65-F5344CB8AC3E}">
        <p14:creationId xmlns:p14="http://schemas.microsoft.com/office/powerpoint/2010/main" val="24327608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Strict mode and ECMAScript </a:t>
            </a:r>
            <a:r>
              <a:rPr lang="en-US" b="1" dirty="0" smtClean="0"/>
              <a:t>6</a:t>
            </a:r>
            <a:endParaRPr lang="en-US" dirty="0"/>
          </a:p>
        </p:txBody>
      </p:sp>
      <p:sp>
        <p:nvSpPr>
          <p:cNvPr id="4" name="Rectangle 1"/>
          <p:cNvSpPr>
            <a:spLocks noGrp="1" noChangeArrowheads="1"/>
          </p:cNvSpPr>
          <p:nvPr>
            <p:ph idx="1"/>
          </p:nvPr>
        </p:nvSpPr>
        <p:spPr bwMode="auto">
          <a:xfrm>
            <a:off x="838200" y="1601512"/>
            <a:ext cx="1173719" cy="406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79350" rIns="9144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BA2121"/>
                </a:solidFill>
                <a:effectLst/>
                <a:latin typeface="Arial Unicode MS" panose="020B0604020202020204" pitchFamily="34" charset="-128"/>
              </a:rPr>
              <a:t>'use strict'</a:t>
            </a: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1200" b="0" i="0" u="none" strike="noStrike" cap="none" normalizeH="0" baseline="0" dirty="0" smtClean="0">
                <a:ln>
                  <a:noFill/>
                </a:ln>
                <a:solidFill>
                  <a:schemeClr val="tx1"/>
                </a:solidFill>
                <a:effectLst/>
              </a:rPr>
              <a:t> </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189925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1"/>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587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Syntactic changes: some previously legal syntax is forbidden in strict mode. For example: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The </a:t>
            </a:r>
            <a:r>
              <a:rPr kumimoji="0" lang="en-US" altLang="en-US" sz="1000" b="0" i="0" u="none" strike="noStrike" cap="none" normalizeH="0" baseline="0" smtClean="0">
                <a:ln>
                  <a:noFill/>
                </a:ln>
                <a:solidFill>
                  <a:srgbClr val="000000"/>
                </a:solidFill>
                <a:effectLst/>
                <a:latin typeface="Arial Unicode MS" panose="020B0604020202020204" pitchFamily="34" charset="-128"/>
                <a:cs typeface="Arial" panose="020B0604020202020204" pitchFamily="34" charset="0"/>
              </a:rPr>
              <a:t>with</a:t>
            </a:r>
            <a:r>
              <a:rPr kumimoji="0" lang="en-US" altLang="en-US" sz="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statement is forbidden. It lets users add arbitrary objects to the chain of variable scopes, which slows down execution and makes it tricky to figure out what a variable refers to.</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Deleting an unqualified identifier (a variable, not a property) is forbidden.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Functions can only be declared at the top level of a scope.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More identifiers are </a:t>
            </a: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hlinkClick r:id="rId2"/>
              </a:rPr>
              <a:t>reserved</a:t>
            </a: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t>
            </a:r>
            <a:r>
              <a:rPr kumimoji="0" lang="en-US" altLang="en-US" sz="1000" b="0" i="0" u="none" strike="noStrike" cap="none" normalizeH="0" baseline="0" smtClean="0">
                <a:ln>
                  <a:noFill/>
                </a:ln>
                <a:solidFill>
                  <a:srgbClr val="000000"/>
                </a:solidFill>
                <a:effectLst/>
                <a:latin typeface="Arial Unicode MS" panose="020B0604020202020204" pitchFamily="34" charset="-128"/>
                <a:cs typeface="Arial" panose="020B0604020202020204" pitchFamily="34" charset="0"/>
              </a:rPr>
              <a:t>implements interface let package private protected public static yield</a:t>
            </a:r>
            <a:endParaRPr kumimoji="0" lang="en-US" altLang="en-US" sz="800" b="0" i="0" u="none" strike="noStrike" cap="none" normalizeH="0" baseline="0" smtClean="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More errors. For example: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Assigning to an undeclared variable causes a </a:t>
            </a:r>
            <a:r>
              <a:rPr kumimoji="0" lang="en-US" altLang="en-US" sz="1000" b="0" i="0" u="none" strike="noStrike" cap="none" normalizeH="0" baseline="0" smtClean="0">
                <a:ln>
                  <a:noFill/>
                </a:ln>
                <a:solidFill>
                  <a:srgbClr val="000000"/>
                </a:solidFill>
                <a:effectLst/>
                <a:latin typeface="Arial Unicode MS" panose="020B0604020202020204" pitchFamily="34" charset="-128"/>
                <a:cs typeface="Arial" panose="020B0604020202020204" pitchFamily="34" charset="0"/>
              </a:rPr>
              <a:t>ReferenceError</a:t>
            </a:r>
            <a:r>
              <a:rPr kumimoji="0" lang="en-US" altLang="en-US" sz="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In non-strict mode, a global variable is created in this case.</a:t>
            </a:r>
            <a:endPar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Changing read-only properties (such as the length of a string) causes a</a:t>
            </a:r>
            <a:r>
              <a:rPr kumimoji="0" lang="en-US" altLang="en-US" sz="1000" b="0" i="0" u="none" strike="noStrike" cap="none" normalizeH="0" baseline="0" smtClean="0">
                <a:ln>
                  <a:noFill/>
                </a:ln>
                <a:solidFill>
                  <a:srgbClr val="000000"/>
                </a:solidFill>
                <a:effectLst/>
                <a:latin typeface="Arial Unicode MS" panose="020B0604020202020204" pitchFamily="34" charset="-128"/>
                <a:cs typeface="Arial" panose="020B0604020202020204" pitchFamily="34" charset="0"/>
              </a:rPr>
              <a:t>TypeError</a:t>
            </a:r>
            <a:r>
              <a:rPr kumimoji="0" lang="en-US" altLang="en-US" sz="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In non-strict mode, it simply has no effect.</a:t>
            </a:r>
            <a:endPar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Different semantics: Some constructs behave differently in strict mode. For example: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smtClean="0">
                <a:ln>
                  <a:noFill/>
                </a:ln>
                <a:solidFill>
                  <a:srgbClr val="000000"/>
                </a:solidFill>
                <a:effectLst/>
                <a:latin typeface="Arial Unicode MS" panose="020B0604020202020204" pitchFamily="34" charset="-128"/>
                <a:cs typeface="Arial" panose="020B0604020202020204" pitchFamily="34" charset="0"/>
              </a:rPr>
              <a:t>arguments</a:t>
            </a:r>
            <a:r>
              <a:rPr kumimoji="0" lang="en-US" altLang="en-US" sz="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doesn’t track the current values of parameters, anymore.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smtClean="0">
                <a:ln>
                  <a:noFill/>
                </a:ln>
                <a:solidFill>
                  <a:srgbClr val="000000"/>
                </a:solidFill>
                <a:effectLst/>
                <a:latin typeface="Arial Unicode MS" panose="020B0604020202020204" pitchFamily="34" charset="-128"/>
                <a:cs typeface="Arial" panose="020B0604020202020204" pitchFamily="34" charset="0"/>
              </a:rPr>
              <a:t>this</a:t>
            </a:r>
            <a:r>
              <a:rPr kumimoji="0" lang="en-US" altLang="en-US" sz="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is </a:t>
            </a:r>
            <a:r>
              <a:rPr kumimoji="0" lang="en-US" altLang="en-US" sz="1000" b="0" i="0" u="none" strike="noStrike" cap="none" normalizeH="0" baseline="0" smtClean="0">
                <a:ln>
                  <a:noFill/>
                </a:ln>
                <a:solidFill>
                  <a:srgbClr val="000000"/>
                </a:solidFill>
                <a:effectLst/>
                <a:latin typeface="Arial Unicode MS" panose="020B0604020202020204" pitchFamily="34" charset="-128"/>
                <a:cs typeface="Arial" panose="020B0604020202020204" pitchFamily="34" charset="0"/>
              </a:rPr>
              <a:t>undefined</a:t>
            </a:r>
            <a:r>
              <a:rPr kumimoji="0" lang="en-US" altLang="en-US" sz="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in non-method functions. In non-strict mode, it refers to the global object (</a:t>
            </a:r>
            <a:r>
              <a:rPr kumimoji="0" lang="en-US" altLang="en-US" sz="1000" b="0" i="0" u="none" strike="noStrike" cap="none" normalizeH="0" baseline="0" smtClean="0">
                <a:ln>
                  <a:noFill/>
                </a:ln>
                <a:solidFill>
                  <a:srgbClr val="000000"/>
                </a:solidFill>
                <a:effectLst/>
                <a:latin typeface="Arial Unicode MS" panose="020B0604020202020204" pitchFamily="34" charset="-128"/>
                <a:cs typeface="Arial" panose="020B0604020202020204" pitchFamily="34" charset="0"/>
              </a:rPr>
              <a:t>window</a:t>
            </a:r>
            <a:r>
              <a:rPr kumimoji="0" lang="en-US" altLang="en-US" sz="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which meant that global variables were created if you called a constructor without</a:t>
            </a: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t>
            </a:r>
            <a:r>
              <a:rPr kumimoji="0" lang="en-US" altLang="en-US" sz="1000" b="0" i="0" u="none" strike="noStrike" cap="none" normalizeH="0" baseline="0" smtClean="0">
                <a:ln>
                  <a:noFill/>
                </a:ln>
                <a:solidFill>
                  <a:srgbClr val="000000"/>
                </a:solidFill>
                <a:effectLst/>
                <a:latin typeface="Arial Unicode MS" panose="020B0604020202020204" pitchFamily="34" charset="-128"/>
                <a:cs typeface="Arial" panose="020B0604020202020204" pitchFamily="34" charset="0"/>
              </a:rPr>
              <a:t>new</a:t>
            </a:r>
            <a:r>
              <a:rPr kumimoji="0" lang="en-US" altLang="en-US" sz="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a:t>
            </a:r>
            <a:endPar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117944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hlinkClick r:id="rId2"/>
              </a:rPr>
              <a:t>http://school.rollingscopes.com/slides/js-strict-mode-talk</a:t>
            </a:r>
            <a:r>
              <a:rPr lang="en-US" dirty="0" smtClean="0">
                <a:hlinkClick r:id="rId2"/>
              </a:rPr>
              <a:t>/#/</a:t>
            </a:r>
            <a:endParaRPr lang="en-US" dirty="0" smtClean="0"/>
          </a:p>
          <a:p>
            <a:r>
              <a:rPr lang="en-US" dirty="0">
                <a:hlinkClick r:id="rId3"/>
              </a:rPr>
              <a:t>http://school.rollingscopes.com/slides/js-object-talk</a:t>
            </a:r>
            <a:r>
              <a:rPr lang="en-US" dirty="0" smtClean="0">
                <a:hlinkClick r:id="rId3"/>
              </a:rPr>
              <a:t>/#/</a:t>
            </a:r>
            <a:endParaRPr lang="en-US" dirty="0" smtClean="0"/>
          </a:p>
          <a:p>
            <a:endParaRPr lang="en-US" dirty="0"/>
          </a:p>
        </p:txBody>
      </p:sp>
    </p:spTree>
    <p:extLst>
      <p:ext uri="{BB962C8B-B14F-4D97-AF65-F5344CB8AC3E}">
        <p14:creationId xmlns:p14="http://schemas.microsoft.com/office/powerpoint/2010/main" val="25177059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Strict mode</a:t>
            </a:r>
            <a:endParaRPr lang="en-US" dirty="0"/>
          </a:p>
        </p:txBody>
      </p:sp>
      <p:sp>
        <p:nvSpPr>
          <p:cNvPr id="3" name="Content Placeholder 2"/>
          <p:cNvSpPr>
            <a:spLocks noGrp="1"/>
          </p:cNvSpPr>
          <p:nvPr>
            <p:ph idx="1"/>
          </p:nvPr>
        </p:nvSpPr>
        <p:spPr/>
        <p:txBody>
          <a:bodyPr/>
          <a:lstStyle/>
          <a:p>
            <a:pPr marL="0" indent="0">
              <a:buNone/>
            </a:pPr>
            <a:r>
              <a:rPr lang="en-US" dirty="0"/>
              <a:t>Strict mode is a good example of why versioning is tricky: Even though it enables a cleaner version of JavaScript, its adoption is still relatively low.</a:t>
            </a:r>
            <a:endParaRPr lang="en-US" dirty="0"/>
          </a:p>
        </p:txBody>
      </p:sp>
    </p:spTree>
    <p:extLst>
      <p:ext uri="{BB962C8B-B14F-4D97-AF65-F5344CB8AC3E}">
        <p14:creationId xmlns:p14="http://schemas.microsoft.com/office/powerpoint/2010/main" val="17050708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 in sloppy and strict mode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ES5 Sloppy vs ES6 Sloppy</a:t>
            </a:r>
          </a:p>
          <a:p>
            <a:pPr marL="0" indent="0">
              <a:buNone/>
            </a:pPr>
            <a:r>
              <a:rPr lang="en-US" dirty="0" err="1"/>
              <a:t>var</a:t>
            </a:r>
            <a:r>
              <a:rPr lang="en-US" dirty="0"/>
              <a:t> let = [];</a:t>
            </a:r>
          </a:p>
          <a:p>
            <a:pPr marL="0" indent="0">
              <a:buNone/>
            </a:pPr>
            <a:r>
              <a:rPr lang="en-US" dirty="0"/>
              <a:t>let[x] = '</a:t>
            </a:r>
            <a:r>
              <a:rPr lang="en-US" dirty="0" err="1"/>
              <a:t>abc</a:t>
            </a:r>
            <a:r>
              <a:rPr lang="en-US" dirty="0" smtClean="0"/>
              <a: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a:t>http://exploringjs.com/es6/ch_one-javascript.html</a:t>
            </a:r>
          </a:p>
        </p:txBody>
      </p:sp>
    </p:spTree>
    <p:extLst>
      <p:ext uri="{BB962C8B-B14F-4D97-AF65-F5344CB8AC3E}">
        <p14:creationId xmlns:p14="http://schemas.microsoft.com/office/powerpoint/2010/main" val="4715255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Block-level </a:t>
            </a:r>
            <a:r>
              <a:rPr lang="en-US" b="1" dirty="0"/>
              <a:t>function declarations in sloppy mode</a:t>
            </a:r>
            <a:br>
              <a:rPr lang="en-US" b="1" dirty="0"/>
            </a:br>
            <a:endParaRPr lang="en-US" dirty="0"/>
          </a:p>
        </p:txBody>
      </p:sp>
      <p:sp>
        <p:nvSpPr>
          <p:cNvPr id="3" name="Content Placeholder 2"/>
          <p:cNvSpPr>
            <a:spLocks noGrp="1"/>
          </p:cNvSpPr>
          <p:nvPr>
            <p:ph idx="1"/>
          </p:nvPr>
        </p:nvSpPr>
        <p:spPr/>
        <p:txBody>
          <a:bodyPr/>
          <a:lstStyle/>
          <a:p>
            <a:pPr marL="0" indent="0">
              <a:buNone/>
            </a:pPr>
            <a:r>
              <a:rPr lang="en-US" dirty="0"/>
              <a:t>ECMAScript 5 strict mode forbids function declarations in blocks. The specification allowed them in sloppy mode, but didn’t specify how they should behave. Hence, various implementations of JavaScript support them, but handle them differently.</a:t>
            </a:r>
            <a:endParaRPr lang="en-US" dirty="0"/>
          </a:p>
        </p:txBody>
      </p:sp>
    </p:spTree>
    <p:extLst>
      <p:ext uri="{BB962C8B-B14F-4D97-AF65-F5344CB8AC3E}">
        <p14:creationId xmlns:p14="http://schemas.microsoft.com/office/powerpoint/2010/main" val="3776460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Rectangle 1"/>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The identifiers </a:t>
            </a:r>
            <a:r>
              <a:rPr kumimoji="0" lang="en-US" altLang="en-US" sz="1000" b="0" i="0" u="none" strike="noStrike" cap="none" normalizeH="0" baseline="0" smtClean="0">
                <a:ln>
                  <a:noFill/>
                </a:ln>
                <a:solidFill>
                  <a:srgbClr val="000000"/>
                </a:solidFill>
                <a:effectLst/>
                <a:latin typeface="Arial Unicode MS" panose="020B0604020202020204" pitchFamily="34" charset="-128"/>
              </a:rPr>
              <a:t>yield</a:t>
            </a:r>
            <a:r>
              <a:rPr kumimoji="0" lang="en-US" altLang="en-US" sz="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and </a:t>
            </a:r>
            <a:r>
              <a:rPr kumimoji="0" lang="en-US" altLang="en-US" sz="1000" b="0" i="0" u="none" strike="noStrike" cap="none" normalizeH="0" baseline="0" smtClean="0">
                <a:ln>
                  <a:noFill/>
                </a:ln>
                <a:solidFill>
                  <a:srgbClr val="000000"/>
                </a:solidFill>
                <a:effectLst/>
                <a:latin typeface="Arial Unicode MS" panose="020B0604020202020204" pitchFamily="34" charset="-128"/>
              </a:rPr>
              <a:t>static</a:t>
            </a:r>
            <a:r>
              <a:rPr kumimoji="0" lang="en-US" altLang="en-US" sz="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are only reserved in ES5 strict mode</a:t>
            </a:r>
            <a:r>
              <a:rPr kumimoji="0" lang="en-US" altLang="en-US" sz="1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057903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Implicit strict mode</a:t>
            </a:r>
          </a:p>
        </p:txBody>
      </p:sp>
      <p:sp>
        <p:nvSpPr>
          <p:cNvPr id="4" name="Rectangle 1"/>
          <p:cNvSpPr>
            <a:spLocks noGrp="1" noChangeArrowheads="1"/>
          </p:cNvSpPr>
          <p:nvPr>
            <p:ph idx="1"/>
          </p:nvPr>
        </p:nvSpPr>
        <p:spPr bwMode="auto">
          <a:xfrm>
            <a:off x="748748" y="1690688"/>
            <a:ext cx="839204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The bodies of modules and classes are implicitly in strict mode in ECMAScript 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there is no need for the </a:t>
            </a:r>
            <a:r>
              <a:rPr kumimoji="0" lang="en-US" altLang="en-US" sz="1000" b="0" i="0" u="none" strike="noStrike" cap="none" normalizeH="0" baseline="0" smtClean="0">
                <a:ln>
                  <a:noFill/>
                </a:ln>
                <a:solidFill>
                  <a:srgbClr val="000000"/>
                </a:solidFill>
                <a:effectLst/>
                <a:latin typeface="Arial Unicode MS" panose="020B0604020202020204" pitchFamily="34" charset="-128"/>
              </a:rPr>
              <a:t>'use strict'</a:t>
            </a:r>
            <a:r>
              <a:rPr kumimoji="0" lang="en-US" altLang="en-US" sz="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marker.</a:t>
            </a:r>
            <a:r>
              <a:rPr kumimoji="0" lang="en-US" altLang="en-US" sz="1800" b="0" i="0" u="none" strike="noStrike" cap="none" normalizeH="0" baseline="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748748" y="2739252"/>
            <a:ext cx="6096000" cy="923330"/>
          </a:xfrm>
          <a:prstGeom prst="rect">
            <a:avLst/>
          </a:prstGeom>
        </p:spPr>
        <p:txBody>
          <a:bodyPr>
            <a:spAutoFit/>
          </a:bodyPr>
          <a:lstStyle/>
          <a:p>
            <a:r>
              <a:rPr lang="en-US" dirty="0">
                <a:solidFill>
                  <a:srgbClr val="000000"/>
                </a:solidFill>
                <a:latin typeface="Arial" panose="020B0604020202020204" pitchFamily="34" charset="0"/>
              </a:rPr>
              <a:t>The bodies of other constructs (such as arrow functions and generator functions) could have been made implicitly strict, too.</a:t>
            </a:r>
            <a:endParaRPr lang="en-US" dirty="0"/>
          </a:p>
        </p:txBody>
      </p:sp>
    </p:spTree>
    <p:extLst>
      <p:ext uri="{BB962C8B-B14F-4D97-AF65-F5344CB8AC3E}">
        <p14:creationId xmlns:p14="http://schemas.microsoft.com/office/powerpoint/2010/main" val="8899862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Things that can’t be </a:t>
            </a:r>
            <a:r>
              <a:rPr lang="en-US" b="1" dirty="0" smtClean="0"/>
              <a:t>fixed</a:t>
            </a:r>
            <a:endParaRPr lang="en-US" dirty="0"/>
          </a:p>
        </p:txBody>
      </p:sp>
      <p:sp>
        <p:nvSpPr>
          <p:cNvPr id="4" name="Rectangle 1"/>
          <p:cNvSpPr>
            <a:spLocks noGrp="1" noChangeArrowheads="1"/>
          </p:cNvSpPr>
          <p:nvPr>
            <p:ph idx="1"/>
          </p:nvPr>
        </p:nvSpPr>
        <p:spPr bwMode="auto">
          <a:xfrm>
            <a:off x="838200" y="1945690"/>
            <a:ext cx="709322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en-US" altLang="en-US" sz="1000" b="0" i="0" u="none" strike="noStrike" cap="none" normalizeH="0" baseline="0" dirty="0" err="1" smtClean="0">
                <a:ln>
                  <a:noFill/>
                </a:ln>
                <a:solidFill>
                  <a:srgbClr val="000000"/>
                </a:solidFill>
                <a:effectLst/>
                <a:latin typeface="Arial Unicode MS" panose="020B0604020202020204" pitchFamily="34" charset="-128"/>
              </a:rPr>
              <a:t>typeof</a:t>
            </a:r>
            <a:r>
              <a:rPr kumimoji="0" lang="en-US" altLang="en-US" sz="1000" b="0" i="0" u="none" strike="noStrike" cap="none" normalizeH="0" baseline="0" dirty="0" smtClean="0">
                <a:ln>
                  <a:noFill/>
                </a:ln>
                <a:solidFill>
                  <a:srgbClr val="000000"/>
                </a:solidFill>
                <a:effectLst/>
                <a:latin typeface="Arial Unicode MS" panose="020B0604020202020204" pitchFamily="34" charset="-128"/>
              </a:rPr>
              <a:t> null</a:t>
            </a:r>
            <a:r>
              <a:rPr kumimoji="0" lang="en-US" altLang="en-US" sz="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should return the string </a:t>
            </a:r>
            <a:r>
              <a:rPr kumimoji="0" lang="en-US" altLang="en-US" sz="1000" b="0" i="0" u="none" strike="noStrike" cap="none" normalizeH="0" baseline="0" dirty="0" smtClean="0">
                <a:ln>
                  <a:noFill/>
                </a:ln>
                <a:solidFill>
                  <a:srgbClr val="000000"/>
                </a:solidFill>
                <a:effectLst/>
                <a:latin typeface="Arial Unicode MS" panose="020B0604020202020204" pitchFamily="34" charset="-128"/>
              </a:rPr>
              <a:t>'null'</a:t>
            </a:r>
            <a:r>
              <a:rPr kumimoji="0" lang="en-US" altLang="en-US" sz="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and not </a:t>
            </a:r>
            <a:r>
              <a:rPr kumimoji="0" lang="en-US" altLang="en-US" sz="1000" b="0" i="0" u="none" strike="noStrike" cap="none" normalizeH="0" baseline="0" dirty="0" smtClean="0">
                <a:ln>
                  <a:noFill/>
                </a:ln>
                <a:solidFill>
                  <a:srgbClr val="000000"/>
                </a:solidFill>
                <a:effectLst/>
                <a:latin typeface="Arial Unicode MS" panose="020B0604020202020204" pitchFamily="34" charset="-128"/>
              </a:rPr>
              <a:t>'object'</a:t>
            </a:r>
            <a:r>
              <a:rPr kumimoji="0" lang="en-US" altLang="en-US" sz="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a:t>
            </a:r>
            <a:r>
              <a:rPr kumimoji="0" lang="en-US" altLang="en-US" sz="1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742122" y="2936870"/>
            <a:ext cx="6096000" cy="646331"/>
          </a:xfrm>
          <a:prstGeom prst="rect">
            <a:avLst/>
          </a:prstGeom>
        </p:spPr>
        <p:txBody>
          <a:bodyPr>
            <a:spAutoFit/>
          </a:bodyPr>
          <a:lstStyle/>
          <a:p>
            <a:r>
              <a:rPr lang="en-US" dirty="0"/>
              <a:t>Second, the global object (window in browsers) shouldn’t be in the scope chain of variables</a:t>
            </a:r>
          </a:p>
        </p:txBody>
      </p:sp>
    </p:spTree>
    <p:extLst>
      <p:ext uri="{BB962C8B-B14F-4D97-AF65-F5344CB8AC3E}">
        <p14:creationId xmlns:p14="http://schemas.microsoft.com/office/powerpoint/2010/main" val="3319205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is a super set of ES5, nothing is removed</a:t>
            </a:r>
            <a:endParaRPr lang="en-US" dirty="0"/>
          </a:p>
        </p:txBody>
      </p:sp>
      <p:sp>
        <p:nvSpPr>
          <p:cNvPr id="3" name="Content Placeholder 2"/>
          <p:cNvSpPr>
            <a:spLocks noGrp="1"/>
          </p:cNvSpPr>
          <p:nvPr>
            <p:ph idx="1"/>
          </p:nvPr>
        </p:nvSpPr>
        <p:spPr/>
        <p:txBody>
          <a:bodyPr/>
          <a:lstStyle/>
          <a:p>
            <a:pPr marL="0" indent="0">
              <a:buNone/>
            </a:pPr>
            <a:r>
              <a:rPr lang="en-US" dirty="0"/>
              <a:t>ECMAScript 6 is a superset of ECMAScript 5 – new JavaScript versions must never break existing code</a:t>
            </a:r>
          </a:p>
        </p:txBody>
      </p:sp>
    </p:spTree>
    <p:extLst>
      <p:ext uri="{BB962C8B-B14F-4D97-AF65-F5344CB8AC3E}">
        <p14:creationId xmlns:p14="http://schemas.microsoft.com/office/powerpoint/2010/main" val="1185723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of ES6</a:t>
            </a:r>
            <a:endParaRPr lang="en-US" dirty="0"/>
          </a:p>
        </p:txBody>
      </p:sp>
      <p:sp>
        <p:nvSpPr>
          <p:cNvPr id="3" name="Content Placeholder 2"/>
          <p:cNvSpPr>
            <a:spLocks noGrp="1"/>
          </p:cNvSpPr>
          <p:nvPr>
            <p:ph idx="1"/>
          </p:nvPr>
        </p:nvSpPr>
        <p:spPr/>
        <p:txBody>
          <a:bodyPr/>
          <a:lstStyle/>
          <a:p>
            <a:pPr marL="0" indent="0">
              <a:buNone/>
            </a:pPr>
            <a:r>
              <a:rPr lang="en-US" dirty="0" smtClean="0"/>
              <a:t>1) </a:t>
            </a:r>
            <a:r>
              <a:rPr lang="en-US" b="1" dirty="0"/>
              <a:t>Be a better </a:t>
            </a:r>
            <a:r>
              <a:rPr lang="en-US" b="1" dirty="0" smtClean="0"/>
              <a:t>language for writing</a:t>
            </a:r>
            <a:endParaRPr lang="en-US" b="1" dirty="0"/>
          </a:p>
          <a:p>
            <a:pPr lvl="1"/>
            <a:r>
              <a:rPr lang="en-US" dirty="0" smtClean="0"/>
              <a:t>complex applications (ES Modules);</a:t>
            </a:r>
            <a:endParaRPr lang="en-US" dirty="0"/>
          </a:p>
          <a:p>
            <a:pPr lvl="1"/>
            <a:r>
              <a:rPr lang="en-US" dirty="0"/>
              <a:t>libraries (possibly including the DOM) shared by those </a:t>
            </a:r>
            <a:r>
              <a:rPr lang="en-US" dirty="0" smtClean="0"/>
              <a:t>applications (Modules, Proxies);</a:t>
            </a:r>
            <a:endParaRPr lang="en-US" dirty="0"/>
          </a:p>
          <a:p>
            <a:pPr lvl="1"/>
            <a:r>
              <a:rPr lang="en-US" dirty="0"/>
              <a:t>code generators targeting the new </a:t>
            </a:r>
            <a:r>
              <a:rPr lang="en-US" dirty="0" smtClean="0"/>
              <a:t>edition (</a:t>
            </a:r>
            <a:r>
              <a:rPr lang="en-US" dirty="0"/>
              <a:t>compiling C/C++ to </a:t>
            </a:r>
            <a:r>
              <a:rPr lang="en-US" dirty="0" smtClean="0"/>
              <a:t>JS via </a:t>
            </a:r>
            <a:r>
              <a:rPr lang="en-US" dirty="0" err="1" smtClean="0"/>
              <a:t>Emscripten</a:t>
            </a:r>
            <a:r>
              <a:rPr lang="en-US" dirty="0" smtClean="0"/>
              <a:t>)</a:t>
            </a:r>
          </a:p>
          <a:p>
            <a:pPr lvl="2"/>
            <a:r>
              <a:rPr lang="en-US" dirty="0" err="1"/>
              <a:t>Math.fround</a:t>
            </a:r>
            <a:r>
              <a:rPr lang="en-US" dirty="0"/>
              <a:t>() – rounding Numbers to 32 bit floats</a:t>
            </a:r>
          </a:p>
          <a:p>
            <a:pPr lvl="2"/>
            <a:r>
              <a:rPr lang="en-US" dirty="0" err="1"/>
              <a:t>Math.imul</a:t>
            </a:r>
            <a:r>
              <a:rPr lang="en-US" dirty="0"/>
              <a:t>() – multiplying two 32 bit </a:t>
            </a:r>
            <a:r>
              <a:rPr lang="en-US" dirty="0" err="1"/>
              <a:t>ints</a:t>
            </a:r>
            <a:endParaRPr lang="en-US" dirty="0"/>
          </a:p>
          <a:p>
            <a:pPr marL="0" indent="0">
              <a:buNone/>
            </a:pPr>
            <a:endParaRPr lang="en-US" dirty="0"/>
          </a:p>
        </p:txBody>
      </p:sp>
    </p:spTree>
    <p:extLst>
      <p:ext uri="{BB962C8B-B14F-4D97-AF65-F5344CB8AC3E}">
        <p14:creationId xmlns:p14="http://schemas.microsoft.com/office/powerpoint/2010/main" val="2104709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of ES6</a:t>
            </a:r>
          </a:p>
        </p:txBody>
      </p:sp>
      <p:sp>
        <p:nvSpPr>
          <p:cNvPr id="3" name="Content Placeholder 2"/>
          <p:cNvSpPr>
            <a:spLocks noGrp="1"/>
          </p:cNvSpPr>
          <p:nvPr>
            <p:ph idx="1"/>
          </p:nvPr>
        </p:nvSpPr>
        <p:spPr/>
        <p:txBody>
          <a:bodyPr/>
          <a:lstStyle/>
          <a:p>
            <a:pPr marL="0" indent="0">
              <a:buNone/>
            </a:pPr>
            <a:r>
              <a:rPr lang="en-US" dirty="0"/>
              <a:t>2) </a:t>
            </a:r>
            <a:r>
              <a:rPr lang="en-US" b="1" dirty="0"/>
              <a:t>Improve interoperation (adopting de facto </a:t>
            </a:r>
            <a:r>
              <a:rPr lang="en-US" b="1" dirty="0" smtClean="0"/>
              <a:t>standards)</a:t>
            </a:r>
          </a:p>
          <a:p>
            <a:r>
              <a:rPr lang="en-US" dirty="0"/>
              <a:t>Classes: are based on how constructor functions are currently used.</a:t>
            </a:r>
          </a:p>
          <a:p>
            <a:r>
              <a:rPr lang="en-US" dirty="0"/>
              <a:t>Modules: picked up design ideas from the </a:t>
            </a:r>
            <a:r>
              <a:rPr lang="en-US" dirty="0" err="1"/>
              <a:t>CommonJS</a:t>
            </a:r>
            <a:r>
              <a:rPr lang="en-US" dirty="0"/>
              <a:t> module format.</a:t>
            </a:r>
          </a:p>
          <a:p>
            <a:r>
              <a:rPr lang="en-US" dirty="0"/>
              <a:t>Arrow functions: have syntax that is borrowed from </a:t>
            </a:r>
            <a:r>
              <a:rPr lang="en-US" dirty="0" err="1"/>
              <a:t>CoffeeScript</a:t>
            </a:r>
            <a:r>
              <a:rPr lang="en-US" dirty="0"/>
              <a:t>.</a:t>
            </a:r>
          </a:p>
          <a:p>
            <a:r>
              <a:rPr lang="en-US" dirty="0"/>
              <a:t>Named function parameters: There is no built-in support for named parameters. Instead, the existing practice of naming parameters via object literals is supported via </a:t>
            </a:r>
            <a:r>
              <a:rPr lang="en-US" dirty="0" err="1">
                <a:hlinkClick r:id="rId2"/>
              </a:rPr>
              <a:t>destructuring</a:t>
            </a:r>
            <a:r>
              <a:rPr lang="en-US" dirty="0">
                <a:hlinkClick r:id="rId2"/>
              </a:rPr>
              <a:t> in parameter definitions</a:t>
            </a:r>
            <a:r>
              <a:rPr lang="en-US" dirty="0"/>
              <a:t>.</a:t>
            </a:r>
          </a:p>
          <a:p>
            <a:pPr marL="0" indent="0">
              <a:buNone/>
            </a:pPr>
            <a:endParaRPr lang="en-US" b="1" dirty="0"/>
          </a:p>
          <a:p>
            <a:pPr marL="0" indent="0">
              <a:buNone/>
            </a:pPr>
            <a:endParaRPr lang="en-US" dirty="0"/>
          </a:p>
        </p:txBody>
      </p:sp>
    </p:spTree>
    <p:extLst>
      <p:ext uri="{BB962C8B-B14F-4D97-AF65-F5344CB8AC3E}">
        <p14:creationId xmlns:p14="http://schemas.microsoft.com/office/powerpoint/2010/main" val="681007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of ES6</a:t>
            </a:r>
          </a:p>
        </p:txBody>
      </p:sp>
      <p:sp>
        <p:nvSpPr>
          <p:cNvPr id="3" name="Content Placeholder 2"/>
          <p:cNvSpPr>
            <a:spLocks noGrp="1"/>
          </p:cNvSpPr>
          <p:nvPr>
            <p:ph idx="1"/>
          </p:nvPr>
        </p:nvSpPr>
        <p:spPr/>
        <p:txBody>
          <a:bodyPr/>
          <a:lstStyle/>
          <a:p>
            <a:pPr marL="0" indent="0">
              <a:buNone/>
            </a:pPr>
            <a:r>
              <a:rPr lang="en-US" dirty="0" smtClean="0"/>
              <a:t>3) </a:t>
            </a:r>
            <a:r>
              <a:rPr lang="en-US" b="1" dirty="0"/>
              <a:t>Versioning</a:t>
            </a:r>
          </a:p>
          <a:p>
            <a:pPr marL="0" indent="0">
              <a:buNone/>
            </a:pPr>
            <a:r>
              <a:rPr lang="en-US" dirty="0"/>
              <a:t>Keep versioning as simple and linear as possible</a:t>
            </a:r>
            <a:r>
              <a:rPr lang="en-US" dirty="0" smtClean="0"/>
              <a:t>.</a:t>
            </a:r>
          </a:p>
          <a:p>
            <a:pPr marL="0" indent="0">
              <a:buNone/>
            </a:pPr>
            <a:endParaRPr lang="en-US" dirty="0"/>
          </a:p>
          <a:p>
            <a:pPr marL="0" indent="0">
              <a:buNone/>
            </a:pPr>
            <a:r>
              <a:rPr lang="en-US" dirty="0"/>
              <a:t>In an ES6 code base, everything is ES6, there are no parts that are ES5-specific.</a:t>
            </a:r>
          </a:p>
        </p:txBody>
      </p:sp>
    </p:spTree>
    <p:extLst>
      <p:ext uri="{BB962C8B-B14F-4D97-AF65-F5344CB8AC3E}">
        <p14:creationId xmlns:p14="http://schemas.microsoft.com/office/powerpoint/2010/main" val="3735009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Modules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3565631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err="1" smtClean="0"/>
              <a:t>es</a:t>
            </a:r>
            <a:r>
              <a:rPr lang="en-US" dirty="0" smtClean="0"/>
              <a:t> 3.1 -&gt; es5</a:t>
            </a:r>
          </a:p>
          <a:p>
            <a:pPr marL="0" indent="0">
              <a:buNone/>
            </a:pPr>
            <a:r>
              <a:rPr lang="en-US" dirty="0" smtClean="0"/>
              <a:t>Es4 -&gt; es6</a:t>
            </a:r>
            <a:endParaRPr lang="en-US" dirty="0"/>
          </a:p>
        </p:txBody>
      </p:sp>
    </p:spTree>
    <p:extLst>
      <p:ext uri="{BB962C8B-B14F-4D97-AF65-F5344CB8AC3E}">
        <p14:creationId xmlns:p14="http://schemas.microsoft.com/office/powerpoint/2010/main" val="550069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1432" y="1863027"/>
            <a:ext cx="9144000" cy="2387600"/>
          </a:xfrm>
        </p:spPr>
        <p:txBody>
          <a:bodyPr>
            <a:normAutofit/>
          </a:bodyPr>
          <a:lstStyle/>
          <a:p>
            <a:r>
              <a:rPr lang="en-US" dirty="0" smtClean="0"/>
              <a:t>ES7</a:t>
            </a:r>
            <a:br>
              <a:rPr lang="en-US" dirty="0" smtClean="0"/>
            </a:br>
            <a:r>
              <a:rPr lang="en-US" dirty="0"/>
              <a:t> ECMAScript </a:t>
            </a:r>
            <a:r>
              <a:rPr lang="en-US" dirty="0" smtClean="0"/>
              <a:t>2016</a:t>
            </a:r>
            <a:endParaRPr lang="en-US" dirty="0"/>
          </a:p>
        </p:txBody>
      </p:sp>
    </p:spTree>
    <p:extLst>
      <p:ext uri="{BB962C8B-B14F-4D97-AF65-F5344CB8AC3E}">
        <p14:creationId xmlns:p14="http://schemas.microsoft.com/office/powerpoint/2010/main" val="3462499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a:t>
            </a:r>
            <a:endParaRPr lang="en-US" dirty="0"/>
          </a:p>
        </p:txBody>
      </p:sp>
      <p:sp>
        <p:nvSpPr>
          <p:cNvPr id="3" name="Content Placeholder 2"/>
          <p:cNvSpPr>
            <a:spLocks noGrp="1"/>
          </p:cNvSpPr>
          <p:nvPr>
            <p:ph idx="1"/>
          </p:nvPr>
        </p:nvSpPr>
        <p:spPr/>
        <p:txBody>
          <a:bodyPr/>
          <a:lstStyle/>
          <a:p>
            <a:pPr marL="0" indent="0">
              <a:buNone/>
            </a:pPr>
            <a:r>
              <a:rPr lang="en-US" dirty="0"/>
              <a:t>Static typing is not part of ES6</a:t>
            </a:r>
            <a:r>
              <a:rPr lang="en-US" dirty="0" smtClean="0"/>
              <a:t>.</a:t>
            </a:r>
          </a:p>
          <a:p>
            <a:pPr marL="0" indent="0">
              <a:buNone/>
            </a:pPr>
            <a:endParaRPr lang="en-US" dirty="0" smtClean="0"/>
          </a:p>
          <a:p>
            <a:pPr marL="0" indent="0">
              <a:buNone/>
            </a:pPr>
            <a:r>
              <a:rPr lang="en-US" dirty="0" smtClean="0"/>
              <a:t>1) Microsoft </a:t>
            </a:r>
            <a:r>
              <a:rPr lang="en-US" dirty="0" err="1" smtClean="0"/>
              <a:t>TypeScript</a:t>
            </a:r>
            <a:r>
              <a:rPr lang="en-US" dirty="0" smtClean="0"/>
              <a:t> = ES6 + types</a:t>
            </a:r>
          </a:p>
          <a:p>
            <a:pPr marL="0" indent="0">
              <a:buNone/>
            </a:pPr>
            <a:r>
              <a:rPr lang="en-US" dirty="0" smtClean="0"/>
              <a:t>2) Facebook Flow - type checker for ES6</a:t>
            </a:r>
          </a:p>
          <a:p>
            <a:pPr marL="0" indent="0">
              <a:buNone/>
            </a:pPr>
            <a:endParaRPr lang="en-US" dirty="0"/>
          </a:p>
          <a:p>
            <a:pPr marL="0" indent="0">
              <a:buNone/>
            </a:pPr>
            <a:r>
              <a:rPr lang="en-US" dirty="0"/>
              <a:t>Both </a:t>
            </a:r>
            <a:r>
              <a:rPr lang="en-US" dirty="0" err="1"/>
              <a:t>TypeScript</a:t>
            </a:r>
            <a:r>
              <a:rPr lang="en-US" dirty="0"/>
              <a:t> and Flow are using the same notation</a:t>
            </a:r>
          </a:p>
        </p:txBody>
      </p:sp>
    </p:spTree>
    <p:extLst>
      <p:ext uri="{BB962C8B-B14F-4D97-AF65-F5344CB8AC3E}">
        <p14:creationId xmlns:p14="http://schemas.microsoft.com/office/powerpoint/2010/main" val="15663437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1393</TotalTime>
  <Words>496</Words>
  <Application>Microsoft Office PowerPoint</Application>
  <PresentationFormat>Widescreen</PresentationFormat>
  <Paragraphs>77</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 Unicode MS</vt:lpstr>
      <vt:lpstr>Arial</vt:lpstr>
      <vt:lpstr>Calibri</vt:lpstr>
      <vt:lpstr>Calibri Light</vt:lpstr>
      <vt:lpstr>Office Theme</vt:lpstr>
      <vt:lpstr>ECMAScript Harmony ECMAScript.next ECMAScript 6 (or ES6)  ECMAScript 2015</vt:lpstr>
      <vt:lpstr>ES6 is a super set of ES5, nothing is removed</vt:lpstr>
      <vt:lpstr>Goals of ES6</vt:lpstr>
      <vt:lpstr>Goals of ES6</vt:lpstr>
      <vt:lpstr>Goals of ES6</vt:lpstr>
      <vt:lpstr>ES6 Modules</vt:lpstr>
      <vt:lpstr>PowerPoint Presentation</vt:lpstr>
      <vt:lpstr>ES7  ECMAScript 2016</vt:lpstr>
      <vt:lpstr>Types </vt:lpstr>
      <vt:lpstr>One version</vt:lpstr>
      <vt:lpstr>Strict mode and ECMAScript 6</vt:lpstr>
      <vt:lpstr>PowerPoint Presentation</vt:lpstr>
      <vt:lpstr>PowerPoint Presentation</vt:lpstr>
      <vt:lpstr>Strict mode</vt:lpstr>
      <vt:lpstr>Let in sloppy and strict mode</vt:lpstr>
      <vt:lpstr>Block-level function declarations in sloppy mode </vt:lpstr>
      <vt:lpstr>PowerPoint Presentation</vt:lpstr>
      <vt:lpstr>Implicit strict mode</vt:lpstr>
      <vt:lpstr>Things that can’t be fixed</vt:lpstr>
    </vt:vector>
  </TitlesOfParts>
  <Company>EPAM Systems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Dzmitry Varabei</dc:creator>
  <cp:lastModifiedBy>Dzmitry Varabei</cp:lastModifiedBy>
  <cp:revision>24</cp:revision>
  <dcterms:created xsi:type="dcterms:W3CDTF">2015-08-26T09:58:40Z</dcterms:created>
  <dcterms:modified xsi:type="dcterms:W3CDTF">2015-08-28T14:54:02Z</dcterms:modified>
</cp:coreProperties>
</file>