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32"/>
  </p:notesMasterIdLst>
  <p:sldIdLst>
    <p:sldId id="442" r:id="rId2"/>
    <p:sldId id="511" r:id="rId3"/>
    <p:sldId id="512" r:id="rId4"/>
    <p:sldId id="524" r:id="rId5"/>
    <p:sldId id="514" r:id="rId6"/>
    <p:sldId id="450" r:id="rId7"/>
    <p:sldId id="523" r:id="rId8"/>
    <p:sldId id="454" r:id="rId9"/>
    <p:sldId id="453" r:id="rId10"/>
    <p:sldId id="455" r:id="rId11"/>
    <p:sldId id="456" r:id="rId12"/>
    <p:sldId id="457" r:id="rId13"/>
    <p:sldId id="515" r:id="rId14"/>
    <p:sldId id="465" r:id="rId15"/>
    <p:sldId id="463" r:id="rId16"/>
    <p:sldId id="464" r:id="rId17"/>
    <p:sldId id="458" r:id="rId18"/>
    <p:sldId id="466" r:id="rId19"/>
    <p:sldId id="462" r:id="rId20"/>
    <p:sldId id="484" r:id="rId21"/>
    <p:sldId id="485" r:id="rId22"/>
    <p:sldId id="497" r:id="rId23"/>
    <p:sldId id="522" r:id="rId24"/>
    <p:sldId id="520" r:id="rId25"/>
    <p:sldId id="486" r:id="rId26"/>
    <p:sldId id="461" r:id="rId27"/>
    <p:sldId id="507" r:id="rId28"/>
    <p:sldId id="513" r:id="rId29"/>
    <p:sldId id="521" r:id="rId30"/>
    <p:sldId id="305" r:id="rId31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6" autoAdjust="0"/>
    <p:restoredTop sz="85393" autoAdjust="0"/>
  </p:normalViewPr>
  <p:slideViewPr>
    <p:cSldViewPr>
      <p:cViewPr varScale="1">
        <p:scale>
          <a:sx n="83" d="100"/>
          <a:sy n="83" d="100"/>
        </p:scale>
        <p:origin x="121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55866-C109-46F5-A1A5-A583FE70736B}" type="datetimeFigureOut">
              <a:rPr lang="be-BY" smtClean="0"/>
              <a:pPr/>
              <a:t>25.05.2016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B43F0-FEFD-424B-AFAA-1D3C2B01CC9C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1291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43668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030350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19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105997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ru-RU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20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259719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611188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525914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ru-RU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564911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08570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30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23665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25.05.2016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25.05.2016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25.05.2016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25.05.2016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25.05.2016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25.05.2016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25.05.2016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25.05.2016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25.05.2016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25.05.2016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25.05.2016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D30C-D1AE-43D8-9AC8-81DD3F555E58}" type="datetimeFigureOut">
              <a:rPr lang="be-BY" smtClean="0"/>
              <a:pPr/>
              <a:t>25.05.2016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earn.javascript.ru/" TargetMode="External"/><Relationship Id="rId4" Type="http://schemas.openxmlformats.org/officeDocument/2006/relationships/hyperlink" Target="http://dmitrysoshnikov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0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56792"/>
            <a:ext cx="8429684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"global "</a:t>
            </a:r>
            <a:r>
              <a:rPr lang="en-US" b="1" dirty="0"/>
              <a:t>;          // A global variable</a:t>
            </a:r>
          </a:p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outer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 smtClean="0">
                <a:solidFill>
                  <a:srgbClr val="00B050"/>
                </a:solidFill>
              </a:rPr>
              <a:t>“outer”</a:t>
            </a:r>
            <a:r>
              <a:rPr lang="en-US" b="1" dirty="0" smtClean="0"/>
              <a:t>;       </a:t>
            </a:r>
            <a:r>
              <a:rPr lang="en-US" b="1" dirty="0"/>
              <a:t>// A </a:t>
            </a:r>
            <a:r>
              <a:rPr lang="en-US" b="1" dirty="0" smtClean="0"/>
              <a:t>outer variable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inner</a:t>
            </a:r>
            <a:r>
              <a:rPr lang="en-US" b="1" dirty="0"/>
              <a:t>() {</a:t>
            </a:r>
          </a:p>
          <a:p>
            <a:r>
              <a:rPr lang="en-US" b="1" dirty="0"/>
              <a:t>	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 smtClean="0">
                <a:solidFill>
                  <a:srgbClr val="00B050"/>
                </a:solidFill>
              </a:rPr>
              <a:t>“inner"</a:t>
            </a:r>
            <a:r>
              <a:rPr lang="en-US" b="1" dirty="0" smtClean="0"/>
              <a:t>; </a:t>
            </a:r>
          </a:p>
          <a:p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write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);       // </a:t>
            </a:r>
            <a:r>
              <a:rPr lang="en-US" b="1" dirty="0"/>
              <a:t>Prints </a:t>
            </a:r>
            <a:r>
              <a:rPr lang="en-US" b="1" dirty="0" smtClean="0"/>
              <a:t>"inner"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inner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outer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9036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56792"/>
            <a:ext cx="8429684" cy="258532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"global "</a:t>
            </a:r>
            <a:r>
              <a:rPr lang="en-US" b="1" dirty="0"/>
              <a:t>;          // A global variable</a:t>
            </a:r>
          </a:p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outer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 smtClean="0">
                <a:solidFill>
                  <a:srgbClr val="00B050"/>
                </a:solidFill>
              </a:rPr>
              <a:t>“outer”</a:t>
            </a:r>
            <a:r>
              <a:rPr lang="en-US" b="1" dirty="0" smtClean="0"/>
              <a:t>;       </a:t>
            </a:r>
            <a:r>
              <a:rPr lang="en-US" b="1" dirty="0"/>
              <a:t>// A </a:t>
            </a:r>
            <a:r>
              <a:rPr lang="en-US" b="1" dirty="0" smtClean="0"/>
              <a:t>outer variable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inner</a:t>
            </a:r>
            <a:r>
              <a:rPr lang="en-US" b="1" dirty="0"/>
              <a:t>() {</a:t>
            </a:r>
          </a:p>
          <a:p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write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);       // </a:t>
            </a:r>
            <a:r>
              <a:rPr lang="en-US" b="1" dirty="0"/>
              <a:t>Prints </a:t>
            </a:r>
            <a:r>
              <a:rPr lang="en-US" b="1" dirty="0" smtClean="0"/>
              <a:t>"outer"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inner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outer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0377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56792"/>
            <a:ext cx="8429684" cy="2308324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"global "</a:t>
            </a:r>
            <a:r>
              <a:rPr lang="en-US" b="1" dirty="0"/>
              <a:t>;          // A global variable</a:t>
            </a:r>
          </a:p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outer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inner</a:t>
            </a:r>
            <a:r>
              <a:rPr lang="en-US" b="1" dirty="0"/>
              <a:t>() {</a:t>
            </a:r>
          </a:p>
          <a:p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write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);       // </a:t>
            </a:r>
            <a:r>
              <a:rPr lang="en-US" b="1" dirty="0"/>
              <a:t>Prints </a:t>
            </a:r>
            <a:r>
              <a:rPr lang="en-US" b="1" dirty="0" smtClean="0"/>
              <a:t>"global"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inner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outer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103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8761" y="1268760"/>
            <a:ext cx="6000792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function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3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5</a:t>
            </a:r>
            <a:r>
              <a:rPr lang="en-US" b="1" dirty="0"/>
              <a:t>;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foo</a:t>
            </a:r>
            <a:r>
              <a:rPr lang="en-US" b="1" dirty="0"/>
              <a:t> () {</a:t>
            </a:r>
          </a:p>
          <a:p>
            <a:r>
              <a:rPr lang="en-US" b="1" dirty="0"/>
              <a:t>	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7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11</a:t>
            </a:r>
            <a:r>
              <a:rPr lang="en-US" b="1" dirty="0"/>
              <a:t>;</a:t>
            </a:r>
          </a:p>
          <a:p>
            <a:r>
              <a:rPr lang="en-US" b="1" dirty="0"/>
              <a:t>	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="1" dirty="0"/>
              <a:t> +=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 +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b="1" dirty="0"/>
              <a:t>;</a:t>
            </a:r>
          </a:p>
          <a:p>
            <a:r>
              <a:rPr lang="en-US" b="1" dirty="0"/>
              <a:t>	};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foo</a:t>
            </a:r>
            <a:r>
              <a:rPr lang="en-US" b="1" dirty="0"/>
              <a:t>();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alert</a:t>
            </a:r>
            <a:r>
              <a:rPr lang="en-US" b="1" dirty="0"/>
              <a:t>(</a:t>
            </a:r>
            <a:r>
              <a:rPr lang="en-US" b="1" dirty="0">
                <a:solidFill>
                  <a:srgbClr val="00B050"/>
                </a:solidFill>
              </a:rPr>
              <a:t>"a = "</a:t>
            </a:r>
            <a:r>
              <a:rPr lang="en-US" b="1" dirty="0"/>
              <a:t> +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="1" dirty="0"/>
              <a:t> + </a:t>
            </a:r>
            <a:r>
              <a:rPr lang="en-US" b="1" dirty="0">
                <a:solidFill>
                  <a:srgbClr val="00B050"/>
                </a:solidFill>
              </a:rPr>
              <a:t>"; b = "</a:t>
            </a:r>
            <a:r>
              <a:rPr lang="en-US" b="1" dirty="0"/>
              <a:t> +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8761" y="4394895"/>
            <a:ext cx="3429000" cy="120032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 = 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(){</a:t>
            </a:r>
          </a:p>
          <a:p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alert</a:t>
            </a:r>
            <a:r>
              <a:rPr lang="en-US" b="1" dirty="0"/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toString</a:t>
            </a:r>
            <a:r>
              <a:rPr lang="en-US" b="1" dirty="0"/>
              <a:t>());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51129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JavaScript </a:t>
            </a:r>
            <a:r>
              <a:rPr lang="en-US" i="1" dirty="0"/>
              <a:t>hoists</a:t>
            </a:r>
            <a:r>
              <a:rPr lang="en-US" dirty="0"/>
              <a:t> all variable declarations, it moves them to the beginning of their direct scopes. </a:t>
            </a:r>
          </a:p>
        </p:txBody>
      </p:sp>
    </p:spTree>
    <p:extLst>
      <p:ext uri="{BB962C8B-B14F-4D97-AF65-F5344CB8AC3E}">
        <p14:creationId xmlns:p14="http://schemas.microsoft.com/office/powerpoint/2010/main" val="369606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87624" y="1990435"/>
            <a:ext cx="2736303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foo(); </a:t>
            </a:r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undefined ("foo" and "bar" exist)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foo()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alert(bar);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bar;</a:t>
            </a:r>
            <a:endParaRPr lang="en-US" sz="1350" dirty="0"/>
          </a:p>
        </p:txBody>
      </p:sp>
      <p:sp>
        <p:nvSpPr>
          <p:cNvPr id="6" name="Rectangle 5"/>
          <p:cNvSpPr/>
          <p:nvPr/>
        </p:nvSpPr>
        <p:spPr>
          <a:xfrm>
            <a:off x="5283774" y="1990435"/>
            <a:ext cx="3384375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foo()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alert(bar);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35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bar;</a:t>
            </a: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foo(); </a:t>
            </a:r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35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undefined</a:t>
            </a:r>
            <a:endParaRPr lang="en-US" sz="1350" dirty="0">
              <a:latin typeface="Courier New"/>
            </a:endParaRPr>
          </a:p>
        </p:txBody>
      </p:sp>
      <p:sp>
        <p:nvSpPr>
          <p:cNvPr id="3" name="Equal 2"/>
          <p:cNvSpPr/>
          <p:nvPr/>
        </p:nvSpPr>
        <p:spPr>
          <a:xfrm>
            <a:off x="4139952" y="2564904"/>
            <a:ext cx="1008112" cy="648072"/>
          </a:xfrm>
          <a:prstGeom prst="mathEqua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65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31755" y="1484785"/>
            <a:ext cx="6322263" cy="154657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</a:t>
            </a:r>
            <a:r>
              <a:rPr lang="en-US" sz="1350" b="1" dirty="0">
                <a:solidFill>
                  <a:srgbClr val="00B050"/>
                </a:solidFill>
              </a:rPr>
              <a:t>"global "</a:t>
            </a:r>
            <a:r>
              <a:rPr lang="en-US" sz="1350" b="1" dirty="0"/>
              <a:t>;</a:t>
            </a:r>
            <a:endParaRPr lang="ru-RU" sz="1350" b="1" dirty="0">
              <a:solidFill>
                <a:srgbClr val="0070C0"/>
              </a:solidFill>
            </a:endParaRPr>
          </a:p>
          <a:p>
            <a:r>
              <a:rPr lang="en-US" sz="1350" b="1" dirty="0">
                <a:solidFill>
                  <a:srgbClr val="0070C0"/>
                </a:solidFill>
              </a:rPr>
              <a:t>function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sz="1350" b="1" dirty="0"/>
              <a:t>( ) { </a:t>
            </a:r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  </a:t>
            </a:r>
          </a:p>
          <a:p>
            <a:r>
              <a:rPr lang="en-US" sz="1350" b="1" dirty="0"/>
              <a:t>	</a:t>
            </a:r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"</a:t>
            </a:r>
            <a:r>
              <a:rPr lang="en-US" sz="1350" b="1" dirty="0">
                <a:solidFill>
                  <a:srgbClr val="00B050"/>
                </a:solidFill>
              </a:rPr>
              <a:t>local</a:t>
            </a:r>
            <a:r>
              <a:rPr lang="en-US" sz="1350" b="1" dirty="0"/>
              <a:t>";</a:t>
            </a:r>
            <a:endParaRPr lang="ru-RU" sz="1350" b="1" dirty="0"/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</a:t>
            </a:r>
          </a:p>
          <a:p>
            <a:r>
              <a:rPr lang="en-US" sz="1350" b="1" dirty="0"/>
              <a:t>}</a:t>
            </a:r>
          </a:p>
          <a:p>
            <a:r>
              <a:rPr lang="en-US" sz="1350" b="1" dirty="0"/>
              <a:t> </a:t>
            </a:r>
            <a:r>
              <a:rPr lang="en-US" sz="1350" b="1" dirty="0">
                <a:solidFill>
                  <a:srgbClr val="0070C0"/>
                </a:solidFill>
              </a:rPr>
              <a:t>f</a:t>
            </a:r>
            <a:r>
              <a:rPr lang="en-US" sz="1350" b="1" dirty="0"/>
              <a:t>( );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8063" y="3537012"/>
            <a:ext cx="6322263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</a:t>
            </a:r>
            <a:r>
              <a:rPr lang="en-US" sz="1350" b="1" dirty="0">
                <a:solidFill>
                  <a:srgbClr val="00B050"/>
                </a:solidFill>
              </a:rPr>
              <a:t>"global "</a:t>
            </a:r>
            <a:r>
              <a:rPr lang="en-US" sz="1350" b="1" dirty="0"/>
              <a:t>;</a:t>
            </a:r>
            <a:endParaRPr lang="ru-RU" sz="1350" b="1" dirty="0">
              <a:solidFill>
                <a:srgbClr val="0070C0"/>
              </a:solidFill>
            </a:endParaRPr>
          </a:p>
          <a:p>
            <a:r>
              <a:rPr lang="en-US" sz="1350" b="1" dirty="0">
                <a:solidFill>
                  <a:srgbClr val="0070C0"/>
                </a:solidFill>
              </a:rPr>
              <a:t>function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sz="1350" b="1" dirty="0"/>
              <a:t>( ) {</a:t>
            </a:r>
          </a:p>
          <a:p>
            <a:r>
              <a:rPr lang="en-US" sz="1350" b="1" dirty="0"/>
              <a:t>	</a:t>
            </a:r>
            <a:r>
              <a:rPr lang="en-US" sz="1350" b="1" u="sng" dirty="0" err="1">
                <a:solidFill>
                  <a:srgbClr val="0070C0"/>
                </a:solidFill>
              </a:rPr>
              <a:t>var</a:t>
            </a:r>
            <a:r>
              <a:rPr lang="en-US" sz="1350" b="1" u="sng" dirty="0">
                <a:solidFill>
                  <a:srgbClr val="0070C0"/>
                </a:solidFill>
              </a:rPr>
              <a:t> </a:t>
            </a:r>
            <a:r>
              <a:rPr lang="en-US" sz="1350" b="1" u="sng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u="sng" dirty="0"/>
              <a:t>; </a:t>
            </a:r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  </a:t>
            </a:r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"</a:t>
            </a:r>
            <a:r>
              <a:rPr lang="en-US" sz="1350" b="1" dirty="0">
                <a:solidFill>
                  <a:srgbClr val="00B050"/>
                </a:solidFill>
              </a:rPr>
              <a:t>local</a:t>
            </a:r>
            <a:r>
              <a:rPr lang="en-US" sz="1350" b="1" dirty="0"/>
              <a:t>";</a:t>
            </a:r>
            <a:endParaRPr lang="ru-RU" sz="1350" b="1" dirty="0"/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</a:t>
            </a:r>
          </a:p>
          <a:p>
            <a:r>
              <a:rPr lang="en-US" sz="1350" b="1" dirty="0"/>
              <a:t>}</a:t>
            </a:r>
          </a:p>
          <a:p>
            <a:r>
              <a:rPr lang="en-US" sz="1350" b="1" dirty="0"/>
              <a:t> </a:t>
            </a:r>
            <a:r>
              <a:rPr lang="en-US" sz="1350" b="1" dirty="0">
                <a:solidFill>
                  <a:srgbClr val="0070C0"/>
                </a:solidFill>
              </a:rPr>
              <a:t>f</a:t>
            </a:r>
            <a:r>
              <a:rPr lang="en-US" sz="1350" b="1" dirty="0"/>
              <a:t>( ); </a:t>
            </a:r>
          </a:p>
        </p:txBody>
      </p:sp>
    </p:spTree>
    <p:extLst>
      <p:ext uri="{BB962C8B-B14F-4D97-AF65-F5344CB8AC3E}">
        <p14:creationId xmlns:p14="http://schemas.microsoft.com/office/powerpoint/2010/main" val="60101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Only </a:t>
            </a:r>
            <a:r>
              <a:rPr lang="en-US" dirty="0"/>
              <a:t>functions introduce new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No block scope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1560" y="2348880"/>
            <a:ext cx="3214021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{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block starts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   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foo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Ubuntu Mono"/>
              </a:rPr>
              <a:t>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block ends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console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log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foo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);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50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1628800"/>
            <a:ext cx="8229600" cy="369331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test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b="1" dirty="0"/>
              <a:t>) {</a:t>
            </a:r>
          </a:p>
          <a:p>
            <a:r>
              <a:rPr lang="en-US" b="1" dirty="0"/>
              <a:t>        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0</a:t>
            </a:r>
            <a:r>
              <a:rPr lang="en-US" b="1" dirty="0"/>
              <a:t>;       // </a:t>
            </a:r>
            <a:r>
              <a:rPr lang="en-US" b="1" dirty="0" err="1"/>
              <a:t>i</a:t>
            </a:r>
            <a:r>
              <a:rPr lang="en-US" b="1" dirty="0"/>
              <a:t> is defined throughout function 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rgbClr val="0070C0"/>
                </a:solidFill>
              </a:rPr>
              <a:t>if</a:t>
            </a:r>
            <a:r>
              <a:rPr lang="en-US" b="1" dirty="0"/>
              <a:t> (</a:t>
            </a:r>
            <a:r>
              <a:rPr lang="en-US" b="1" dirty="0" err="1">
                <a:solidFill>
                  <a:srgbClr val="0070C0"/>
                </a:solidFill>
              </a:rPr>
              <a:t>typeof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b="1" dirty="0"/>
              <a:t> == "</a:t>
            </a:r>
            <a:r>
              <a:rPr lang="en-US" b="1" dirty="0">
                <a:solidFill>
                  <a:srgbClr val="00B050"/>
                </a:solidFill>
              </a:rPr>
              <a:t>object</a:t>
            </a:r>
            <a:r>
              <a:rPr lang="en-US" b="1" dirty="0"/>
              <a:t>") { </a:t>
            </a:r>
          </a:p>
          <a:p>
            <a:r>
              <a:rPr lang="en-US" b="1" dirty="0"/>
              <a:t>                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0</a:t>
            </a:r>
            <a:r>
              <a:rPr lang="en-US" b="1" dirty="0"/>
              <a:t>;     // j is defined everywhere, not just block </a:t>
            </a:r>
          </a:p>
          <a:p>
            <a:endParaRPr lang="en-US" b="1" dirty="0"/>
          </a:p>
          <a:p>
            <a:r>
              <a:rPr lang="en-US" b="1" dirty="0"/>
              <a:t>                </a:t>
            </a:r>
            <a:r>
              <a:rPr lang="en-US" b="1" dirty="0">
                <a:solidFill>
                  <a:srgbClr val="0070C0"/>
                </a:solidFill>
              </a:rPr>
              <a:t>for(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b="1" dirty="0"/>
              <a:t>=</a:t>
            </a:r>
            <a:r>
              <a:rPr lang="en-US" b="1" dirty="0">
                <a:solidFill>
                  <a:srgbClr val="00B050"/>
                </a:solidFill>
              </a:rPr>
              <a:t>0</a:t>
            </a:r>
            <a:r>
              <a:rPr lang="en-US" b="1" dirty="0"/>
              <a:t>;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b="1" dirty="0"/>
              <a:t> &lt; </a:t>
            </a:r>
            <a:r>
              <a:rPr lang="en-US" b="1" dirty="0">
                <a:solidFill>
                  <a:srgbClr val="00B050"/>
                </a:solidFill>
              </a:rPr>
              <a:t>10</a:t>
            </a:r>
            <a:r>
              <a:rPr lang="en-US" b="1" dirty="0"/>
              <a:t>;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b="1" dirty="0"/>
              <a:t>++) {    // k is defined everywhere, not just loop </a:t>
            </a:r>
          </a:p>
          <a:p>
            <a:r>
              <a:rPr lang="en-US" b="1" dirty="0"/>
              <a:t>              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write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b="1" dirty="0"/>
              <a:t>); </a:t>
            </a:r>
          </a:p>
          <a:p>
            <a:r>
              <a:rPr lang="en-US" b="1" dirty="0"/>
              <a:t>                } </a:t>
            </a:r>
          </a:p>
          <a:p>
            <a:endParaRPr lang="en-US" b="1" dirty="0"/>
          </a:p>
          <a:p>
            <a:r>
              <a:rPr lang="en-US" b="1" dirty="0"/>
              <a:t>        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write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b="1" dirty="0"/>
              <a:t>);   // k is still defined: prints 10 </a:t>
            </a:r>
          </a:p>
          <a:p>
            <a:r>
              <a:rPr lang="en-US" b="1" dirty="0"/>
              <a:t>       } </a:t>
            </a:r>
          </a:p>
          <a:p>
            <a:r>
              <a:rPr lang="en-US" b="1" dirty="0"/>
              <a:t>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write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b="1" dirty="0"/>
              <a:t>);    // j is defined, but may not be initialized </a:t>
            </a:r>
          </a:p>
          <a:p>
            <a:r>
              <a:rPr lang="en-US" b="1" dirty="0"/>
              <a:t>}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No block scope!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97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10603" y="1754814"/>
            <a:ext cx="6322263" cy="216982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b="1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foo = 1;</a:t>
            </a:r>
          </a:p>
          <a:p>
            <a:endParaRPr lang="en-US" sz="135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350" b="1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bar() {</a:t>
            </a:r>
          </a:p>
          <a:p>
            <a:r>
              <a:rPr lang="en-US" sz="1350" b="1" dirty="0">
                <a:solidFill>
                  <a:srgbClr val="0000FF"/>
                </a:solidFill>
                <a:latin typeface="Consolas"/>
              </a:rPr>
              <a:t>	if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(!foo) {</a:t>
            </a:r>
          </a:p>
          <a:p>
            <a:r>
              <a:rPr lang="en-US" sz="1350" b="1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350" b="1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foo = 10;</a:t>
            </a: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	}</a:t>
            </a: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	alert(foo);</a:t>
            </a: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5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bar();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Hoisting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18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620688"/>
            <a:ext cx="5616624" cy="4958888"/>
          </a:xfrm>
        </p:spPr>
      </p:pic>
    </p:spTree>
    <p:extLst>
      <p:ext uri="{BB962C8B-B14F-4D97-AF65-F5344CB8AC3E}">
        <p14:creationId xmlns:p14="http://schemas.microsoft.com/office/powerpoint/2010/main" val="296664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75936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Code in global scope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8278" y="614296"/>
            <a:ext cx="8136904" cy="61863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&lt;!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DOCTYPE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Untitled Page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="text/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javascript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src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="script.js"&gt;&lt;/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="text/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javascript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u="sng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u="sng" dirty="0">
                <a:solidFill>
                  <a:prstClr val="black"/>
                </a:solidFill>
                <a:latin typeface="Consolas"/>
              </a:rPr>
              <a:t> a = 5;</a:t>
            </a:r>
          </a:p>
          <a:p>
            <a:pPr lvl="1"/>
            <a:r>
              <a:rPr lang="en-US" u="sng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u="sng" dirty="0">
                <a:solidFill>
                  <a:prstClr val="black"/>
                </a:solidFill>
                <a:latin typeface="Consolas"/>
              </a:rPr>
              <a:t> b = 2;</a:t>
            </a:r>
          </a:p>
          <a:p>
            <a:pPr lvl="1"/>
            <a:endParaRPr lang="en-US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u="sng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u="sng" dirty="0">
                <a:solidFill>
                  <a:prstClr val="black"/>
                </a:solidFill>
                <a:latin typeface="Consolas"/>
              </a:rPr>
              <a:t> sum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(x, y)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 + y;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lvl="1"/>
            <a:endParaRPr lang="en-US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u="sng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u="sng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u="sng" dirty="0" err="1">
                <a:solidFill>
                  <a:prstClr val="black"/>
                </a:solidFill>
                <a:latin typeface="Consolas"/>
              </a:rPr>
              <a:t>mul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(x, y)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 * y;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Consolas"/>
              </a:rPr>
              <a:t>} 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24130" y="374176"/>
            <a:ext cx="146429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Index.html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45337" y="1961983"/>
            <a:ext cx="4410940" cy="3650925"/>
            <a:chOff x="3779912" y="2204864"/>
            <a:chExt cx="4752528" cy="4867899"/>
          </a:xfrm>
        </p:grpSpPr>
        <p:grpSp>
          <p:nvGrpSpPr>
            <p:cNvPr id="12" name="Group 11"/>
            <p:cNvGrpSpPr/>
            <p:nvPr/>
          </p:nvGrpSpPr>
          <p:grpSpPr>
            <a:xfrm>
              <a:off x="3779912" y="2204864"/>
              <a:ext cx="4752528" cy="4867899"/>
              <a:chOff x="3779912" y="2204864"/>
              <a:chExt cx="4752528" cy="4867899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860032" y="4077072"/>
                <a:ext cx="3672408" cy="299569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000" u="sng" dirty="0" err="1">
                    <a:solidFill>
                      <a:srgbClr val="0000FF"/>
                    </a:solidFill>
                    <a:latin typeface="Consolas"/>
                  </a:rPr>
                  <a:t>var</a:t>
                </a:r>
                <a:r>
                  <a:rPr lang="en-US" sz="2000" u="sng" dirty="0">
                    <a:solidFill>
                      <a:prstClr val="black"/>
                    </a:solidFill>
                    <a:latin typeface="Consolas"/>
                  </a:rPr>
                  <a:t> </a:t>
                </a:r>
                <a:r>
                  <a:rPr lang="en-US" sz="2000" u="sng" dirty="0" err="1">
                    <a:solidFill>
                      <a:prstClr val="black"/>
                    </a:solidFill>
                    <a:latin typeface="Consolas"/>
                  </a:rPr>
                  <a:t>gloabalVar</a:t>
                </a:r>
                <a:r>
                  <a:rPr lang="en-US" sz="2000" u="sng" dirty="0">
                    <a:solidFill>
                      <a:prstClr val="black"/>
                    </a:solidFill>
                    <a:latin typeface="Consolas"/>
                  </a:rPr>
                  <a:t> = 5;</a:t>
                </a:r>
              </a:p>
              <a:p>
                <a:r>
                  <a:rPr lang="en-US" sz="2000" u="sng" dirty="0">
                    <a:solidFill>
                      <a:srgbClr val="0000FF"/>
                    </a:solidFill>
                    <a:latin typeface="Consolas"/>
                  </a:rPr>
                  <a:t>function</a:t>
                </a:r>
                <a:r>
                  <a:rPr lang="en-US" sz="2000" u="sng" dirty="0">
                    <a:solidFill>
                      <a:prstClr val="black"/>
                    </a:solidFill>
                    <a:latin typeface="Consolas"/>
                  </a:rPr>
                  <a:t> square</a:t>
                </a:r>
                <a:r>
                  <a:rPr lang="en-US" sz="2000" dirty="0">
                    <a:solidFill>
                      <a:prstClr val="black"/>
                    </a:solidFill>
                    <a:latin typeface="Consolas"/>
                  </a:rPr>
                  <a:t>(x) {</a:t>
                </a:r>
              </a:p>
              <a:p>
                <a:r>
                  <a:rPr lang="en-US" sz="2000" dirty="0">
                    <a:solidFill>
                      <a:srgbClr val="0000FF"/>
                    </a:solidFill>
                    <a:latin typeface="Consolas"/>
                  </a:rPr>
                  <a:t>	return</a:t>
                </a:r>
                <a:r>
                  <a:rPr lang="en-US" sz="2000" dirty="0">
                    <a:solidFill>
                      <a:prstClr val="black"/>
                    </a:solidFill>
                    <a:latin typeface="Consolas"/>
                  </a:rPr>
                  <a:t> x * x;</a:t>
                </a:r>
              </a:p>
              <a:p>
                <a:r>
                  <a:rPr lang="en-US" sz="2000" dirty="0">
                    <a:solidFill>
                      <a:prstClr val="black"/>
                    </a:solidFill>
                    <a:latin typeface="Consolas"/>
                  </a:rPr>
                  <a:t>}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3779912" y="2204864"/>
                <a:ext cx="1656184" cy="194421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7380312" y="3647341"/>
              <a:ext cx="1152128" cy="53348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/>
                <a:t>script.js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193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34" charset="-128"/>
              </a:rPr>
              <a:t>Global namespace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571604" y="1821645"/>
            <a:ext cx="5829300" cy="283966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z="1350"/>
          </a:p>
          <a:p>
            <a:pPr>
              <a:spcBef>
                <a:spcPct val="0"/>
              </a:spcBef>
              <a:defRPr/>
            </a:pPr>
            <a:endParaRPr lang="be-BY" sz="33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93658" y="1646803"/>
            <a:ext cx="56706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ea typeface="ＭＳ Ｐゴシック" pitchFamily="34" charset="-128"/>
              </a:rPr>
              <a:t>Every variable is global unless it's in a function and is declared with </a:t>
            </a:r>
            <a:r>
              <a:rPr lang="en-US" sz="2100" b="1" dirty="0" err="1">
                <a:solidFill>
                  <a:schemeClr val="accent6">
                    <a:lumMod val="75000"/>
                  </a:schemeClr>
                </a:solidFill>
                <a:ea typeface="ＭＳ Ｐゴシック" pitchFamily="34" charset="-128"/>
              </a:rPr>
              <a:t>var</a:t>
            </a:r>
            <a:endParaRPr lang="en-US" sz="2100" b="1" dirty="0">
              <a:solidFill>
                <a:schemeClr val="accent6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47664" y="2456892"/>
            <a:ext cx="7128792" cy="181588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function </a:t>
            </a:r>
            <a:r>
              <a:rPr lang="en-US" sz="2800" b="1" dirty="0">
                <a:solidFill>
                  <a:schemeClr val="tx1"/>
                </a:solidFill>
              </a:rPr>
              <a:t>f</a:t>
            </a:r>
            <a:r>
              <a:rPr lang="en-US" sz="2800" b="1" dirty="0" smtClean="0"/>
              <a:t>(){</a:t>
            </a:r>
            <a:endParaRPr lang="en-US" sz="2800" b="1" dirty="0"/>
          </a:p>
          <a:p>
            <a:r>
              <a:rPr lang="en-US" sz="2800" b="1" dirty="0" smtClean="0"/>
              <a:t>     x = </a:t>
            </a:r>
            <a:r>
              <a:rPr lang="en-US" sz="2800" b="1" dirty="0"/>
              <a:t>“</a:t>
            </a:r>
            <a:r>
              <a:rPr lang="en-US" sz="2800" b="1" dirty="0" smtClean="0"/>
              <a:t>global variable”;</a:t>
            </a:r>
            <a:endParaRPr lang="en-US" sz="2800" b="1" dirty="0"/>
          </a:p>
          <a:p>
            <a:r>
              <a:rPr lang="en-US" sz="2800" b="1" dirty="0"/>
              <a:t>}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f</a:t>
            </a:r>
            <a:r>
              <a:rPr lang="en-US" sz="2800" b="1" dirty="0" smtClean="0"/>
              <a:t>();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81271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object (WAT)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1141" y="1548526"/>
            <a:ext cx="7259211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function </a:t>
            </a:r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 smtClean="0"/>
              <a:t>(){</a:t>
            </a:r>
            <a:endParaRPr lang="en-US" b="1" dirty="0"/>
          </a:p>
          <a:p>
            <a:r>
              <a:rPr lang="en-US" b="1" dirty="0" smtClean="0"/>
              <a:t>     x = </a:t>
            </a:r>
            <a:r>
              <a:rPr lang="en-US" b="1" dirty="0"/>
              <a:t>“</a:t>
            </a:r>
            <a:r>
              <a:rPr lang="en-US" b="1" dirty="0" smtClean="0"/>
              <a:t>global variable</a:t>
            </a:r>
            <a:r>
              <a:rPr lang="en-US" b="1" dirty="0"/>
              <a:t>”;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is missed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 smtClean="0"/>
              <a:t>();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this</a:t>
            </a:r>
            <a:r>
              <a:rPr lang="en-US" b="1" dirty="0" err="1" smtClean="0"/>
              <a:t>.x</a:t>
            </a:r>
            <a:r>
              <a:rPr lang="en-US" b="1" dirty="0" smtClean="0"/>
              <a:t> === “global variable”;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window</a:t>
            </a:r>
            <a:r>
              <a:rPr lang="en-US" b="1" dirty="0" err="1" smtClean="0"/>
              <a:t>.x</a:t>
            </a:r>
            <a:r>
              <a:rPr lang="en-US" b="1" dirty="0" smtClean="0"/>
              <a:t> </a:t>
            </a:r>
            <a:r>
              <a:rPr lang="en-US" b="1" dirty="0"/>
              <a:t>===  “global variable</a:t>
            </a:r>
            <a:r>
              <a:rPr lang="en-US" b="1" dirty="0" smtClean="0"/>
              <a:t>”;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true for browsers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319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</a:t>
            </a:r>
            <a:r>
              <a:rPr lang="en-US" smtClean="0"/>
              <a:t>indow </a:t>
            </a:r>
            <a:r>
              <a:rPr lang="en-US" dirty="0" smtClean="0"/>
              <a:t>vs global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916832"/>
            <a:ext cx="534601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glob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Ubuntu Mono"/>
              </a:rPr>
              <a:t>	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glob points to global object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typeof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6666"/>
                </a:solidFill>
                <a:effectLst/>
                <a:latin typeface="Ubuntu Mono"/>
              </a:rPr>
              <a:t>window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!==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Ubuntu Mono"/>
              </a:rPr>
              <a:t>'undefined'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?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6666"/>
                </a:solidFill>
                <a:effectLst/>
                <a:latin typeface="Ubuntu Mono"/>
              </a:rPr>
              <a:t>window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global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));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Global variables are </a:t>
            </a:r>
            <a:r>
              <a:rPr lang="en-US" b="1" dirty="0" smtClean="0"/>
              <a:t>evil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less </a:t>
            </a:r>
            <a:r>
              <a:rPr lang="en-US" dirty="0"/>
              <a:t>robust, behave less predictably, and are less reusable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Name clashes. Your </a:t>
            </a:r>
            <a:r>
              <a:rPr lang="en-US" dirty="0"/>
              <a:t>code, built-ins, analytics code, social media </a:t>
            </a:r>
            <a:r>
              <a:rPr lang="en-US" dirty="0" smtClean="0"/>
              <a:t>buttons use the same global scope.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7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ea typeface="ＭＳ Ｐゴシック" pitchFamily="34" charset="-128"/>
              </a:rPr>
              <a:t>Globals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39652" y="1538791"/>
            <a:ext cx="5994666" cy="42473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sz="1350" dirty="0" err="1">
                <a:solidFill>
                  <a:srgbClr val="006400"/>
                </a:solidFill>
                <a:latin typeface="Consolas"/>
              </a:rPr>
              <a:t>antipattern</a:t>
            </a:r>
            <a:endParaRPr lang="en-US" sz="1350" dirty="0">
              <a:solidFill>
                <a:srgbClr val="0000FF"/>
              </a:solidFill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sum(x, y) {</a:t>
            </a:r>
          </a:p>
          <a:p>
            <a:pPr lvl="1"/>
            <a:r>
              <a:rPr lang="en-US" sz="1350" dirty="0">
                <a:solidFill>
                  <a:srgbClr val="006400"/>
                </a:solidFill>
                <a:latin typeface="Consolas"/>
              </a:rPr>
              <a:t>// implied global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350" dirty="0">
                <a:solidFill>
                  <a:prstClr val="black"/>
                </a:solidFill>
                <a:latin typeface="Consolas"/>
              </a:rPr>
              <a:t>result = x + y;</a:t>
            </a:r>
          </a:p>
          <a:p>
            <a:pPr lvl="1"/>
            <a:r>
              <a:rPr lang="en-US" sz="135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result;</a:t>
            </a:r>
          </a:p>
          <a:p>
            <a:r>
              <a:rPr lang="en-US" sz="13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50" dirty="0">
              <a:solidFill>
                <a:srgbClr val="006400"/>
              </a:solidFill>
              <a:latin typeface="Consolas"/>
            </a:endParaRPr>
          </a:p>
          <a:p>
            <a:endParaRPr lang="en-US" sz="1350" dirty="0">
              <a:solidFill>
                <a:srgbClr val="006400"/>
              </a:solidFill>
              <a:latin typeface="Consolas"/>
            </a:endParaRPr>
          </a:p>
          <a:p>
            <a:r>
              <a:rPr lang="en-US" sz="1350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sz="1350" dirty="0" err="1">
                <a:solidFill>
                  <a:srgbClr val="006400"/>
                </a:solidFill>
                <a:latin typeface="Consolas"/>
              </a:rPr>
              <a:t>antipattern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pPr lvl="1"/>
            <a:r>
              <a:rPr lang="en-US" sz="135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a = b = 0;</a:t>
            </a:r>
          </a:p>
          <a:p>
            <a:pPr lvl="1"/>
            <a:r>
              <a:rPr lang="en-US" sz="1350" dirty="0">
                <a:solidFill>
                  <a:srgbClr val="006400"/>
                </a:solidFill>
                <a:latin typeface="Consolas"/>
              </a:rPr>
              <a:t>// ...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srgbClr val="006400"/>
                </a:solidFill>
                <a:latin typeface="Consolas"/>
              </a:rPr>
              <a:t>// preferred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pPr lvl="1"/>
            <a:r>
              <a:rPr lang="en-US" sz="135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a, b;</a:t>
            </a:r>
          </a:p>
          <a:p>
            <a:pPr lvl="1"/>
            <a:r>
              <a:rPr lang="en-US" sz="1350" dirty="0">
                <a:solidFill>
                  <a:srgbClr val="006400"/>
                </a:solidFill>
                <a:latin typeface="Consolas"/>
              </a:rPr>
              <a:t>// ...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350" dirty="0">
                <a:solidFill>
                  <a:prstClr val="black"/>
                </a:solidFill>
                <a:latin typeface="Consolas"/>
              </a:rPr>
              <a:t>a = b = 0; </a:t>
            </a:r>
            <a:r>
              <a:rPr lang="en-US" sz="1350" dirty="0">
                <a:solidFill>
                  <a:srgbClr val="006400"/>
                </a:solidFill>
                <a:latin typeface="Consolas"/>
              </a:rPr>
              <a:t>// both local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8045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57754" y="1714488"/>
            <a:ext cx="40805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chemeClr val="bg1">
                    <a:lumMod val="50000"/>
                  </a:schemeClr>
                </a:solidFill>
              </a:rPr>
              <a:t>&lt;script&gt;</a:t>
            </a:r>
            <a:endParaRPr lang="en-US" sz="2100" b="1" dirty="0"/>
          </a:p>
          <a:p>
            <a:pPr lvl="1"/>
            <a:r>
              <a:rPr lang="en-US" sz="2100" b="1" dirty="0"/>
              <a:t>if (("a" in window) == false) {</a:t>
            </a:r>
          </a:p>
          <a:p>
            <a:pPr lvl="1"/>
            <a:r>
              <a:rPr lang="en-US" sz="2100" b="1" dirty="0"/>
              <a:t>    </a:t>
            </a:r>
            <a:r>
              <a:rPr lang="en-US" sz="2100" b="1" dirty="0" err="1"/>
              <a:t>var</a:t>
            </a:r>
            <a:r>
              <a:rPr lang="en-US" sz="2100" b="1" dirty="0"/>
              <a:t> a = 1; </a:t>
            </a:r>
          </a:p>
          <a:p>
            <a:pPr lvl="1"/>
            <a:r>
              <a:rPr lang="en-US" sz="2100" b="1" dirty="0"/>
              <a:t>}</a:t>
            </a:r>
          </a:p>
          <a:p>
            <a:pPr lvl="1"/>
            <a:r>
              <a:rPr lang="en-US" sz="2100" b="1" dirty="0"/>
              <a:t>alert(a);</a:t>
            </a:r>
          </a:p>
          <a:p>
            <a:r>
              <a:rPr lang="en-US" sz="2100" b="1" dirty="0">
                <a:solidFill>
                  <a:schemeClr val="bg1">
                    <a:lumMod val="50000"/>
                  </a:schemeClr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403691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global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1520" y="1556792"/>
            <a:ext cx="4536504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Ubuntu Mono"/>
              </a:rPr>
              <a:t>window.foo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Ubuntu Mono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Ubuntu Mono"/>
              </a:rPr>
              <a:t>f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Ubuntu Mono"/>
              </a:rPr>
              <a:t>window.foo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Ubuntu Mono"/>
              </a:rPr>
              <a:t>) { …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Ubuntu Mono"/>
              </a:rPr>
              <a:t>if </a:t>
            </a:r>
            <a:r>
              <a:rPr lang="en-US" altLang="en-US" sz="2000" dirty="0" smtClean="0">
                <a:latin typeface="Ubuntu Mono"/>
              </a:rPr>
              <a:t>(“foo” in window) </a:t>
            </a:r>
            <a:r>
              <a:rPr lang="en-US" altLang="en-US" sz="2000" dirty="0">
                <a:latin typeface="Ubuntu Mono"/>
              </a:rPr>
              <a:t>{ … </a:t>
            </a:r>
            <a:r>
              <a:rPr lang="en-US" altLang="en-US" sz="2000" dirty="0" smtClean="0">
                <a:latin typeface="Ubuntu Mono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Ubuntu Mono"/>
              </a:rPr>
              <a:t>i</a:t>
            </a:r>
            <a:r>
              <a:rPr lang="en-US" altLang="en-US" sz="2000" dirty="0" smtClean="0">
                <a:latin typeface="Ubuntu Mono"/>
              </a:rPr>
              <a:t>f (</a:t>
            </a:r>
            <a:r>
              <a:rPr lang="en-US" altLang="en-US" sz="2000" dirty="0" err="1" smtClean="0">
                <a:latin typeface="Ubuntu Mono"/>
              </a:rPr>
              <a:t>typeof</a:t>
            </a:r>
            <a:r>
              <a:rPr lang="en-US" altLang="en-US" sz="2000" dirty="0" smtClean="0">
                <a:latin typeface="Ubuntu Mono"/>
              </a:rPr>
              <a:t> “foo” !== “undefined”) { … }</a:t>
            </a:r>
            <a:endParaRPr lang="en-US" altLang="en-US" sz="2000" dirty="0"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571604" y="1821645"/>
            <a:ext cx="5829300" cy="283966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z="1350"/>
          </a:p>
          <a:p>
            <a:pPr>
              <a:spcBef>
                <a:spcPct val="0"/>
              </a:spcBef>
              <a:defRPr/>
            </a:pPr>
            <a:endParaRPr lang="be-BY" sz="33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1607332"/>
            <a:ext cx="8136904" cy="267765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if (</a:t>
            </a:r>
            <a:r>
              <a:rPr lang="en-US" sz="2400" b="1" dirty="0" err="1">
                <a:solidFill>
                  <a:srgbClr val="0070C0"/>
                </a:solidFill>
              </a:rPr>
              <a:t>window</a:t>
            </a:r>
            <a:r>
              <a:rPr lang="en-US" sz="2400" b="1" dirty="0" err="1"/>
              <a:t>.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2400" b="1" dirty="0"/>
              <a:t> == </a:t>
            </a:r>
            <a:r>
              <a:rPr lang="en-US" sz="2400" b="1" dirty="0">
                <a:solidFill>
                  <a:srgbClr val="00B050"/>
                </a:solidFill>
              </a:rPr>
              <a:t>null</a:t>
            </a:r>
            <a:r>
              <a:rPr lang="en-US" sz="2400" b="1" dirty="0"/>
              <a:t>){</a:t>
            </a:r>
          </a:p>
          <a:p>
            <a:r>
              <a:rPr lang="en-US" sz="2400" b="1" dirty="0"/>
              <a:t>	</a:t>
            </a:r>
            <a:r>
              <a:rPr lang="en-US" sz="2400" b="1" dirty="0" err="1">
                <a:solidFill>
                  <a:srgbClr val="0070C0"/>
                </a:solidFill>
              </a:rPr>
              <a:t>window</a:t>
            </a:r>
            <a:r>
              <a:rPr lang="en-US" sz="2400" b="1" dirty="0" err="1"/>
              <a:t>.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2400" b="1" dirty="0"/>
              <a:t> = {}; 	</a:t>
            </a:r>
          </a:p>
          <a:p>
            <a:r>
              <a:rPr lang="en-US" sz="2400" b="1" dirty="0"/>
              <a:t>}</a:t>
            </a:r>
          </a:p>
          <a:p>
            <a:endParaRPr lang="en-US" sz="2400" b="1" dirty="0"/>
          </a:p>
          <a:p>
            <a:r>
              <a:rPr lang="en-US" sz="2400" b="1" dirty="0" err="1">
                <a:solidFill>
                  <a:srgbClr val="0070C0"/>
                </a:solidFill>
              </a:rPr>
              <a:t>window</a:t>
            </a:r>
            <a:r>
              <a:rPr lang="en-US" sz="2400" b="1" dirty="0" err="1"/>
              <a:t>.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2400" b="1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myFunction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/>
              <a:t>= function(</a:t>
            </a:r>
            <a:r>
              <a:rPr lang="en-US" sz="2400" dirty="0"/>
              <a:t>/* </a:t>
            </a:r>
            <a:r>
              <a:rPr lang="en-US" sz="2400" dirty="0" err="1"/>
              <a:t>params</a:t>
            </a:r>
            <a:r>
              <a:rPr lang="en-US" sz="2400" dirty="0"/>
              <a:t>*/ </a:t>
            </a:r>
            <a:r>
              <a:rPr lang="en-US" sz="2400" b="1" dirty="0"/>
              <a:t>) {</a:t>
            </a:r>
          </a:p>
          <a:p>
            <a:r>
              <a:rPr lang="en-US" sz="2400" b="1" dirty="0"/>
              <a:t>	</a:t>
            </a:r>
            <a:r>
              <a:rPr lang="en-US" sz="2400" dirty="0"/>
              <a:t>/* code here */ </a:t>
            </a:r>
          </a:p>
          <a:p>
            <a:r>
              <a:rPr lang="en-US" sz="2400" b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54139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3488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immediately invoked function </a:t>
            </a:r>
            <a:r>
              <a:rPr lang="en-US" dirty="0" smtClean="0"/>
              <a:t>expression and ES6 Modules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next </a:t>
            </a:r>
            <a:r>
              <a:rPr lang="en-US" dirty="0" smtClean="0"/>
              <a:t>lectures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1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 = 2;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b = 2;</a:t>
            </a:r>
          </a:p>
          <a:p>
            <a:pPr marL="0" indent="0">
              <a:buNone/>
            </a:pPr>
            <a:r>
              <a:rPr lang="en-US" smtClean="0"/>
              <a:t>console.log(a + b);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 </a:t>
            </a:r>
            <a:endParaRPr lang="be-BY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54901" y="714356"/>
            <a:ext cx="8286808" cy="5286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endParaRPr lang="en-US" sz="2400" b="1" dirty="0" smtClean="0"/>
          </a:p>
          <a:p>
            <a:pPr lvl="0">
              <a:spcBef>
                <a:spcPct val="0"/>
              </a:spcBef>
              <a:defRPr/>
            </a:pPr>
            <a:endParaRPr lang="be-B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1196752"/>
            <a:ext cx="2686867" cy="352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99686" y="1510902"/>
            <a:ext cx="82750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b="1" dirty="0"/>
              <a:t>JavaScript: The Definitive Guide, </a:t>
            </a:r>
            <a:r>
              <a:rPr lang="en-US" b="1" dirty="0" smtClean="0"/>
              <a:t>Six </a:t>
            </a:r>
            <a:r>
              <a:rPr lang="en-US" b="1" dirty="0"/>
              <a:t>Edition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/>
              <a:t>by David Flanagan </a:t>
            </a:r>
            <a:endParaRPr lang="en-US" b="1" dirty="0" smtClean="0"/>
          </a:p>
          <a:p>
            <a:pPr>
              <a:spcBef>
                <a:spcPct val="0"/>
              </a:spcBef>
              <a:defRPr/>
            </a:pPr>
            <a:endParaRPr lang="en-US" b="1" dirty="0"/>
          </a:p>
          <a:p>
            <a:pPr>
              <a:spcBef>
                <a:spcPct val="0"/>
              </a:spcBef>
              <a:defRPr/>
            </a:pPr>
            <a:r>
              <a:rPr lang="en-US" b="1" dirty="0"/>
              <a:t>Speaking JavaScript: An In-Depth Guide for Programmers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 smtClean="0"/>
              <a:t>by </a:t>
            </a:r>
            <a:r>
              <a:rPr lang="en-US" b="1" dirty="0"/>
              <a:t>Dr. Axel </a:t>
            </a:r>
            <a:r>
              <a:rPr lang="en-US" b="1" dirty="0" err="1"/>
              <a:t>Rauschmayer</a:t>
            </a:r>
            <a:r>
              <a:rPr lang="en-US" b="1" dirty="0" smtClean="0"/>
              <a:t> </a:t>
            </a:r>
          </a:p>
          <a:p>
            <a:pPr>
              <a:spcBef>
                <a:spcPct val="0"/>
              </a:spcBef>
              <a:defRPr/>
            </a:pPr>
            <a:endParaRPr lang="en-US" dirty="0" smtClean="0">
              <a:hlinkClick r:id="rId4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 smtClean="0">
                <a:hlinkClick r:id="rId4"/>
              </a:rPr>
              <a:t>http</a:t>
            </a:r>
            <a:r>
              <a:rPr lang="en-US" b="1" dirty="0">
                <a:hlinkClick r:id="rId4"/>
              </a:rPr>
              <a:t>://dmitrysoshnikov.com</a:t>
            </a:r>
            <a:endParaRPr lang="en-US" b="1" dirty="0"/>
          </a:p>
          <a:p>
            <a:pPr>
              <a:spcBef>
                <a:spcPct val="0"/>
              </a:spcBef>
              <a:defRPr/>
            </a:pPr>
            <a:endParaRPr lang="fr-FR" b="1" dirty="0"/>
          </a:p>
          <a:p>
            <a:pPr lvl="0">
              <a:spcBef>
                <a:spcPct val="0"/>
              </a:spcBef>
              <a:defRPr/>
            </a:pPr>
            <a:r>
              <a:rPr lang="en-US" b="1" dirty="0">
                <a:hlinkClick r:id="rId5"/>
              </a:rPr>
              <a:t>http</a:t>
            </a:r>
            <a:r>
              <a:rPr lang="en-US" b="1" dirty="0" smtClean="0">
                <a:hlinkClick r:id="rId5"/>
              </a:rPr>
              <a:t>://learn.j</a:t>
            </a:r>
            <a:r>
              <a:rPr lang="fr-FR" b="1" dirty="0" smtClean="0">
                <a:hlinkClick r:id="rId5"/>
              </a:rPr>
              <a:t>avascript.ru</a:t>
            </a:r>
            <a:endParaRPr lang="fr-F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the previous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6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/>
          <a:lstStyle/>
          <a:p>
            <a:r>
              <a:rPr lang="en-US" dirty="0" smtClean="0"/>
              <a:t>Scope in ES3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Scope of a </a:t>
            </a:r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84630" y="1196752"/>
            <a:ext cx="6336704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scope of a variable are the locations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it is accessible.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b="1" dirty="0">
              <a:solidFill>
                <a:srgbClr val="006699"/>
              </a:solidFill>
              <a:latin typeface="Ubuntu Mono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foo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() { </a:t>
            </a:r>
            <a:endParaRPr lang="en-US" altLang="en-US" sz="2000" dirty="0" smtClean="0">
              <a:solidFill>
                <a:srgbClr val="000000"/>
              </a:solidFill>
              <a:latin typeface="Ubuntu Mono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b="1" dirty="0" smtClean="0">
                <a:solidFill>
                  <a:srgbClr val="000000"/>
                </a:solidFill>
                <a:latin typeface="Ubuntu Mono"/>
              </a:rPr>
              <a:t>  </a:t>
            </a:r>
            <a:r>
              <a:rPr lang="en-US" altLang="en-US" sz="2000" b="1" dirty="0" err="1" smtClean="0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x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;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}</a:t>
            </a:r>
            <a:r>
              <a:rPr lang="en-US" altLang="en-US" sz="2000" dirty="0" smtClean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9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Scope </a:t>
            </a:r>
            <a:r>
              <a:rPr lang="en-US" dirty="0"/>
              <a:t>- is a logical boundaries in which a variable (or </a:t>
            </a:r>
            <a:r>
              <a:rPr lang="en-US" dirty="0" smtClean="0"/>
              <a:t>expression</a:t>
            </a:r>
            <a:r>
              <a:rPr lang="en-US" dirty="0"/>
              <a:t>) has its meaning. </a:t>
            </a:r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/>
              <a:t>example, a global variable, a local variable, </a:t>
            </a:r>
            <a:r>
              <a:rPr lang="en-US" dirty="0" err="1"/>
              <a:t>etc</a:t>
            </a:r>
            <a:r>
              <a:rPr lang="en-US" dirty="0"/>
              <a:t>, which generally reflects a logical range of a </a:t>
            </a:r>
            <a:r>
              <a:rPr lang="en-US" dirty="0" smtClean="0"/>
              <a:t>variable </a:t>
            </a:r>
            <a:r>
              <a:rPr lang="en-US" dirty="0"/>
              <a:t>lifetime.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4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can be nested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19872" y="1700808"/>
            <a:ext cx="222098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x = 2;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y = 3;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alert(x + 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19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Scope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19872" y="1700808"/>
            <a:ext cx="222098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x = 2;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y = 3;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alert(x + 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5411657" y="2449488"/>
            <a:ext cx="365760" cy="100584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5713" y="2767662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inner scope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10800000">
            <a:off x="2627784" y="1844824"/>
            <a:ext cx="444322" cy="1965312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4539" y="2642814"/>
            <a:ext cx="129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uter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7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11753</TotalTime>
  <Words>756</Words>
  <Application>Microsoft Office PowerPoint</Application>
  <PresentationFormat>On-screen Show (4:3)</PresentationFormat>
  <Paragraphs>267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ＭＳ Ｐゴシック</vt:lpstr>
      <vt:lpstr>Arial</vt:lpstr>
      <vt:lpstr>Calibri</vt:lpstr>
      <vt:lpstr>Consolas</vt:lpstr>
      <vt:lpstr>Courier New</vt:lpstr>
      <vt:lpstr>Ubuntu Mono</vt:lpstr>
      <vt:lpstr>Тема Office</vt:lpstr>
      <vt:lpstr>Lecture III</vt:lpstr>
      <vt:lpstr>PowerPoint Presentation</vt:lpstr>
      <vt:lpstr>Example</vt:lpstr>
      <vt:lpstr>Recap of the previous lecture</vt:lpstr>
      <vt:lpstr>Scope in ES3 World</vt:lpstr>
      <vt:lpstr>The Scope of a Variable</vt:lpstr>
      <vt:lpstr>PowerPoint Presentation</vt:lpstr>
      <vt:lpstr>Scope can be nested </vt:lpstr>
      <vt:lpstr>Nested Scope</vt:lpstr>
      <vt:lpstr>Shadowing</vt:lpstr>
      <vt:lpstr>Shadowing</vt:lpstr>
      <vt:lpstr>Shadowing</vt:lpstr>
      <vt:lpstr>PowerPoint Presentation</vt:lpstr>
      <vt:lpstr>Hoisting</vt:lpstr>
      <vt:lpstr>Hoisting</vt:lpstr>
      <vt:lpstr>Hoisting</vt:lpstr>
      <vt:lpstr>Only functions introduce new scopes</vt:lpstr>
      <vt:lpstr>PowerPoint Presentation</vt:lpstr>
      <vt:lpstr>PowerPoint Presentation</vt:lpstr>
      <vt:lpstr>Code in global scope</vt:lpstr>
      <vt:lpstr>Global namespace</vt:lpstr>
      <vt:lpstr>Global object (WAT)</vt:lpstr>
      <vt:lpstr>window vs global</vt:lpstr>
      <vt:lpstr>Global variables are evil</vt:lpstr>
      <vt:lpstr>Globals</vt:lpstr>
      <vt:lpstr>PowerPoint Presentation</vt:lpstr>
      <vt:lpstr>Working with global</vt:lpstr>
      <vt:lpstr>Namespaces</vt:lpstr>
      <vt:lpstr>immediately invoked function expression and ES6 Modules in next lectures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lecture 1</dc:title>
  <dc:creator>Sonejka</dc:creator>
  <cp:lastModifiedBy>Dzmitry Varabei</cp:lastModifiedBy>
  <cp:revision>869</cp:revision>
  <dcterms:created xsi:type="dcterms:W3CDTF">2009-11-07T10:35:59Z</dcterms:created>
  <dcterms:modified xsi:type="dcterms:W3CDTF">2016-05-25T07:21:56Z</dcterms:modified>
</cp:coreProperties>
</file>