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6" r:id="rId3"/>
  </p:sldMasterIdLst>
  <p:notesMasterIdLst>
    <p:notesMasterId r:id="rId65"/>
  </p:notesMasterIdLst>
  <p:sldIdLst>
    <p:sldId id="277" r:id="rId4"/>
    <p:sldId id="396" r:id="rId5"/>
    <p:sldId id="375" r:id="rId6"/>
    <p:sldId id="376" r:id="rId7"/>
    <p:sldId id="377" r:id="rId8"/>
    <p:sldId id="379" r:id="rId9"/>
    <p:sldId id="380" r:id="rId10"/>
    <p:sldId id="381" r:id="rId11"/>
    <p:sldId id="393" r:id="rId12"/>
    <p:sldId id="392" r:id="rId13"/>
    <p:sldId id="322" r:id="rId14"/>
    <p:sldId id="346" r:id="rId15"/>
    <p:sldId id="364" r:id="rId16"/>
    <p:sldId id="324" r:id="rId17"/>
    <p:sldId id="349" r:id="rId18"/>
    <p:sldId id="350" r:id="rId19"/>
    <p:sldId id="323" r:id="rId20"/>
    <p:sldId id="348" r:id="rId21"/>
    <p:sldId id="382" r:id="rId22"/>
    <p:sldId id="347" r:id="rId23"/>
    <p:sldId id="326" r:id="rId24"/>
    <p:sldId id="351" r:id="rId25"/>
    <p:sldId id="352" r:id="rId26"/>
    <p:sldId id="329" r:id="rId27"/>
    <p:sldId id="331" r:id="rId28"/>
    <p:sldId id="353" r:id="rId29"/>
    <p:sldId id="332" r:id="rId30"/>
    <p:sldId id="333" r:id="rId31"/>
    <p:sldId id="330" r:id="rId32"/>
    <p:sldId id="369" r:id="rId33"/>
    <p:sldId id="370" r:id="rId34"/>
    <p:sldId id="373" r:id="rId35"/>
    <p:sldId id="383" r:id="rId36"/>
    <p:sldId id="387" r:id="rId37"/>
    <p:sldId id="388" r:id="rId38"/>
    <p:sldId id="389" r:id="rId39"/>
    <p:sldId id="390" r:id="rId40"/>
    <p:sldId id="357" r:id="rId41"/>
    <p:sldId id="365" r:id="rId42"/>
    <p:sldId id="360" r:id="rId43"/>
    <p:sldId id="335" r:id="rId44"/>
    <p:sldId id="336" r:id="rId45"/>
    <p:sldId id="394" r:id="rId46"/>
    <p:sldId id="395" r:id="rId47"/>
    <p:sldId id="337" r:id="rId48"/>
    <p:sldId id="338" r:id="rId49"/>
    <p:sldId id="339" r:id="rId50"/>
    <p:sldId id="340" r:id="rId51"/>
    <p:sldId id="341" r:id="rId52"/>
    <p:sldId id="354" r:id="rId53"/>
    <p:sldId id="355" r:id="rId54"/>
    <p:sldId id="343" r:id="rId55"/>
    <p:sldId id="356" r:id="rId56"/>
    <p:sldId id="362" r:id="rId57"/>
    <p:sldId id="344" r:id="rId58"/>
    <p:sldId id="345" r:id="rId59"/>
    <p:sldId id="308" r:id="rId60"/>
    <p:sldId id="358" r:id="rId61"/>
    <p:sldId id="359" r:id="rId62"/>
    <p:sldId id="299" r:id="rId63"/>
    <p:sldId id="391" r:id="rId6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396" autoAdjust="0"/>
  </p:normalViewPr>
  <p:slideViewPr>
    <p:cSldViewPr>
      <p:cViewPr varScale="1">
        <p:scale>
          <a:sx n="78" d="100"/>
          <a:sy n="78" d="100"/>
        </p:scale>
        <p:origin x="13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2537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Object.create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работает еще проще. Он делает практически тоже самое, только без участия функция конструктора</a:t>
            </a:r>
            <a:r>
              <a:rPr lang="en-US" b="0" baseline="0" dirty="0" smtClean="0"/>
              <a:t>. </a:t>
            </a:r>
            <a:r>
              <a:rPr lang="ru-RU" b="0" baseline="0" dirty="0" smtClean="0"/>
              <a:t>На самом деле он принимает дополнительные параметры. То,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что будет передано во второй параметр, будет добавлено в новый объект, а не в его прототип.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теперь давайте рассмотрим немного другую ситуацию.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с тем же прототипом,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, но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появился свой собственный прототип. Т.е. это два независимых класса со своими прототипами. Как нам сделать, что бы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наследовал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? И у объекта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можно было вызвать метод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 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Самый простой способ – это сначала создать объект класса а и присвоить </a:t>
            </a:r>
            <a:r>
              <a:rPr lang="en-US" baseline="0" dirty="0" err="1" smtClean="0"/>
              <a:t>ClassB.prototype</a:t>
            </a:r>
            <a:r>
              <a:rPr lang="ru-RU" baseline="0" dirty="0" smtClean="0"/>
              <a:t> ссылку на него. Но этот способ совсем не идеален, т.к. вынуждает нас создавать полноценный экземпляр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 и вызывать его конструктор</a:t>
            </a:r>
            <a:r>
              <a:rPr lang="en-US" baseline="0" dirty="0" smtClean="0"/>
              <a:t> c </a:t>
            </a:r>
            <a:r>
              <a:rPr lang="ru-RU" baseline="0" dirty="0" smtClean="0"/>
              <a:t>параметрами. Т.е. в итоге создается никому не нужный экземпляр </a:t>
            </a:r>
            <a:r>
              <a:rPr lang="en-US" baseline="0" dirty="0" err="1" smtClean="0"/>
              <a:t>ClassA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Альтернативным способом является использование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en-US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который мы первым параметром передаем ссылку на прототип наша класса-родителя, а вторым параметром добавляем необходимый нам метод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данном случае мы не создаем ненужный объект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, а вызываем его прямо в конструкторе </a:t>
            </a:r>
            <a:r>
              <a:rPr lang="en-US" b="1" baseline="0" dirty="0" err="1" smtClean="0"/>
              <a:t>ClassB</a:t>
            </a:r>
            <a:r>
              <a:rPr lang="ru-RU" b="0" baseline="0" dirty="0" smtClean="0"/>
              <a:t> (или просто добавляем еще один аргумент в </a:t>
            </a:r>
            <a:r>
              <a:rPr lang="ru-RU" b="0" baseline="0" dirty="0" err="1" smtClean="0"/>
              <a:t>консткруктор</a:t>
            </a:r>
            <a:r>
              <a:rPr lang="ru-RU" b="0" baseline="0" dirty="0" smtClean="0"/>
              <a:t> и </a:t>
            </a:r>
            <a:r>
              <a:rPr lang="ru-RU" b="0" baseline="0" dirty="0" err="1" smtClean="0"/>
              <a:t>присваеваем</a:t>
            </a:r>
            <a:r>
              <a:rPr lang="ru-RU" b="0" baseline="0" dirty="0" smtClean="0"/>
              <a:t> его напрямую).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на последок рассмотрим дедовский метод, который зарекомендовал себя как довольно удачный способ создавать наследование в </a:t>
            </a:r>
            <a:r>
              <a:rPr lang="en-US" baseline="0" dirty="0" smtClean="0"/>
              <a:t>JavaScript. </a:t>
            </a:r>
            <a:r>
              <a:rPr lang="ru-RU" baseline="0" dirty="0" smtClean="0"/>
              <a:t>Особенностью данного метода является тот факт, что тут не используется ссылка </a:t>
            </a:r>
            <a:r>
              <a:rPr lang="en-US" baseline="0" dirty="0" smtClean="0"/>
              <a:t>__proto__</a:t>
            </a:r>
            <a:r>
              <a:rPr lang="ru-RU" baseline="0" dirty="0" smtClean="0"/>
              <a:t> явно.</a:t>
            </a:r>
          </a:p>
          <a:p>
            <a:r>
              <a:rPr lang="ru-RU" dirty="0" smtClean="0"/>
              <a:t>Что</a:t>
            </a:r>
            <a:r>
              <a:rPr lang="ru-RU" baseline="0" dirty="0" smtClean="0"/>
              <a:t> тут происходит? Давайте разберемся. Как мы видим, функция </a:t>
            </a:r>
            <a:r>
              <a:rPr lang="en-US" b="1" baseline="0" dirty="0" smtClean="0"/>
              <a:t>extend</a:t>
            </a:r>
            <a:r>
              <a:rPr lang="en-US" baseline="0" dirty="0" smtClean="0"/>
              <a:t> </a:t>
            </a:r>
            <a:r>
              <a:rPr lang="ru-RU" baseline="0" dirty="0" smtClean="0"/>
              <a:t>принимает два параметра – две функции-конструктора. Один из них будет нашим родителем (или базовым классов), второй будет потомком этого класса. </a:t>
            </a:r>
          </a:p>
          <a:p>
            <a:r>
              <a:rPr lang="ru-RU" baseline="0" dirty="0" smtClean="0"/>
              <a:t>В первой строке мы создаем пустую функцию конструктор, которая ничего не делает. </a:t>
            </a:r>
          </a:p>
          <a:p>
            <a:r>
              <a:rPr lang="ru-RU" baseline="0" dirty="0" smtClean="0"/>
              <a:t>Во второй строке мы присваиваем ссылку на прототип базового классе в прототип нашей новой пустой функции.</a:t>
            </a:r>
          </a:p>
          <a:p>
            <a:r>
              <a:rPr lang="ru-RU" baseline="0" dirty="0" smtClean="0"/>
              <a:t>В третей строке мы, собственно и делаем наследование, создавая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 нашего суррогата и присваивая его в прототип функции конструктора потомка. Т.е., если подумать, то </a:t>
            </a:r>
            <a:r>
              <a:rPr lang="en-US" b="1" baseline="0" dirty="0" err="1" smtClean="0"/>
              <a:t>Child.prototype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в итоге указывать на вот такую структуру</a:t>
            </a:r>
            <a:r>
              <a:rPr lang="en-US" baseline="0" dirty="0" smtClean="0"/>
              <a:t>: {__proto__.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}</a:t>
            </a:r>
            <a:r>
              <a:rPr lang="ru-RU" baseline="0" dirty="0" smtClean="0"/>
              <a:t>. Не забываем, что цепочка прототипов работает только на </a:t>
            </a:r>
            <a:r>
              <a:rPr lang="en-US" baseline="0" dirty="0" smtClean="0"/>
              <a:t>get </a:t>
            </a:r>
            <a:r>
              <a:rPr lang="ru-RU" baseline="0" dirty="0" smtClean="0"/>
              <a:t>свойства</a:t>
            </a:r>
            <a:endParaRPr lang="en-US" baseline="0" dirty="0" smtClean="0"/>
          </a:p>
          <a:p>
            <a:r>
              <a:rPr lang="ru-RU" baseline="0" dirty="0" smtClean="0"/>
              <a:t>В последней строке мы устанавливаем специальное свойство любого объекта </a:t>
            </a:r>
            <a:r>
              <a:rPr lang="en-US" b="1" baseline="0" dirty="0" smtClean="0"/>
              <a:t>constructor</a:t>
            </a:r>
            <a:r>
              <a:rPr lang="en-US" baseline="0" dirty="0" smtClean="0"/>
              <a:t>.</a:t>
            </a:r>
            <a:r>
              <a:rPr lang="ru-RU" baseline="0" dirty="0" smtClean="0"/>
              <a:t> Делать это не обязательно, но в правилах хорошего тона считается устанавливать это свойство именно на ту функцию конструктор, с помощью которой она была создана.</a:t>
            </a:r>
          </a:p>
          <a:p>
            <a:r>
              <a:rPr lang="ru-RU" baseline="0" dirty="0" smtClean="0"/>
              <a:t>Стоить обратить внимание, что при таком подходе дополнительные свойства можно записывать в прототип потомка только </a:t>
            </a:r>
            <a:r>
              <a:rPr lang="ru-RU" b="1" baseline="0" dirty="0" smtClean="0"/>
              <a:t>ПОСЛЕ </a:t>
            </a:r>
            <a:r>
              <a:rPr lang="ru-RU" b="0" baseline="0" dirty="0" smtClean="0"/>
              <a:t>вызова функции </a:t>
            </a:r>
            <a:r>
              <a:rPr lang="en-US" b="1" baseline="0" dirty="0" smtClean="0"/>
              <a:t>extend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В противном случае она просто пере затрёт все свойства, которые мы туда добавили до этого.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класс? Наглядным примером класса может служить схема детали, например шестеренка.  Мы видим некие характеристики, описание, примеры использования и т.д., но этого предмета не существует в действительности, это всего лишь инструкция, как его создать и использовать.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чего состоит класс?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состоит из свойств, методов и конструктора. Свойства – это характеристики сущности. Например, шестеренка имеет 28 зубцов и диаметр 42 см. Шестеренка может вращаться – это уже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шестеренки. А вот конструктор представляет из себя специальный метод, который будет вызываться при создании объекта. В этом методе мы можем производить первоначальную настройку объекта или вызывать другие методы. Например,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шестеренки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может быть инструкция для установки ее внутрь механизма: подвинуть на столько-то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мм, повернуть до щелчка и т.д.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– это сущность, нечто, что мы можем «потрогать», созданное по описанию,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интсрукции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взятому из класса. Что мы можем делать с объектами? Мы можем их сохранять в переменных. Можем вызывать их методы и получать значения переменных. Класс для конкретной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сущности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объектов может быть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сколько угодно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хорошо,</a:t>
            </a:r>
            <a:r>
              <a:rPr lang="ru-RU" baseline="0" dirty="0" smtClean="0"/>
              <a:t> но в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, в отличие от других языков, нет такого понятия, как классы (до </a:t>
            </a:r>
            <a:r>
              <a:rPr lang="en-US" baseline="0" dirty="0" smtClean="0"/>
              <a:t>ES6</a:t>
            </a:r>
            <a:r>
              <a:rPr lang="ru-RU" baseline="0" dirty="0" smtClean="0"/>
              <a:t>).  Но мы можем их эмулировать!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r>
              <a:rPr lang="ru-RU" baseline="0" dirty="0" smtClean="0"/>
              <a:t>Как мы знаем, в </a:t>
            </a:r>
            <a:r>
              <a:rPr lang="en-US" baseline="0" dirty="0" smtClean="0"/>
              <a:t>JS-</a:t>
            </a:r>
            <a:r>
              <a:rPr lang="ru-RU" baseline="0" dirty="0" smtClean="0"/>
              <a:t>все объект или ведет себя как объект (ну практически все, кроме примитивов). Объекты мы можем создавать, модифицировать, и удалять. Давайте разберемся, как мы можем создавать объекты. </a:t>
            </a:r>
            <a:r>
              <a:rPr lang="ru-RU" b="1" baseline="0" dirty="0" smtClean="0"/>
              <a:t>(</a:t>
            </a:r>
            <a:r>
              <a:rPr lang="en-US" b="1" baseline="0" dirty="0" smtClean="0"/>
              <a:t>next</a:t>
            </a:r>
            <a:r>
              <a:rPr lang="ru-RU" b="1" baseline="0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JS </a:t>
            </a:r>
            <a:r>
              <a:rPr lang="ru-RU" baseline="0" dirty="0" smtClean="0"/>
              <a:t>существует как минимум 4 способа, как создать объект. Эти подходы можно условно разделить на </a:t>
            </a:r>
            <a:r>
              <a:rPr lang="en-US" baseline="0" dirty="0" smtClean="0"/>
              <a:t>JS-</a:t>
            </a:r>
            <a:r>
              <a:rPr lang="ru-RU" baseline="0" dirty="0" smtClean="0"/>
              <a:t>й и «классический». Давайте посмотрим на них. </a:t>
            </a:r>
          </a:p>
          <a:p>
            <a:r>
              <a:rPr lang="ru-RU" baseline="0" dirty="0" smtClean="0"/>
              <a:t>Слева мы видим самый обычный, и в большинстве случаев рекомендованный способ создания объектов. Объекты (строки, </a:t>
            </a:r>
            <a:r>
              <a:rPr lang="ru-RU" baseline="0" dirty="0" err="1" smtClean="0"/>
              <a:t>булены</a:t>
            </a:r>
            <a:r>
              <a:rPr lang="ru-RU" baseline="0" dirty="0" smtClean="0"/>
              <a:t>, числа и т.д.), созданные таким способом, называются </a:t>
            </a:r>
            <a:r>
              <a:rPr lang="ru-RU" b="1" baseline="0" dirty="0" smtClean="0"/>
              <a:t>литералами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</a:t>
            </a:r>
          </a:p>
          <a:p>
            <a:r>
              <a:rPr lang="ru-RU" b="0" baseline="0" dirty="0" smtClean="0"/>
              <a:t>Справа мы видим создание абсолютно аналогичного объекта, но с помощью специального конструктора </a:t>
            </a:r>
            <a:r>
              <a:rPr lang="en-US" b="0" baseline="0" dirty="0" smtClean="0"/>
              <a:t>Object()</a:t>
            </a:r>
            <a:r>
              <a:rPr lang="uk-UA" b="0" baseline="0" dirty="0" smtClean="0"/>
              <a:t>. </a:t>
            </a:r>
            <a:r>
              <a:rPr lang="ru-RU" b="0" baseline="0" dirty="0" smtClean="0"/>
              <a:t>Вообще говоря, не рекомендуется пользоваться такими конструкторами, т.к. они зачастую избыточны, а в случае с </a:t>
            </a:r>
            <a:r>
              <a:rPr lang="en-US" b="0" baseline="0" dirty="0" smtClean="0"/>
              <a:t>Function </a:t>
            </a:r>
            <a:r>
              <a:rPr lang="ru-RU" b="0" baseline="0" dirty="0" smtClean="0"/>
              <a:t>еще и опасны, т.к. используют внутри себя </a:t>
            </a:r>
            <a:r>
              <a:rPr lang="en-US" b="0" baseline="0" dirty="0" err="1" smtClean="0"/>
              <a:t>eval</a:t>
            </a:r>
            <a:r>
              <a:rPr lang="ru-RU" b="0" baseline="0" dirty="0" smtClean="0"/>
              <a:t>. Других вменяемых аргументов я, честно говор, так и не нашел (исправьте меня, если я не прав). </a:t>
            </a:r>
          </a:p>
          <a:p>
            <a:r>
              <a:rPr lang="ru-RU" b="0" dirty="0" smtClean="0"/>
              <a:t>Ниже</a:t>
            </a:r>
            <a:r>
              <a:rPr lang="ru-RU" b="0" baseline="0" dirty="0" smtClean="0"/>
              <a:t> слева мы видим относительно новый, идейно</a:t>
            </a:r>
            <a:r>
              <a:rPr lang="en-US" b="0" baseline="0" dirty="0" smtClean="0"/>
              <a:t> JS-</a:t>
            </a:r>
            <a:r>
              <a:rPr lang="ru-RU" b="0" baseline="0" dirty="0" smtClean="0"/>
              <a:t>й способ создания объектов. Здесь, по сути, происходите простое копирование. Т.е., в большинстве случаем мы не заметим разницы между </a:t>
            </a:r>
            <a:r>
              <a:rPr lang="en-US" b="0" baseline="0" dirty="0" smtClean="0"/>
              <a:t>Gear </a:t>
            </a:r>
            <a:r>
              <a:rPr lang="ru-RU" b="0" baseline="0" dirty="0" smtClean="0"/>
              <a:t>и </a:t>
            </a:r>
            <a:r>
              <a:rPr lang="en-US" b="0" baseline="0" dirty="0" smtClean="0"/>
              <a:t>gear</a:t>
            </a:r>
            <a:r>
              <a:rPr lang="ru-RU" b="0" baseline="0" dirty="0" smtClean="0"/>
              <a:t>, но на самом деле она есть. Какая именно – рассмотрим чуть позже.</a:t>
            </a:r>
          </a:p>
          <a:p>
            <a:r>
              <a:rPr lang="ru-RU" b="0" baseline="0" dirty="0" smtClean="0"/>
              <a:t>И последний способ, который на втором месте по популярности – создание объекта с помощью оператора </a:t>
            </a:r>
            <a:r>
              <a:rPr lang="en-US" b="1" baseline="0" dirty="0" smtClean="0"/>
              <a:t>new</a:t>
            </a:r>
            <a:r>
              <a:rPr lang="ru-RU" b="1" baseline="0" dirty="0" smtClean="0"/>
              <a:t>. </a:t>
            </a:r>
            <a:r>
              <a:rPr lang="ru-RU" b="0" baseline="0" dirty="0" smtClean="0"/>
              <a:t>Оператор </a:t>
            </a:r>
            <a:r>
              <a:rPr lang="en-US" b="0" baseline="0" dirty="0" smtClean="0"/>
              <a:t>new </a:t>
            </a:r>
            <a:r>
              <a:rPr lang="uk-UA" b="0" baseline="0" dirty="0" smtClean="0"/>
              <a:t>взят и</a:t>
            </a:r>
            <a:r>
              <a:rPr lang="ru-RU" b="0" baseline="0" dirty="0" smtClean="0"/>
              <a:t>з классических языков программирования и не следует идеологии </a:t>
            </a:r>
            <a:r>
              <a:rPr lang="en-US" b="0" baseline="0" dirty="0" smtClean="0"/>
              <a:t>JS</a:t>
            </a:r>
            <a:r>
              <a:rPr lang="ru-RU" b="0" baseline="0" dirty="0" smtClean="0"/>
              <a:t>. Именно он вносит путаницу и увеличивает порог входа в </a:t>
            </a:r>
            <a:r>
              <a:rPr lang="en-US" b="0" baseline="0" dirty="0" smtClean="0"/>
              <a:t>JS</a:t>
            </a:r>
            <a:r>
              <a:rPr lang="ru-RU" b="0" baseline="0" dirty="0" smtClean="0"/>
              <a:t>.</a:t>
            </a:r>
          </a:p>
          <a:p>
            <a:r>
              <a:rPr lang="ru-RU" b="0" baseline="0" dirty="0" smtClean="0"/>
              <a:t>Что бы понять что конкретно делают </a:t>
            </a:r>
            <a:r>
              <a:rPr lang="en-US" b="0" baseline="0" dirty="0" smtClean="0"/>
              <a:t>.</a:t>
            </a:r>
            <a:r>
              <a:rPr lang="en-US" b="1" baseline="0" dirty="0" smtClean="0"/>
              <a:t>create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и </a:t>
            </a:r>
            <a:r>
              <a:rPr lang="en-US" b="1" baseline="0" dirty="0" smtClean="0"/>
              <a:t>new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нужно сначала познакомится с такими понятиями, как </a:t>
            </a:r>
            <a:r>
              <a:rPr lang="ru-RU" b="1" baseline="0" dirty="0" smtClean="0"/>
              <a:t>наследование</a:t>
            </a:r>
            <a:r>
              <a:rPr lang="ru-RU" b="0" baseline="0" dirty="0" smtClean="0"/>
              <a:t> и </a:t>
            </a:r>
            <a:r>
              <a:rPr lang="ru-RU" b="1" baseline="0" dirty="0" smtClean="0"/>
              <a:t>прототипы.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0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представим, что есть такое абстрактное понятие как </a:t>
            </a:r>
            <a:r>
              <a:rPr lang="ru-RU" b="1" baseline="0" dirty="0" smtClean="0"/>
              <a:t>Транспортное Средство</a:t>
            </a:r>
            <a:r>
              <a:rPr lang="ru-RU" baseline="0" dirty="0" smtClean="0"/>
              <a:t>. Оно имеет характеристики </a:t>
            </a:r>
            <a:r>
              <a:rPr lang="ru-RU" b="1" baseline="0" dirty="0" smtClean="0"/>
              <a:t>размер</a:t>
            </a:r>
            <a:r>
              <a:rPr lang="ru-RU" baseline="0" dirty="0" smtClean="0"/>
              <a:t>, </a:t>
            </a:r>
            <a:r>
              <a:rPr lang="ru-RU" b="1" baseline="0" dirty="0" smtClean="0"/>
              <a:t>вес</a:t>
            </a:r>
            <a:r>
              <a:rPr lang="ru-RU" baseline="0" dirty="0" smtClean="0"/>
              <a:t> и метод </a:t>
            </a:r>
            <a:r>
              <a:rPr lang="ru-RU" b="1" baseline="0" dirty="0" smtClean="0"/>
              <a:t>транспортировать</a:t>
            </a:r>
            <a:r>
              <a:rPr lang="ru-RU" b="0" baseline="0" dirty="0" smtClean="0"/>
              <a:t>. От него может наследовать более конкретный класс </a:t>
            </a:r>
            <a:r>
              <a:rPr lang="ru-RU" b="1" baseline="0" dirty="0" smtClean="0"/>
              <a:t>Наземное Транспортное Средство</a:t>
            </a:r>
            <a:r>
              <a:rPr lang="ru-RU" b="0" baseline="0" dirty="0" smtClean="0"/>
              <a:t>. Оно обладает свойством </a:t>
            </a:r>
            <a:r>
              <a:rPr lang="en-US" b="1" baseline="0" dirty="0" smtClean="0"/>
              <a:t>wheels</a:t>
            </a:r>
            <a:r>
              <a:rPr lang="uk-UA" b="0" baseline="0" dirty="0" smtClean="0"/>
              <a:t>. От него наследуют еще 3 класса, отличающихся наличием свойт </a:t>
            </a:r>
            <a:r>
              <a:rPr lang="en-US" b="1" baseline="0" dirty="0" smtClean="0"/>
              <a:t>engine</a:t>
            </a:r>
            <a:r>
              <a:rPr lang="ru-RU" b="1" baseline="0" dirty="0" smtClean="0"/>
              <a:t>, </a:t>
            </a:r>
            <a:r>
              <a:rPr lang="en-US" b="1" baseline="0" dirty="0" smtClean="0"/>
              <a:t>body </a:t>
            </a:r>
            <a:r>
              <a:rPr lang="ru-RU" b="0" baseline="0" dirty="0" smtClean="0"/>
              <a:t>и </a:t>
            </a:r>
            <a:r>
              <a:rPr lang="en-US" b="1" baseline="0" dirty="0" err="1" smtClean="0"/>
              <a:t>wheelsCount</a:t>
            </a:r>
            <a:r>
              <a:rPr lang="ru-RU" b="1" baseline="0" dirty="0" smtClean="0"/>
              <a:t> . </a:t>
            </a:r>
            <a:r>
              <a:rPr lang="ru-RU" b="0" baseline="0" dirty="0" smtClean="0"/>
              <a:t>От класса </a:t>
            </a:r>
            <a:r>
              <a:rPr lang="ru-RU" b="1" baseline="0" dirty="0" smtClean="0"/>
              <a:t>Машина </a:t>
            </a:r>
            <a:r>
              <a:rPr lang="ru-RU" b="0" baseline="0" dirty="0" smtClean="0"/>
              <a:t>наследуют еще три более конкретных класса, отличающихся еще серией некоторых свойств, в данном случае не имеет значения каких именно. От класса </a:t>
            </a:r>
            <a:r>
              <a:rPr lang="ru-RU" b="1" baseline="0" dirty="0" smtClean="0"/>
              <a:t>Седан </a:t>
            </a:r>
            <a:r>
              <a:rPr lang="ru-RU" b="0" baseline="0" dirty="0" smtClean="0"/>
              <a:t>наследуют уже вполне конкретные классы различных автомобилей типа Седан. Почему некоторые классы выделены пунктирной линией, а другие сплошной? Потому, что все классы кроме моделей авто являются </a:t>
            </a:r>
            <a:r>
              <a:rPr lang="ru-RU" b="1" baseline="0" dirty="0" smtClean="0"/>
              <a:t>абстрактными. </a:t>
            </a:r>
            <a:r>
              <a:rPr lang="uk-UA" b="0" baseline="0" dirty="0" smtClean="0"/>
              <a:t>Абстрактные классы нельзя инстанцировать, они просто содержат какой-то набор характеристик, который может быть унаследован классами потомками. А вот классы седанов являются </a:t>
            </a:r>
            <a:r>
              <a:rPr lang="uk-UA" b="1" baseline="0" dirty="0" smtClean="0"/>
              <a:t>конкретными</a:t>
            </a:r>
            <a:r>
              <a:rPr lang="ru-RU" b="0" baseline="0" dirty="0" smtClean="0"/>
              <a:t>, другими словами мы можем создавать объекты этого класса. Вы же не видите на улице просто седаны – вы видите конкретные модели, которые выпускаются по определённым чертежам на определенных конвейерах. Но вот когда вы думаете, что хотели бы купить машину, вы часто не думаете о какой-то конкретной машине, вы думаете о наборе характеристик. Вот то, о чем вы думаете, и можно назвать абстрактным классом </a:t>
            </a:r>
            <a:r>
              <a:rPr lang="ru-RU" b="1" baseline="0" dirty="0" smtClean="0"/>
              <a:t>Машина</a:t>
            </a:r>
            <a:r>
              <a:rPr lang="ru-RU" b="0" baseline="0" dirty="0" smtClean="0"/>
              <a:t>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Вот</a:t>
            </a:r>
            <a:r>
              <a:rPr lang="ru-RU" baseline="0" dirty="0" smtClean="0"/>
              <a:t> так может выглядеть</a:t>
            </a:r>
            <a:r>
              <a:rPr lang="en-US" baseline="0" dirty="0" smtClean="0"/>
              <a:t> UML</a:t>
            </a:r>
            <a:r>
              <a:rPr lang="ru-RU" baseline="0" dirty="0" smtClean="0"/>
              <a:t> (</a:t>
            </a:r>
            <a:r>
              <a:rPr lang="en-US" baseline="0" dirty="0" smtClean="0"/>
              <a:t>Unified Modeling Language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диаграмма какой-то системы или части системы.</a:t>
            </a:r>
            <a:r>
              <a:rPr lang="en-US" baseline="0" dirty="0" smtClean="0"/>
              <a:t> </a:t>
            </a:r>
            <a:r>
              <a:rPr lang="ru-RU" b="0" baseline="0" dirty="0" smtClean="0"/>
              <a:t>С наследованием на класса разобрались. </a:t>
            </a:r>
            <a:r>
              <a:rPr lang="ru-RU" b="1" baseline="0" dirty="0" smtClean="0"/>
              <a:t>(</a:t>
            </a:r>
            <a:r>
              <a:rPr lang="en-US" b="1" baseline="0" dirty="0" smtClean="0"/>
              <a:t>next</a:t>
            </a:r>
            <a:r>
              <a:rPr lang="ru-RU" b="1" baseline="0" dirty="0" smtClean="0"/>
              <a:t>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2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Первым</a:t>
            </a:r>
            <a:r>
              <a:rPr lang="ru-RU" b="0" baseline="0" dirty="0" smtClean="0"/>
              <a:t> делом функция </a:t>
            </a:r>
            <a:r>
              <a:rPr lang="en-US" b="1" baseline="0" dirty="0" smtClean="0"/>
              <a:t>new</a:t>
            </a:r>
            <a:r>
              <a:rPr lang="ru-RU" b="1" baseline="0" dirty="0" smtClean="0"/>
              <a:t> </a:t>
            </a:r>
            <a:r>
              <a:rPr lang="en-US" b="1" baseline="0" dirty="0" smtClean="0"/>
              <a:t> </a:t>
            </a:r>
            <a:r>
              <a:rPr lang="ru-RU" b="0" baseline="0" dirty="0" smtClean="0"/>
              <a:t>неявно создает новый пустой объект. Не забываем о том, что все объекты имеют свой собственный прототип, который ссылается на </a:t>
            </a:r>
            <a:r>
              <a:rPr lang="en-US" b="1" baseline="0" dirty="0" err="1" smtClean="0"/>
              <a:t>Object.prototype</a:t>
            </a:r>
            <a:r>
              <a:rPr lang="ru-RU" b="1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Далее она устанавливает правильную ссылку </a:t>
            </a:r>
            <a:r>
              <a:rPr lang="ru-RU" b="1" baseline="0" dirty="0" smtClean="0"/>
              <a:t>__</a:t>
            </a:r>
            <a:r>
              <a:rPr lang="en-US" b="1" baseline="0" dirty="0" smtClean="0"/>
              <a:t>proto__</a:t>
            </a:r>
            <a:r>
              <a:rPr lang="ru-RU" b="0" baseline="0" dirty="0" smtClean="0"/>
              <a:t>, которая будет ссылать на свойство </a:t>
            </a:r>
            <a:r>
              <a:rPr lang="en-US" b="0" baseline="0" dirty="0" smtClean="0"/>
              <a:t>prototype </a:t>
            </a:r>
            <a:r>
              <a:rPr lang="ru-RU" b="0" baseline="0" dirty="0" smtClean="0"/>
              <a:t>функции-конструктора.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Следующим шагом она присваивает </a:t>
            </a:r>
            <a:r>
              <a:rPr lang="en-US" b="1" baseline="0" dirty="0" err="1" smtClean="0"/>
              <a:t>obj</a:t>
            </a:r>
            <a:r>
              <a:rPr lang="en-US" b="1" baseline="0" dirty="0" smtClean="0"/>
              <a:t> </a:t>
            </a:r>
            <a:r>
              <a:rPr lang="ru-RU" b="0" baseline="0" dirty="0" smtClean="0"/>
              <a:t>в </a:t>
            </a:r>
            <a:r>
              <a:rPr lang="en-US" b="1" baseline="0" dirty="0" smtClean="0"/>
              <a:t>this.</a:t>
            </a:r>
            <a:endParaRPr lang="ru-RU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Потом идет пользовательский код.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И последним шагом она, опять же неявно, возвращает этот объект, который, по сути, является уже полноценным экземпляром. Если функция конструктор явно возвращает не </a:t>
            </a:r>
            <a:r>
              <a:rPr lang="en-US" b="0" baseline="0" dirty="0" smtClean="0"/>
              <a:t>this</a:t>
            </a:r>
            <a:r>
              <a:rPr lang="ru-RU" b="0" baseline="0" dirty="0" smtClean="0"/>
              <a:t>, то она теряет смысл как функция конструктор, т.е. она не будет производить объектов ее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DA7-B0EC-43C3-AFA4-CA64251815DA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6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C86-9834-4D7A-ADD9-88EF0BC544AB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D3A8-0DB7-4FC2-A194-638A75D3EB90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3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74-417A-4339-A3FD-FC6768E15AD7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4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666-2AA0-4971-A521-DAC01ADAE90E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7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CC12-4B00-41C9-A7C5-00035C2543B9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6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BCBF-13AA-4102-9F18-17DEDD460034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B327-6E0E-48D8-99E5-A28E9EC8A923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2317-CF2B-48D7-8A6D-BB2AF263C024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55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E79C-83D1-4025-9455-EC63E49FAE52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60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8E5-CC9A-4DE6-B950-383C607A48EC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BEC-5268-4F2B-A22B-E42250EF21DA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49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9AEA-791A-410A-BC62-13F43DFC4B83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7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FD4-DB1D-4DD8-ABBD-D285C0E22093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425-7D22-4605-BF59-1E70E8ECF018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28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782-4E42-4BFA-AFCD-41CC47A87E04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66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F16-B974-4057-95AD-588EF9350DE0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76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DA7-B0EC-43C3-AFA4-CA64251815DA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C86-9834-4D7A-ADD9-88EF0BC544AB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5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D3A8-0DB7-4FC2-A194-638A75D3EB90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74-417A-4339-A3FD-FC6768E15AD7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45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666-2AA0-4971-A521-DAC01ADAE90E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34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CC12-4B00-41C9-A7C5-00035C2543B9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78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BCBF-13AA-4102-9F18-17DEDD460034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86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B327-6E0E-48D8-99E5-A28E9EC8A923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344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2317-CF2B-48D7-8A6D-BB2AF263C024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9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E79C-83D1-4025-9455-EC63E49FAE52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77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8E5-CC9A-4DE6-B950-383C607A48EC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BEC-5268-4F2B-A22B-E42250EF21DA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594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9AEA-791A-410A-BC62-13F43DFC4B83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7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FD4-DB1D-4DD8-ABBD-D285C0E22093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64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425-7D22-4605-BF59-1E70E8ECF018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28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782-4E42-4BFA-AFCD-41CC47A87E04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35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F16-B974-4057-95AD-588EF9350DE0}" type="datetime1">
              <a:rPr lang="en-US" smtClean="0">
                <a:solidFill>
                  <a:prstClr val="black"/>
                </a:solidFill>
              </a:rPr>
              <a:pPr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11.11.2014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8FA2C2E3-490F-427A-8AF1-A71415C81557}" type="datetime1">
              <a:rPr lang="en-US" smtClean="0">
                <a:solidFill>
                  <a:prstClr val="black"/>
                </a:solidFill>
              </a:rPr>
              <a:pPr defTabSz="342900"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8FA2C2E3-490F-427A-8AF1-A71415C81557}" type="datetime1">
              <a:rPr lang="en-US" smtClean="0">
                <a:solidFill>
                  <a:prstClr val="black"/>
                </a:solidFill>
              </a:rPr>
              <a:pPr defTabSz="342900"/>
              <a:t>11/11/2014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prototype" TargetMode="External"/><Relationship Id="rId2" Type="http://schemas.openxmlformats.org/officeDocument/2006/relationships/hyperlink" Target="http://dmitrysoshnikov.com/ecmascript/ru-javascript-the-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JavaScript/Reference/Global_Objects/Object/create" TargetMode="External"/><Relationship Id="rId4" Type="http://schemas.openxmlformats.org/officeDocument/2006/relationships/hyperlink" Target="https://www.youtube.com/watch?v=Yvf_kUBZmX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>
                  <a:solidFill>
                    <a:srgbClr val="C00000"/>
                  </a:solidFill>
                </a:ln>
                <a:solidFill>
                  <a:schemeClr val="accent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/>
            </a:r>
            <a:br>
              <a:rPr lang="en-US" sz="6000" b="1" cap="all" dirty="0" smtClean="0">
                <a:ln w="0">
                  <a:solidFill>
                    <a:srgbClr val="C00000"/>
                  </a:solidFill>
                </a:ln>
                <a:solidFill>
                  <a:schemeClr val="accent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b="1" dirty="0" smtClean="0"/>
              <a:t>Inheritance in JavaScript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be-BY" sz="6000" b="1" cap="all" dirty="0">
              <a:ln w="0">
                <a:solidFill>
                  <a:srgbClr val="C00000"/>
                </a:solidFill>
              </a:ln>
              <a:solidFill>
                <a:schemeClr val="accent2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322" y="628652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Dzmitry_Varabei</a:t>
            </a:r>
            <a:r>
              <a:rPr lang="en-US" b="1" dirty="0" smtClean="0"/>
              <a:t>@epam.com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5420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Abstract Classes, Interfaces ???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9519"/>
            <a:ext cx="1654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2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Class-free.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Objects inherit from objects.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b="1" dirty="0" smtClean="0"/>
              <a:t>An object contains an internal reference to another object, known as its prototype object.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1631" y="940043"/>
            <a:ext cx="6815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does operator </a:t>
            </a:r>
            <a:r>
              <a:rPr lang="en-US" sz="2100" b="1" dirty="0"/>
              <a:t>new</a:t>
            </a:r>
            <a:r>
              <a:rPr lang="en-US" sz="2100" dirty="0"/>
              <a:t> work? Something like this: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1709" y="1546824"/>
            <a:ext cx="6195060" cy="3947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new object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Sets correct link for __proto__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Assigns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this =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this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46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class</a:t>
            </a:r>
            <a:r>
              <a:rPr lang="en-US" dirty="0"/>
              <a:t> vs </a:t>
            </a:r>
            <a:r>
              <a:rPr lang="en-US" b="1" dirty="0"/>
              <a:t>object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00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57" y="1282620"/>
            <a:ext cx="4457265" cy="440141"/>
          </a:xfrm>
        </p:spPr>
        <p:txBody>
          <a:bodyPr>
            <a:noAutofit/>
          </a:bodyPr>
          <a:lstStyle/>
          <a:p>
            <a:r>
              <a:rPr lang="en-US" sz="2400" dirty="0"/>
              <a:t>Class is a some sort of </a:t>
            </a:r>
            <a:r>
              <a:rPr lang="en-US" sz="2400" i="1" dirty="0"/>
              <a:t>schema!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34" y="2146538"/>
            <a:ext cx="4458323" cy="22791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7319" y="2471576"/>
            <a:ext cx="2528888" cy="1954136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What</a:t>
            </a:r>
            <a:r>
              <a:rPr lang="en-US" sz="1800" b="1" dirty="0"/>
              <a:t> </a:t>
            </a:r>
            <a:r>
              <a:rPr lang="en-US" sz="1800" dirty="0"/>
              <a:t>does</a:t>
            </a:r>
            <a:r>
              <a:rPr lang="en-US" sz="1800" b="1" dirty="0"/>
              <a:t> class</a:t>
            </a:r>
            <a:r>
              <a:rPr lang="en-US" sz="1800" dirty="0"/>
              <a:t> have: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Properties: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Teeth number: 28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Diameter: 42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Methods: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roll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Constructor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105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1631" y="940043"/>
            <a:ext cx="6815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does </a:t>
            </a:r>
            <a:r>
              <a:rPr lang="en-US" sz="2100" dirty="0" err="1"/>
              <a:t>Object.create</a:t>
            </a:r>
            <a:r>
              <a:rPr lang="en-US" sz="2100" dirty="0"/>
              <a:t>() work? Something like this: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47361" y="1780573"/>
            <a:ext cx="6819900" cy="36702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(prototype, props)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new empty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properties if they are specified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obj.defineProperties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(props);</a:t>
            </a:r>
            <a:endParaRPr lang="en-US" alt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correct prototype.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__proto__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prototype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this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9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5" y="1771649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8672" y="2258486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88672" y="4049279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4373" y="1750870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7890" y="40199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4373" y="35866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47108" y="2189311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3285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95154" y="16862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95154" y="3500283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95154" y="4735476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327" y="365456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6327" y="485240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26327" y="4019829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26327" y="5255022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6327" y="1588176"/>
            <a:ext cx="3616037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2643182"/>
            <a:ext cx="514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memory usage 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2610814"/>
            <a:ext cx="3261997" cy="475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we do with </a:t>
            </a:r>
            <a:r>
              <a:rPr lang="en-US" b="1" dirty="0" smtClean="0"/>
              <a:t>objects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34" y="2107316"/>
            <a:ext cx="2373768" cy="23737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5" y="3086100"/>
            <a:ext cx="3192548" cy="1371600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Store in variables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Call its methods and get properties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Delete them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4154" y="1185260"/>
            <a:ext cx="4245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Object</a:t>
            </a:r>
            <a:r>
              <a:rPr lang="en-US" sz="2100" dirty="0"/>
              <a:t> is something real, something that we can “touch”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831" y="4963369"/>
            <a:ext cx="437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Single </a:t>
            </a:r>
            <a:r>
              <a:rPr lang="en-US" sz="2100" b="1" dirty="0"/>
              <a:t>class</a:t>
            </a:r>
            <a:r>
              <a:rPr lang="en-US" sz="2100" dirty="0"/>
              <a:t> – lots of </a:t>
            </a:r>
            <a:r>
              <a:rPr lang="en-US" sz="2100" b="1" dirty="0"/>
              <a:t>objects</a:t>
            </a:r>
            <a:r>
              <a:rPr lang="en-US" sz="2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640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789" y="5517232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950504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More complicated example of inheritance.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33525" y="1409231"/>
            <a:ext cx="6686550" cy="38087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Second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3525" y="4364779"/>
            <a:ext cx="6686550" cy="15234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5" y="3438510"/>
            <a:ext cx="668655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or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.call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i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1038225"/>
            <a:ext cx="59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Magic </a:t>
            </a:r>
            <a:r>
              <a:rPr lang="en-US" sz="2400" b="1" dirty="0"/>
              <a:t>extend</a:t>
            </a:r>
            <a:r>
              <a:rPr lang="en-US" sz="2400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2100" y="1476807"/>
            <a:ext cx="4352925" cy="3947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base class (parent))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Inherit child from the parent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now we can add any methods to the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 with both child's and parent's methods.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child method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parent method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5075" y="2473242"/>
            <a:ext cx="2514600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9876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00575" y="2133601"/>
            <a:ext cx="1714500" cy="339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19675" y="3381903"/>
            <a:ext cx="1504950" cy="11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69188" y="3188733"/>
            <a:ext cx="22685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1562100" y="149956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Parent) {</a:t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15074" y="4090124"/>
            <a:ext cx="2514600" cy="807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…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89520" y="2777490"/>
            <a:ext cx="1405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95410" y="2777490"/>
            <a:ext cx="0" cy="1120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8723947" y="4007256"/>
            <a:ext cx="377190" cy="165736"/>
          </a:xfrm>
          <a:prstGeom prst="bentConnector3">
            <a:avLst>
              <a:gd name="adj1" fmla="val 9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1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F = function() { };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Child.prototype.constructor</a:t>
            </a:r>
            <a:r>
              <a:rPr lang="en-US" sz="2000" b="1" dirty="0" smtClean="0"/>
              <a:t> = Child;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4786322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F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F.prototype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Parent.prototype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Child.prototype</a:t>
            </a:r>
            <a:r>
              <a:rPr lang="en-US" sz="2000" b="1" u="sng" dirty="0" smtClean="0"/>
              <a:t> = new F();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Child.prototype.constructor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Child;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Child.superclass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Parent.prototype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72198" y="5072074"/>
          <a:ext cx="1928826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Child.prototype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676" y="1508326"/>
            <a:ext cx="4904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Ups!</a:t>
            </a:r>
          </a:p>
          <a:p>
            <a:pPr algn="ctr"/>
            <a:endParaRPr lang="en-US" sz="6000" dirty="0"/>
          </a:p>
          <a:p>
            <a:pPr algn="ctr"/>
            <a:r>
              <a:rPr lang="en-US" sz="3000" b="1" dirty="0"/>
              <a:t>JavaScript</a:t>
            </a:r>
            <a:r>
              <a:rPr lang="en-US" sz="3000" dirty="0"/>
              <a:t> does not have </a:t>
            </a:r>
            <a:r>
              <a:rPr lang="en-US" sz="3000" b="1" dirty="0"/>
              <a:t>classes</a:t>
            </a:r>
            <a:r>
              <a:rPr lang="en-US" sz="3000" dirty="0"/>
              <a:t>…</a:t>
            </a:r>
          </a:p>
          <a:p>
            <a:pPr algn="ctr"/>
            <a:endParaRPr lang="en-US" sz="3000" dirty="0"/>
          </a:p>
          <a:p>
            <a:pPr algn="ctr"/>
            <a:r>
              <a:rPr lang="en-US" sz="2400" i="1" dirty="0"/>
              <a:t>But we can emulate them </a:t>
            </a:r>
            <a:r>
              <a:rPr lang="en-US" sz="2400" i="1" dirty="0">
                <a:sym typeface="Wingdings" panose="05000000000000000000" pitchFamily="2" charset="2"/>
              </a:rPr>
              <a:t>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53" y="2151680"/>
            <a:ext cx="2687569" cy="30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1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285728"/>
            <a:ext cx="7715304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</a:t>
            </a:r>
            <a:r>
              <a:rPr lang="en-US" sz="2000" b="1" dirty="0" err="1" smtClean="0"/>
              <a:t>.superclass.constructor.apply</a:t>
            </a:r>
            <a:r>
              <a:rPr lang="en-US" sz="2000" b="1" dirty="0" smtClean="0"/>
              <a:t>(this, arguments);</a:t>
            </a:r>
          </a:p>
          <a:p>
            <a:r>
              <a:rPr lang="en-US" sz="2000" b="1" dirty="0" smtClean="0"/>
              <a:t>	//</a:t>
            </a:r>
            <a:r>
              <a:rPr lang="en-US" sz="2000" b="1" dirty="0" err="1" smtClean="0"/>
              <a:t>MobilePhone.superclass.makeCall.call</a:t>
            </a:r>
            <a:r>
              <a:rPr lang="en-US" sz="2000" b="1" dirty="0" smtClean="0"/>
              <a:t>(this);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this.ringtone</a:t>
            </a:r>
            <a:r>
              <a:rPr lang="en-US" sz="2000" b="1" dirty="0" smtClean="0"/>
              <a:t> = ringtone;		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  <a:p>
            <a:r>
              <a:rPr lang="en-US" sz="2000" b="1" dirty="0" err="1" smtClean="0"/>
              <a:t>MobilePhone.prototype.makeCall</a:t>
            </a:r>
            <a:r>
              <a:rPr lang="en-US" sz="2000" b="1" dirty="0" smtClean="0"/>
              <a:t> = function() {…}</a:t>
            </a:r>
          </a:p>
          <a:p>
            <a:r>
              <a:rPr lang="en-US" sz="2000" b="1" dirty="0" err="1" smtClean="0"/>
              <a:t>MobilePhone.prototype.sendSMS</a:t>
            </a:r>
            <a:r>
              <a:rPr lang="en-US" sz="2000" b="1" dirty="0" smtClean="0"/>
              <a:t>= function() {…}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Классы примеси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714356"/>
            <a:ext cx="8572560" cy="452431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o = {</a:t>
            </a:r>
          </a:p>
          <a:p>
            <a:r>
              <a:rPr lang="en-US" sz="2400" b="1" dirty="0" smtClean="0"/>
              <a:t>        x: 8,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valueOf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</a:t>
            </a:r>
            <a:r>
              <a:rPr lang="en-US" sz="2400" b="1" dirty="0" smtClean="0"/>
              <a:t> + 2;</a:t>
            </a:r>
          </a:p>
          <a:p>
            <a:r>
              <a:rPr lang="en-US" sz="2400" b="1" dirty="0" smtClean="0"/>
              <a:t>        },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this.x.toString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      }</a:t>
            </a:r>
          </a:p>
          <a:p>
            <a:r>
              <a:rPr lang="en-US" sz="2400" b="1" dirty="0" smtClean="0"/>
              <a:t>    },</a:t>
            </a:r>
          </a:p>
          <a:p>
            <a:r>
              <a:rPr lang="en-US" sz="2400" b="1" dirty="0" smtClean="0"/>
              <a:t>  result = o &lt; "9";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(function f(){</a:t>
            </a:r>
          </a:p>
          <a:p>
            <a:r>
              <a:rPr lang="en-US" sz="2400" b="1" dirty="0" smtClean="0"/>
              <a:t>      function f(){ return 1; }</a:t>
            </a:r>
          </a:p>
          <a:p>
            <a:r>
              <a:rPr lang="en-US" sz="2400" b="1" dirty="0" smtClean="0"/>
              <a:t>      return f();</a:t>
            </a:r>
          </a:p>
          <a:p>
            <a:r>
              <a:rPr lang="en-US" sz="2400" b="1" dirty="0" smtClean="0"/>
              <a:t>      function f(){ return 2; }</a:t>
            </a:r>
          </a:p>
          <a:p>
            <a:r>
              <a:rPr lang="en-US" sz="2400" b="1" dirty="0" smtClean="0"/>
              <a:t>    })();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3571876"/>
            <a:ext cx="8572560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f(){ return f; }</a:t>
            </a:r>
          </a:p>
          <a:p>
            <a:r>
              <a:rPr lang="en-US" sz="2400" b="1" dirty="0" smtClean="0"/>
              <a:t>    new f() </a:t>
            </a:r>
            <a:r>
              <a:rPr lang="en-US" sz="2400" b="1" dirty="0" err="1" smtClean="0"/>
              <a:t>instanceof</a:t>
            </a:r>
            <a:r>
              <a:rPr lang="en-US" sz="2400" b="1" dirty="0" smtClean="0"/>
              <a:t> f;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5000636"/>
            <a:ext cx="8572560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100['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']['length']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1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3724" y="1074275"/>
            <a:ext cx="54661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/>
            <a:r>
              <a:rPr lang="en-US" sz="2100" dirty="0">
                <a:solidFill>
                  <a:prstClr val="black"/>
                </a:solidFill>
              </a:rPr>
              <a:t>Different ways to create an object in JavaScript: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8073" y="2295906"/>
            <a:ext cx="3810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Literals: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{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teeth: 28,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roll: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{}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defTabSz="342900"/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() :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{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teeth: 28,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roll: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  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(Gear);</a:t>
            </a:r>
          </a:p>
          <a:p>
            <a:pPr marL="557213" lvl="1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0694" y="2295905"/>
            <a:ext cx="3672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With appropriate </a:t>
            </a:r>
            <a:r>
              <a:rPr lang="en-US" sz="1200" b="1" dirty="0">
                <a:solidFill>
                  <a:prstClr val="black"/>
                </a:solidFill>
              </a:rPr>
              <a:t>constructor</a:t>
            </a:r>
            <a:r>
              <a:rPr lang="en-US" sz="1200" dirty="0">
                <a:solidFill>
                  <a:prstClr val="black"/>
                </a:solidFill>
              </a:rPr>
              <a:t>:</a:t>
            </a:r>
          </a:p>
          <a:p>
            <a:pPr lvl="1" defTabSz="342900"/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new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gear.teeth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  <a:p>
            <a:pPr lvl="1"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gear.roll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(){};</a:t>
            </a:r>
          </a:p>
          <a:p>
            <a:pPr lvl="1"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 defTabSz="342900"/>
            <a:endParaRPr lang="en-US" sz="1200" dirty="0">
              <a:solidFill>
                <a:prstClr val="black"/>
              </a:solidFill>
            </a:endParaRPr>
          </a:p>
          <a:p>
            <a:pPr lvl="1" defTabSz="342900"/>
            <a:endParaRPr lang="en-US" sz="1200" dirty="0">
              <a:solidFill>
                <a:prstClr val="black"/>
              </a:solidFill>
            </a:endParaRPr>
          </a:p>
          <a:p>
            <a:pPr lvl="1" defTabSz="342900"/>
            <a:endParaRPr lang="en-US" sz="1200" dirty="0">
              <a:solidFill>
                <a:prstClr val="black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Operator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defTabSz="3429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.teeth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.roll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Gear();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56522" y="1794800"/>
            <a:ext cx="0" cy="382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49056" y="2142040"/>
            <a:ext cx="6788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1964" y="1802284"/>
            <a:ext cx="2997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uk-UA" sz="1350" i="1" dirty="0">
                <a:solidFill>
                  <a:prstClr val="black"/>
                </a:solidFill>
              </a:rPr>
              <a:t>«</a:t>
            </a:r>
            <a:r>
              <a:rPr lang="en-US" sz="1350" i="1" dirty="0">
                <a:solidFill>
                  <a:prstClr val="black"/>
                </a:solidFill>
              </a:rPr>
              <a:t>Classical</a:t>
            </a:r>
            <a:r>
              <a:rPr lang="uk-UA" sz="1350" i="1" dirty="0">
                <a:solidFill>
                  <a:prstClr val="black"/>
                </a:solidFill>
              </a:rPr>
              <a:t>»</a:t>
            </a:r>
            <a:r>
              <a:rPr lang="en-US" sz="1350" i="1" dirty="0">
                <a:solidFill>
                  <a:prstClr val="black"/>
                </a:solidFill>
              </a:rPr>
              <a:t> way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8799" y="1802284"/>
            <a:ext cx="2997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350" i="1" dirty="0">
                <a:solidFill>
                  <a:prstClr val="black"/>
                </a:solidFill>
              </a:rPr>
              <a:t>JavaScript way</a:t>
            </a:r>
          </a:p>
        </p:txBody>
      </p:sp>
    </p:spTree>
    <p:extLst>
      <p:ext uri="{BB962C8B-B14F-4D97-AF65-F5344CB8AC3E}">
        <p14:creationId xmlns:p14="http://schemas.microsoft.com/office/powerpoint/2010/main" val="269915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materials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4026" y="2509915"/>
            <a:ext cx="7143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JavaScript: The Core </a:t>
            </a:r>
            <a:r>
              <a:rPr lang="en-US" sz="1350" dirty="0"/>
              <a:t>(</a:t>
            </a:r>
            <a:r>
              <a:rPr lang="en-US" sz="1350" dirty="0">
                <a:hlinkClick r:id="rId2"/>
              </a:rPr>
              <a:t>http://dmitrysoshnikov.com/ecmascript/ru-javascript-the-core/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Prototypes: Inheritance and Methods </a:t>
            </a:r>
            <a:r>
              <a:rPr lang="en-US" sz="1350" dirty="0"/>
              <a:t>(</a:t>
            </a:r>
            <a:r>
              <a:rPr lang="en-US" sz="1350" dirty="0">
                <a:hlinkClick r:id="rId3"/>
              </a:rPr>
              <a:t>http://learn.javascript.ru/prototype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David Flanagan: "JavaScript: The Definitive Guide, 6th Edition“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 -- Prototypes, Prototypal Inheritance done right.  </a:t>
            </a:r>
            <a:r>
              <a:rPr lang="en-US" sz="1350" dirty="0"/>
              <a:t>(</a:t>
            </a:r>
            <a:r>
              <a:rPr lang="en-US" sz="1350" dirty="0">
                <a:hlinkClick r:id="rId4"/>
              </a:rPr>
              <a:t>https://www.youtube.com/watch?v=Yvf_kUBZmXg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 err="1" smtClean="0"/>
              <a:t>Object.create</a:t>
            </a:r>
            <a:r>
              <a:rPr lang="en-US" sz="1350" b="1" dirty="0"/>
              <a:t>() </a:t>
            </a:r>
            <a:r>
              <a:rPr lang="en-US" sz="1350" dirty="0"/>
              <a:t>(</a:t>
            </a:r>
            <a:r>
              <a:rPr lang="en-US" sz="1350" dirty="0">
                <a:hlinkClick r:id="rId5"/>
              </a:rPr>
              <a:t>https://developer.mozilla.org/ru/docs/Web/JavaScript/Reference/Global_Objects/Object/create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5034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58" y="920188"/>
            <a:ext cx="7514035" cy="683630"/>
          </a:xfrm>
        </p:spPr>
        <p:txBody>
          <a:bodyPr/>
          <a:lstStyle/>
          <a:p>
            <a:r>
              <a:rPr lang="en-US" dirty="0" smtClean="0"/>
              <a:t>Classical 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7007" y="1603818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7007" y="2499412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Land Vehicle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8968" y="3394997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Bicycle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7007" y="3394997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5046" y="3394997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Motorcycle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8968" y="4221143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7007" y="4221143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Truck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5046" y="4221143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Sedan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8968" y="5055968"/>
            <a:ext cx="1918504" cy="434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Skoda </a:t>
            </a:r>
            <a:r>
              <a:rPr lang="en-US" sz="21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Fabia</a:t>
            </a:r>
            <a:endParaRPr lang="en-US" sz="21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7007" y="5055968"/>
            <a:ext cx="1918504" cy="434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Hyundai Accent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5046" y="5055968"/>
            <a:ext cx="1918504" cy="434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Chevrolet </a:t>
            </a:r>
            <a:r>
              <a:rPr lang="en-US" sz="21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Aveo</a:t>
            </a:r>
            <a:endParaRPr lang="en-US" sz="21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 flipV="1">
            <a:off x="4796259" y="2037867"/>
            <a:ext cx="1" cy="461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V="1">
            <a:off x="4796259" y="2933461"/>
            <a:ext cx="0" cy="46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6" idx="2"/>
          </p:cNvCxnSpPr>
          <p:nvPr/>
        </p:nvCxnSpPr>
        <p:spPr>
          <a:xfrm flipH="1" flipV="1">
            <a:off x="4796260" y="2933461"/>
            <a:ext cx="2108039" cy="46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6" idx="2"/>
          </p:cNvCxnSpPr>
          <p:nvPr/>
        </p:nvCxnSpPr>
        <p:spPr>
          <a:xfrm flipV="1">
            <a:off x="2688220" y="2933461"/>
            <a:ext cx="2108039" cy="46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8" idx="2"/>
          </p:cNvCxnSpPr>
          <p:nvPr/>
        </p:nvCxnSpPr>
        <p:spPr>
          <a:xfrm flipV="1">
            <a:off x="4796259" y="3829046"/>
            <a:ext cx="0" cy="39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8" idx="2"/>
          </p:cNvCxnSpPr>
          <p:nvPr/>
        </p:nvCxnSpPr>
        <p:spPr>
          <a:xfrm flipH="1" flipV="1">
            <a:off x="4796260" y="3829046"/>
            <a:ext cx="2108039" cy="39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8" idx="2"/>
          </p:cNvCxnSpPr>
          <p:nvPr/>
        </p:nvCxnSpPr>
        <p:spPr>
          <a:xfrm flipV="1">
            <a:off x="2688220" y="3829046"/>
            <a:ext cx="2108039" cy="39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12" idx="2"/>
          </p:cNvCxnSpPr>
          <p:nvPr/>
        </p:nvCxnSpPr>
        <p:spPr>
          <a:xfrm flipV="1">
            <a:off x="6904298" y="4655192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12" idx="2"/>
          </p:cNvCxnSpPr>
          <p:nvPr/>
        </p:nvCxnSpPr>
        <p:spPr>
          <a:xfrm flipV="1">
            <a:off x="4796260" y="4655192"/>
            <a:ext cx="2108039" cy="400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2" idx="2"/>
          </p:cNvCxnSpPr>
          <p:nvPr/>
        </p:nvCxnSpPr>
        <p:spPr>
          <a:xfrm flipV="1">
            <a:off x="2688220" y="4655192"/>
            <a:ext cx="4216079" cy="400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7741805" y="1484452"/>
            <a:ext cx="920187" cy="335955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7801743" y="4887042"/>
            <a:ext cx="800312" cy="83699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107255" y="2720583"/>
            <a:ext cx="138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dirty="0">
                <a:solidFill>
                  <a:srgbClr val="00B0F0"/>
                </a:solidFill>
              </a:rPr>
              <a:t>Abstract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8156966" y="5055250"/>
            <a:ext cx="116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dirty="0">
                <a:solidFill>
                  <a:srgbClr val="80C34F">
                    <a:lumMod val="75000"/>
                  </a:srgbClr>
                </a:solidFill>
              </a:rPr>
              <a:t>Concrete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614668" y="1484453"/>
            <a:ext cx="1571264" cy="1308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/>
            <a:r>
              <a:rPr lang="en-US" sz="1350" b="1" dirty="0">
                <a:solidFill>
                  <a:prstClr val="black"/>
                </a:solidFill>
              </a:rPr>
              <a:t>size</a:t>
            </a:r>
            <a:r>
              <a:rPr lang="en-US" sz="1350" dirty="0">
                <a:solidFill>
                  <a:prstClr val="black"/>
                </a:solidFill>
              </a:rPr>
              <a:t>:        200 </a:t>
            </a:r>
            <a:r>
              <a:rPr lang="en-US" sz="1350" b="1" dirty="0">
                <a:solidFill>
                  <a:prstClr val="black"/>
                </a:solidFill>
              </a:rPr>
              <a:t>x</a:t>
            </a:r>
            <a:r>
              <a:rPr lang="en-US" sz="1350" dirty="0">
                <a:solidFill>
                  <a:prstClr val="black"/>
                </a:solidFill>
              </a:rPr>
              <a:t> 300</a:t>
            </a:r>
          </a:p>
          <a:p>
            <a:pPr defTabSz="342900"/>
            <a:r>
              <a:rPr lang="en-US" sz="1350" b="1" dirty="0">
                <a:solidFill>
                  <a:prstClr val="black"/>
                </a:solidFill>
              </a:rPr>
              <a:t>weight</a:t>
            </a:r>
            <a:r>
              <a:rPr lang="en-US" sz="1350" dirty="0">
                <a:solidFill>
                  <a:prstClr val="black"/>
                </a:solidFill>
              </a:rPr>
              <a:t>:  500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</a:rPr>
              <a:t>---------------------</a:t>
            </a:r>
          </a:p>
          <a:p>
            <a:pPr defTabSz="342900"/>
            <a:r>
              <a:rPr lang="en-US" sz="1350" b="1" dirty="0" err="1">
                <a:solidFill>
                  <a:prstClr val="black"/>
                </a:solidFill>
              </a:rPr>
              <a:t>transportate</a:t>
            </a:r>
            <a:r>
              <a:rPr lang="en-US" sz="1350" dirty="0">
                <a:solidFill>
                  <a:prstClr val="black"/>
                </a:solidFill>
              </a:rPr>
              <a:t>: -&gt;</a:t>
            </a:r>
          </a:p>
        </p:txBody>
      </p:sp>
      <p:cxnSp>
        <p:nvCxnSpPr>
          <p:cNvPr id="53" name="Elbow Connector 52"/>
          <p:cNvCxnSpPr>
            <a:stCxn id="49" idx="3"/>
            <a:endCxn id="5" idx="1"/>
          </p:cNvCxnSpPr>
          <p:nvPr/>
        </p:nvCxnSpPr>
        <p:spPr>
          <a:xfrm flipV="1">
            <a:off x="3185932" y="1820842"/>
            <a:ext cx="651075" cy="31794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15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4" grpId="0" animBg="1"/>
      <p:bldP spid="45" grpId="0" animBg="1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65" y="1265259"/>
            <a:ext cx="5752618" cy="431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92" y="988260"/>
            <a:ext cx="4729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92091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692696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Prefer composition over inheritance? </a:t>
            </a:r>
          </a:p>
          <a:p>
            <a:endParaRPr lang="en-US" dirty="0"/>
          </a:p>
          <a:p>
            <a:r>
              <a:rPr lang="en-US" dirty="0"/>
              <a:t>Think of containment as a has a relationship. A car "has an" engine, a person "has a" name, etc.</a:t>
            </a:r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/>
              <a:t>http://stackoverflow.com/questions/49002/prefer-composition-over-inheritance</a:t>
            </a:r>
          </a:p>
          <a:p>
            <a:r>
              <a:rPr lang="en-US" dirty="0"/>
              <a:t>http://en.wikipedia.org/wiki/Composition_over_inheritance</a:t>
            </a:r>
          </a:p>
        </p:txBody>
      </p:sp>
    </p:spTree>
    <p:extLst>
      <p:ext uri="{BB962C8B-B14F-4D97-AF65-F5344CB8AC3E}">
        <p14:creationId xmlns:p14="http://schemas.microsoft.com/office/powerpoint/2010/main" val="40203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3198</Words>
  <Application>Microsoft Office PowerPoint</Application>
  <PresentationFormat>On-screen Show (4:3)</PresentationFormat>
  <Paragraphs>726</Paragraphs>
  <Slides>61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Consolas</vt:lpstr>
      <vt:lpstr>Corbel</vt:lpstr>
      <vt:lpstr>Courier New</vt:lpstr>
      <vt:lpstr>Wingdings</vt:lpstr>
      <vt:lpstr>Тема Office</vt:lpstr>
      <vt:lpstr>Parallax</vt:lpstr>
      <vt:lpstr>1_Parallax</vt:lpstr>
      <vt:lpstr> Inheritance in JavaScript </vt:lpstr>
      <vt:lpstr>PowerPoint Presentation</vt:lpstr>
      <vt:lpstr>Class is a some sort of schema!</vt:lpstr>
      <vt:lpstr>What can we do with objects?</vt:lpstr>
      <vt:lpstr>PowerPoint Presentation</vt:lpstr>
      <vt:lpstr>PowerPoint Presentation</vt:lpstr>
      <vt:lpstr>Classical Inheritance</vt:lpstr>
      <vt:lpstr>PowerPoint Presentation</vt:lpstr>
      <vt:lpstr>PowerPoint Presentation</vt:lpstr>
      <vt:lpstr>PowerPoint Presentation</vt:lpstr>
      <vt:lpstr>Prototypal Inheritance</vt:lpstr>
      <vt:lpstr>Prototype</vt:lpstr>
      <vt:lpstr>Prototype</vt:lpstr>
      <vt:lpstr>Prototype vs [[Prototype]]</vt:lpstr>
      <vt:lpstr>PowerPoint Presentation</vt:lpstr>
      <vt:lpstr>PowerPoint Presentation</vt:lpstr>
      <vt:lpstr>new operator</vt:lpstr>
      <vt:lpstr>var rect1 =</vt:lpstr>
      <vt:lpstr>PowerPoint Presentation</vt:lpstr>
      <vt:lpstr>Constructor function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PowerPoint Presentation</vt:lpstr>
      <vt:lpstr>instanceof</vt:lpstr>
      <vt:lpstr>instanceof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PowerPoint Presentation</vt:lpstr>
      <vt:lpstr>PowerPoint Presentation</vt:lpstr>
      <vt:lpstr>Extend function</vt:lpstr>
      <vt:lpstr>Extend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Private members</vt:lpstr>
      <vt:lpstr>Extending Without Inheriting</vt:lpstr>
      <vt:lpstr>Классы примеси</vt:lpstr>
      <vt:lpstr>Parasitic inheritance  (functional pattern) </vt:lpstr>
      <vt:lpstr>Parasitic inheritance</vt:lpstr>
      <vt:lpstr>PowerPoint Presentation</vt:lpstr>
      <vt:lpstr>JS Quiz</vt:lpstr>
      <vt:lpstr>JS Quiz</vt:lpstr>
      <vt:lpstr>PowerPoint Presentation</vt:lpstr>
      <vt:lpstr>List of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567</cp:revision>
  <dcterms:created xsi:type="dcterms:W3CDTF">2009-11-07T10:35:59Z</dcterms:created>
  <dcterms:modified xsi:type="dcterms:W3CDTF">2014-11-11T12:25:35Z</dcterms:modified>
</cp:coreProperties>
</file>