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5"/>
  </p:notesMasterIdLst>
  <p:sldIdLst>
    <p:sldId id="284" r:id="rId2"/>
    <p:sldId id="417" r:id="rId3"/>
    <p:sldId id="418" r:id="rId4"/>
    <p:sldId id="419" r:id="rId5"/>
    <p:sldId id="420" r:id="rId6"/>
    <p:sldId id="304" r:id="rId7"/>
    <p:sldId id="461" r:id="rId8"/>
    <p:sldId id="348" r:id="rId9"/>
    <p:sldId id="441" r:id="rId10"/>
    <p:sldId id="353" r:id="rId11"/>
    <p:sldId id="436" r:id="rId12"/>
    <p:sldId id="292" r:id="rId13"/>
    <p:sldId id="305" r:id="rId1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85393" autoAdjust="0"/>
  </p:normalViewPr>
  <p:slideViewPr>
    <p:cSldViewPr>
      <p:cViewPr varScale="1">
        <p:scale>
          <a:sx n="104" d="100"/>
          <a:sy n="104" d="100"/>
        </p:scale>
        <p:origin x="136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28.08.2015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5490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70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706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911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0331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387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5853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53847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28.08.2015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28.08.2015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28.08.2015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28.08.2015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28.08.2015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javascript.r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mitrysoshnikov.com/" TargetMode="External"/><Relationship Id="rId5" Type="http://schemas.openxmlformats.org/officeDocument/2006/relationships/hyperlink" Target="http://developer.yahoo.com/yui/theater/" TargetMode="External"/><Relationship Id="rId4" Type="http://schemas.openxmlformats.org/officeDocument/2006/relationships/hyperlink" Target="http://javascript.crockford.com/" TargetMode="External"/><Relationship Id="rId9" Type="http://schemas.openxmlformats.org/officeDocument/2006/relationships/hyperlink" Target="http://google-styleguide.googlecode.com/svn/trunk/javascriptguide.x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Autofit/>
          </a:bodyPr>
          <a:lstStyle/>
          <a:p>
            <a:r>
              <a:rPr lang="en-US" sz="3200" b="1" dirty="0"/>
              <a:t>Strategy of passing arguments to function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8" y="1412776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Primitive types are manipulated </a:t>
            </a:r>
            <a:r>
              <a:rPr lang="en-US" sz="2400" u="sng" dirty="0" smtClean="0"/>
              <a:t>by value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Object types are manipulated </a:t>
            </a:r>
            <a:r>
              <a:rPr lang="en-US" sz="2400" u="sng" dirty="0" smtClean="0"/>
              <a:t>by sharing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763750"/>
            <a:ext cx="7272808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x(t){</a:t>
            </a:r>
          </a:p>
          <a:p>
            <a:pPr lvl="1"/>
            <a:r>
              <a:rPr lang="en-US" dirty="0" err="1"/>
              <a:t>t.a</a:t>
            </a:r>
            <a:r>
              <a:rPr lang="en-US" dirty="0"/>
              <a:t> = 5;</a:t>
            </a:r>
          </a:p>
          <a:p>
            <a:pPr lvl="1"/>
            <a:r>
              <a:rPr lang="en-US" dirty="0"/>
              <a:t>t = {};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{};</a:t>
            </a:r>
          </a:p>
          <a:p>
            <a:r>
              <a:rPr lang="en-US" dirty="0"/>
              <a:t>x(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 scripts in HTML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7158" y="714356"/>
            <a:ext cx="7781924" cy="1280520"/>
            <a:chOff x="357158" y="714356"/>
            <a:chExt cx="7781924" cy="1280520"/>
          </a:xfrm>
        </p:grpSpPr>
        <p:sp>
          <p:nvSpPr>
            <p:cNvPr id="4" name="Заголовок 1"/>
            <p:cNvSpPr txBox="1">
              <a:spLocks/>
            </p:cNvSpPr>
            <p:nvPr/>
          </p:nvSpPr>
          <p:spPr>
            <a:xfrm>
              <a:off x="357158" y="71435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 smtClean="0"/>
                <a:t>a) Between a pair of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 smtClean="0"/>
                <a:t>and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&lt;/script&gt; </a:t>
              </a:r>
              <a:r>
                <a:rPr lang="en-US" sz="2200" dirty="0" smtClean="0"/>
                <a:t>tags</a:t>
              </a:r>
              <a:endParaRPr kumimoji="0" lang="be-BY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28596" y="1071546"/>
              <a:ext cx="7643866" cy="923330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&lt;script </a:t>
              </a:r>
              <a:r>
                <a:rPr lang="en-US" b="1" dirty="0" smtClean="0">
                  <a:solidFill>
                    <a:srgbClr val="C00000"/>
                  </a:solidFill>
                </a:rPr>
                <a:t>type</a:t>
              </a:r>
              <a:r>
                <a:rPr lang="en-US" b="1" dirty="0" smtClean="0"/>
                <a:t>="</a:t>
              </a:r>
              <a:r>
                <a:rPr lang="en-US" b="1" dirty="0" smtClean="0">
                  <a:solidFill>
                    <a:srgbClr val="00B050"/>
                  </a:solidFill>
                </a:rPr>
                <a:t>text/</a:t>
              </a:r>
              <a:r>
                <a:rPr lang="en-US" b="1" dirty="0" err="1" smtClean="0">
                  <a:solidFill>
                    <a:srgbClr val="00B050"/>
                  </a:solidFill>
                </a:rPr>
                <a:t>javascript</a:t>
              </a:r>
              <a:r>
                <a:rPr lang="en-US" b="1" dirty="0" smtClean="0"/>
                <a:t>"&gt;</a:t>
              </a:r>
            </a:p>
            <a:p>
              <a:r>
                <a:rPr lang="en-US" b="1" dirty="0" smtClean="0"/>
                <a:t>	</a:t>
              </a:r>
              <a:r>
                <a:rPr lang="en-US" b="1" dirty="0" smtClean="0">
                  <a:solidFill>
                    <a:srgbClr val="0070C0"/>
                  </a:solidFill>
                </a:rPr>
                <a:t>alert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B050"/>
                  </a:solidFill>
                </a:rPr>
                <a:t>“hello world!”</a:t>
              </a:r>
              <a:r>
                <a:rPr lang="en-US" b="1" dirty="0" smtClean="0"/>
                <a:t>);</a:t>
              </a:r>
            </a:p>
            <a:p>
              <a:r>
                <a:rPr lang="en-US" b="1" dirty="0" smtClean="0"/>
                <a:t>&lt;/script&gt;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8596" y="2500306"/>
            <a:ext cx="7781924" cy="797960"/>
            <a:chOff x="428596" y="2500306"/>
            <a:chExt cx="7781924" cy="797960"/>
          </a:xfrm>
        </p:grpSpPr>
        <p:sp>
          <p:nvSpPr>
            <p:cNvPr id="7" name="Rectangle 8"/>
            <p:cNvSpPr/>
            <p:nvPr/>
          </p:nvSpPr>
          <p:spPr>
            <a:xfrm>
              <a:off x="428596" y="2928934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&lt;script </a:t>
              </a:r>
              <a:r>
                <a:rPr lang="en-US" b="1" dirty="0" smtClean="0">
                  <a:solidFill>
                    <a:srgbClr val="C00000"/>
                  </a:solidFill>
                </a:rPr>
                <a:t>type</a:t>
              </a:r>
              <a:r>
                <a:rPr lang="en-US" b="1" dirty="0" smtClean="0"/>
                <a:t>="</a:t>
              </a:r>
              <a:r>
                <a:rPr lang="en-US" b="1" dirty="0" smtClean="0">
                  <a:solidFill>
                    <a:srgbClr val="00B050"/>
                  </a:solidFill>
                </a:rPr>
                <a:t>text/</a:t>
              </a:r>
              <a:r>
                <a:rPr lang="en-US" b="1" dirty="0" err="1" smtClean="0">
                  <a:solidFill>
                    <a:srgbClr val="00B050"/>
                  </a:solidFill>
                </a:rPr>
                <a:t>javascript</a:t>
              </a:r>
              <a:r>
                <a:rPr lang="en-US" b="1" dirty="0" smtClean="0"/>
                <a:t>"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src</a:t>
              </a:r>
              <a:r>
                <a:rPr lang="en-US" b="1" dirty="0" smtClean="0"/>
                <a:t>=</a:t>
              </a:r>
              <a:r>
                <a:rPr lang="en-US" b="1" dirty="0" smtClean="0">
                  <a:solidFill>
                    <a:srgbClr val="00B050"/>
                  </a:solidFill>
                </a:rPr>
                <a:t>"script.js”</a:t>
              </a:r>
              <a:r>
                <a:rPr lang="en-US" b="1" dirty="0" smtClean="0"/>
                <a:t>&gt;&lt;/script&gt;</a:t>
              </a:r>
            </a:p>
          </p:txBody>
        </p:sp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428596" y="250030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marL="457200" indent="-457200"/>
              <a:r>
                <a:rPr lang="en-US" sz="2200" dirty="0" smtClean="0"/>
                <a:t>b) From an external file specified by the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src</a:t>
              </a:r>
              <a:r>
                <a:rPr lang="en-US" sz="2200" dirty="0" smtClean="0"/>
                <a:t> attribute of a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 smtClean="0"/>
                <a:t>tag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8596" y="3714752"/>
            <a:ext cx="8215370" cy="1083712"/>
            <a:chOff x="428596" y="3714752"/>
            <a:chExt cx="8215370" cy="1083712"/>
          </a:xfrm>
        </p:grpSpPr>
        <p:sp>
          <p:nvSpPr>
            <p:cNvPr id="8" name="Rectangle 8"/>
            <p:cNvSpPr/>
            <p:nvPr/>
          </p:nvSpPr>
          <p:spPr>
            <a:xfrm>
              <a:off x="428596" y="4429132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&lt;button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onclick</a:t>
              </a:r>
              <a:r>
                <a:rPr lang="en-US" b="1" dirty="0" smtClean="0"/>
                <a:t>="</a:t>
              </a:r>
              <a:r>
                <a:rPr lang="en-US" b="1" dirty="0" err="1" smtClean="0">
                  <a:solidFill>
                    <a:srgbClr val="0070C0"/>
                  </a:solidFill>
                </a:rPr>
                <a:t>sayHello</a:t>
              </a:r>
              <a:r>
                <a:rPr lang="en-US" b="1" dirty="0" smtClean="0"/>
                <a:t>();"&gt;execute function "</a:t>
              </a:r>
              <a:r>
                <a:rPr lang="en-US" b="1" dirty="0" err="1" smtClean="0"/>
                <a:t>sayHello</a:t>
              </a:r>
              <a:r>
                <a:rPr lang="en-US" b="1" dirty="0" smtClean="0"/>
                <a:t>"&lt;/button&gt;</a:t>
              </a:r>
            </a:p>
          </p:txBody>
        </p:sp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428596" y="3714752"/>
              <a:ext cx="8215370" cy="7143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457200" indent="-457200"/>
              <a:r>
                <a:rPr lang="en-US" sz="2200" dirty="0" smtClean="0"/>
                <a:t>c) In an event handler, specified as the value of an HTML attribute </a:t>
              </a:r>
            </a:p>
            <a:p>
              <a:pPr marL="457200" indent="-457200"/>
              <a:r>
                <a:rPr lang="en-US" sz="2200" dirty="0" smtClean="0"/>
                <a:t>such as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onclick</a:t>
              </a:r>
              <a:r>
                <a:rPr lang="en-US" sz="2200" dirty="0" smtClean="0"/>
                <a:t> or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onmouseover</a:t>
              </a:r>
              <a:endParaRPr lang="en-US" sz="2200" b="1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8596" y="5286388"/>
            <a:ext cx="7786742" cy="797960"/>
            <a:chOff x="428596" y="5286388"/>
            <a:chExt cx="7786742" cy="797960"/>
          </a:xfrm>
        </p:grpSpPr>
        <p:sp>
          <p:nvSpPr>
            <p:cNvPr id="9" name="Rectangle 8"/>
            <p:cNvSpPr/>
            <p:nvPr/>
          </p:nvSpPr>
          <p:spPr>
            <a:xfrm>
              <a:off x="500034" y="5715016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javascript</a:t>
              </a:r>
              <a:r>
                <a:rPr lang="en-US" b="1" dirty="0" err="1" smtClean="0"/>
                <a:t>:</a:t>
              </a:r>
              <a:r>
                <a:rPr lang="en-US" b="1" dirty="0" err="1" smtClean="0">
                  <a:solidFill>
                    <a:srgbClr val="0070C0"/>
                  </a:solidFill>
                </a:rPr>
                <a:t>alert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B050"/>
                  </a:solidFill>
                </a:rPr>
                <a:t>“Hello world”</a:t>
              </a:r>
              <a:r>
                <a:rPr lang="en-US" b="1" dirty="0" smtClean="0"/>
                <a:t>);</a:t>
              </a:r>
            </a:p>
          </p:txBody>
        </p:sp>
        <p:sp>
          <p:nvSpPr>
            <p:cNvPr id="14" name="Заголовок 1"/>
            <p:cNvSpPr txBox="1">
              <a:spLocks/>
            </p:cNvSpPr>
            <p:nvPr/>
          </p:nvSpPr>
          <p:spPr>
            <a:xfrm>
              <a:off x="428596" y="5286388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 smtClean="0"/>
                <a:t>d) In a URL, uses the special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javascript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: </a:t>
              </a:r>
              <a:r>
                <a:rPr lang="en-US" sz="2200" dirty="0" smtClean="0"/>
                <a:t>protocol</a:t>
              </a:r>
              <a:endParaRPr lang="en-US" sz="2200" b="1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864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22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1331640" y="2348880"/>
            <a:ext cx="691276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There are only two kinds of languages: the ones people complain about and the ones nobody uses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en-US" sz="2800" b="1" dirty="0"/>
              <a:t>			 </a:t>
            </a:r>
            <a:r>
              <a:rPr lang="ru-RU" sz="2800" b="1" dirty="0" smtClean="0"/>
              <a:t>	</a:t>
            </a:r>
            <a:r>
              <a:rPr lang="ru-RU" sz="2800" dirty="0" err="1" smtClean="0"/>
              <a:t>Bjarne</a:t>
            </a:r>
            <a:r>
              <a:rPr lang="ru-RU" sz="2800" dirty="0" smtClean="0"/>
              <a:t> </a:t>
            </a:r>
            <a:r>
              <a:rPr lang="ru-RU" sz="2800" dirty="0" err="1"/>
              <a:t>Stroustrup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39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(</a:t>
            </a:r>
            <a:r>
              <a:rPr lang="en-US" b="1" dirty="0" smtClean="0">
                <a:solidFill>
                  <a:srgbClr val="FF0000"/>
                </a:solidFill>
              </a:rPr>
              <a:t>TODO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</a:p>
          <a:p>
            <a:pPr>
              <a:spcBef>
                <a:spcPct val="0"/>
              </a:spcBef>
              <a:defRPr/>
            </a:pP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>
                <a:hlinkClick r:id="rId4"/>
              </a:rPr>
              <a:t>http://javascript.crockford.com</a:t>
            </a:r>
            <a:r>
              <a:rPr lang="en-US" b="1" dirty="0" smtClean="0">
                <a:hlinkClick r:id="rId4"/>
              </a:rPr>
              <a:t>/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http://developer.yahoo.com/yui/theater</a:t>
            </a:r>
            <a:r>
              <a:rPr lang="en-US" b="1" dirty="0" smtClean="0">
                <a:hlinkClick r:id="rId5"/>
              </a:rPr>
              <a:t>/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6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6"/>
              </a:rPr>
              <a:t>http</a:t>
            </a:r>
            <a:r>
              <a:rPr lang="en-US" b="1" dirty="0">
                <a:hlinkClick r:id="rId6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7"/>
              </a:rPr>
              <a:t>http://j</a:t>
            </a:r>
            <a:r>
              <a:rPr lang="fr-FR" b="1" dirty="0" smtClean="0">
                <a:hlinkClick r:id="rId7"/>
              </a:rPr>
              <a:t>avascript.ru</a:t>
            </a:r>
            <a:endParaRPr lang="fr-FR" b="1" dirty="0" smtClean="0"/>
          </a:p>
          <a:p>
            <a:pPr lvl="0"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8"/>
              </a:rPr>
              <a:t>http://</a:t>
            </a:r>
            <a:r>
              <a:rPr lang="en-US" b="1" dirty="0" smtClean="0">
                <a:hlinkClick r:id="rId8"/>
              </a:rPr>
              <a:t>www.w3schools.com</a:t>
            </a:r>
            <a:endParaRPr lang="fr-FR" b="1" dirty="0"/>
          </a:p>
          <a:p>
            <a:pPr lvl="0"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9"/>
              </a:rPr>
              <a:t>http://google-styleguide.googlecode.com/svn/trunk/javascriptguide.xml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857232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undefined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null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null == undefined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‘ \t\r\n ' == 0    // true</a:t>
            </a:r>
            <a:endParaRPr lang="en-US" sz="24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Evils of type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coercion (recap)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0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Implicit Typecasting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1196752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zero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/* </a:t>
            </a:r>
            <a:r>
              <a:rPr lang="en-US" dirty="0" err="1" smtClean="0">
                <a:solidFill>
                  <a:srgbClr val="006400"/>
                </a:solidFill>
                <a:latin typeface="Consolas"/>
              </a:rPr>
              <a:t>antipattern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	//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this block is executed...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(zero ===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	//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not executing because zero is 0, not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9728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semicolon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28596" y="928670"/>
            <a:ext cx="8286808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err="1" smtClean="0"/>
              <a:t>var</a:t>
            </a:r>
            <a:r>
              <a:rPr lang="en-US" sz="2000" b="1" dirty="0" smtClean="0"/>
              <a:t> a = b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//blah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(function() {alert(1)})()</a:t>
            </a:r>
          </a:p>
        </p:txBody>
      </p:sp>
    </p:spTree>
    <p:extLst>
      <p:ext uri="{BB962C8B-B14F-4D97-AF65-F5344CB8AC3E}">
        <p14:creationId xmlns:p14="http://schemas.microsoft.com/office/powerpoint/2010/main" val="2084511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statement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214422"/>
            <a:ext cx="828680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with</a:t>
            </a:r>
            <a:r>
              <a:rPr lang="en-US" sz="2000" b="1" dirty="0" smtClean="0"/>
              <a:t> 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) {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96" y="2643182"/>
            <a:ext cx="8286808" cy="132343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99072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0" y="92867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Starts with a letter or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Followed by zero or more letters, digits,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By convention, all variables, parameters, members, and function names start with lower case</a:t>
            </a:r>
          </a:p>
          <a:p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Except for constructors which start with upper case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4683" y="1048668"/>
            <a:ext cx="7643866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COLOR_BLUE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"#00F"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COLOR_RED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"#0F0"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COLOR_GREEN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"#F00"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COLOR_ORANGE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"#FF7F00"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2375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836712"/>
            <a:ext cx="54726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/*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When I wrote this, only God and I understood what I was doing</a:t>
            </a:r>
          </a:p>
          <a:p>
            <a:pPr lvl="1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Now, God only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knows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 smtClean="0"/>
              <a:t>*/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701" y="3818657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//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Magic. Do not touch.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32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428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10818</TotalTime>
  <Words>430</Words>
  <Application>Microsoft Office PowerPoint</Application>
  <PresentationFormat>On-screen Show (4:3)</PresentationFormat>
  <Paragraphs>110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Тема Office</vt:lpstr>
      <vt:lpstr>Strategy of passing arguments to function</vt:lpstr>
      <vt:lpstr>PowerPoint Presentation</vt:lpstr>
      <vt:lpstr>PowerPoint Presentation</vt:lpstr>
      <vt:lpstr>PowerPoint Presentation</vt:lpstr>
      <vt:lpstr>With statement</vt:lpstr>
      <vt:lpstr>Identifiers</vt:lpstr>
      <vt:lpstr>Constants</vt:lpstr>
      <vt:lpstr>Comments</vt:lpstr>
      <vt:lpstr>PowerPoint Presentation</vt:lpstr>
      <vt:lpstr>Embedding scripts in HTML</vt:lpstr>
      <vt:lpstr>PowerPoint Presentation</vt:lpstr>
      <vt:lpstr>PowerPoint Presentation</vt:lpstr>
      <vt:lpstr>REFERENCES (TODO)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786</cp:revision>
  <dcterms:created xsi:type="dcterms:W3CDTF">2009-11-07T10:35:59Z</dcterms:created>
  <dcterms:modified xsi:type="dcterms:W3CDTF">2015-08-28T13:47:24Z</dcterms:modified>
</cp:coreProperties>
</file>