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61"/>
  </p:notesMasterIdLst>
  <p:sldIdLst>
    <p:sldId id="277" r:id="rId2"/>
    <p:sldId id="396" r:id="rId3"/>
    <p:sldId id="375" r:id="rId4"/>
    <p:sldId id="376" r:id="rId5"/>
    <p:sldId id="377" r:id="rId6"/>
    <p:sldId id="322" r:id="rId7"/>
    <p:sldId id="400" r:id="rId8"/>
    <p:sldId id="346" r:id="rId9"/>
    <p:sldId id="364" r:id="rId10"/>
    <p:sldId id="324" r:id="rId11"/>
    <p:sldId id="349" r:id="rId12"/>
    <p:sldId id="350" r:id="rId13"/>
    <p:sldId id="323" r:id="rId14"/>
    <p:sldId id="348" r:id="rId15"/>
    <p:sldId id="399" r:id="rId16"/>
    <p:sldId id="347" r:id="rId17"/>
    <p:sldId id="326" r:id="rId18"/>
    <p:sldId id="351" r:id="rId19"/>
    <p:sldId id="352" r:id="rId20"/>
    <p:sldId id="329" r:id="rId21"/>
    <p:sldId id="331" r:id="rId22"/>
    <p:sldId id="353" r:id="rId23"/>
    <p:sldId id="332" r:id="rId24"/>
    <p:sldId id="333" r:id="rId25"/>
    <p:sldId id="397" r:id="rId26"/>
    <p:sldId id="398" r:id="rId27"/>
    <p:sldId id="330" r:id="rId28"/>
    <p:sldId id="369" r:id="rId29"/>
    <p:sldId id="370" r:id="rId30"/>
    <p:sldId id="373" r:id="rId31"/>
    <p:sldId id="383" r:id="rId32"/>
    <p:sldId id="387" r:id="rId33"/>
    <p:sldId id="388" r:id="rId34"/>
    <p:sldId id="389" r:id="rId35"/>
    <p:sldId id="390" r:id="rId36"/>
    <p:sldId id="357" r:id="rId37"/>
    <p:sldId id="365" r:id="rId38"/>
    <p:sldId id="360" r:id="rId39"/>
    <p:sldId id="335" r:id="rId40"/>
    <p:sldId id="336" r:id="rId41"/>
    <p:sldId id="394" r:id="rId42"/>
    <p:sldId id="395" r:id="rId43"/>
    <p:sldId id="337" r:id="rId44"/>
    <p:sldId id="338" r:id="rId45"/>
    <p:sldId id="339" r:id="rId46"/>
    <p:sldId id="340" r:id="rId47"/>
    <p:sldId id="341" r:id="rId48"/>
    <p:sldId id="354" r:id="rId49"/>
    <p:sldId id="355" r:id="rId50"/>
    <p:sldId id="343" r:id="rId51"/>
    <p:sldId id="356" r:id="rId52"/>
    <p:sldId id="362" r:id="rId53"/>
    <p:sldId id="344" r:id="rId54"/>
    <p:sldId id="345" r:id="rId55"/>
    <p:sldId id="308" r:id="rId56"/>
    <p:sldId id="358" r:id="rId57"/>
    <p:sldId id="359" r:id="rId58"/>
    <p:sldId id="299" r:id="rId59"/>
    <p:sldId id="391" r:id="rId60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0396" autoAdjust="0"/>
  </p:normalViewPr>
  <p:slideViewPr>
    <p:cSldViewPr>
      <p:cViewPr varScale="1">
        <p:scale>
          <a:sx n="97" d="100"/>
          <a:sy n="97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2804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25379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  <a:r>
              <a:rPr lang="en-US" baseline="0" dirty="0" smtClean="0"/>
              <a:t> </a:t>
            </a:r>
          </a:p>
          <a:p>
            <a:r>
              <a:rPr lang="ru-RU" baseline="0" dirty="0" smtClean="0"/>
              <a:t>Да, есть.</a:t>
            </a:r>
          </a:p>
          <a:p>
            <a:r>
              <a:rPr lang="ru-RU" baseline="0" dirty="0" smtClean="0"/>
              <a:t>В первом случае происходит вызов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, и в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содержаться </a:t>
            </a:r>
            <a:r>
              <a:rPr lang="en-US" baseline="0" dirty="0" smtClean="0"/>
              <a:t>undefined</a:t>
            </a:r>
            <a:r>
              <a:rPr lang="ru-RU" baseline="0" dirty="0" smtClean="0"/>
              <a:t>, т.к. сама функция </a:t>
            </a:r>
            <a:r>
              <a:rPr lang="en-US" baseline="0" dirty="0" smtClean="0"/>
              <a:t>Foo </a:t>
            </a:r>
            <a:r>
              <a:rPr lang="ru-RU" baseline="0" dirty="0" smtClean="0"/>
              <a:t>ничего не возвращает.</a:t>
            </a:r>
            <a:endParaRPr lang="en-US" baseline="0" dirty="0" smtClean="0"/>
          </a:p>
          <a:p>
            <a:r>
              <a:rPr lang="ru-RU" dirty="0" smtClean="0"/>
              <a:t>Во</a:t>
            </a:r>
            <a:r>
              <a:rPr lang="ru-RU" baseline="0" dirty="0" smtClean="0"/>
              <a:t> втором случае создается объект класса </a:t>
            </a:r>
            <a:r>
              <a:rPr lang="en-US" baseline="0" dirty="0" smtClean="0"/>
              <a:t>Foo.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1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</a:p>
          <a:p>
            <a:r>
              <a:rPr lang="ru-RU" baseline="0" dirty="0" smtClean="0"/>
              <a:t>Разницы нет. И в первом и во втором случае мы получим в </a:t>
            </a:r>
            <a:r>
              <a:rPr lang="en-US" baseline="0" dirty="0" smtClean="0"/>
              <a:t>foo </a:t>
            </a:r>
            <a:r>
              <a:rPr lang="ru-RU" baseline="0" dirty="0" smtClean="0"/>
              <a:t>объект класса </a:t>
            </a:r>
            <a:r>
              <a:rPr lang="en-US" baseline="0" dirty="0" smtClean="0"/>
              <a:t>Object </a:t>
            </a:r>
            <a:r>
              <a:rPr lang="ru-RU" baseline="0" dirty="0" smtClean="0"/>
              <a:t>с одним свойством </a:t>
            </a:r>
            <a:r>
              <a:rPr lang="en-US" baseline="0" dirty="0" smtClean="0"/>
              <a:t>prop.</a:t>
            </a:r>
            <a:r>
              <a:rPr lang="ru-RU" baseline="0" dirty="0" smtClean="0"/>
              <a:t> Как мы помним, если функция конструктор имеет </a:t>
            </a:r>
            <a:r>
              <a:rPr lang="en-US" baseline="0" dirty="0" smtClean="0"/>
              <a:t>return</a:t>
            </a:r>
            <a:r>
              <a:rPr lang="ru-RU" baseline="0" dirty="0" smtClean="0"/>
              <a:t>, то она не возвращает созданный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baseline="0" dirty="0" smtClean="0"/>
              <a:t> теперь давайте рассмотрим немного другую ситуацию. Есть тот же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с тем же прототипом, есть тот же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, но 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появился свой собственный прототип. Т.е. это два независимых класса со своими прототипами. Как нам сделать, что бы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 наследовал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? И у объекта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 можно было вызвать метод 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getB</a:t>
            </a:r>
            <a:r>
              <a:rPr lang="en-US" baseline="0" dirty="0" smtClean="0"/>
              <a:t> ?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Самый простой способ – это сначала создать объект класса а и присвоить </a:t>
            </a:r>
            <a:r>
              <a:rPr lang="en-US" baseline="0" dirty="0" err="1" smtClean="0"/>
              <a:t>ClassB.prototype</a:t>
            </a:r>
            <a:r>
              <a:rPr lang="ru-RU" baseline="0" dirty="0" smtClean="0"/>
              <a:t> ссылку на него. Но этот способ совсем не идеален, т.к. вынуждает нас создавать полноценный экземпляр </a:t>
            </a:r>
            <a:r>
              <a:rPr lang="en-US" baseline="0" dirty="0" err="1" smtClean="0"/>
              <a:t>ClassA</a:t>
            </a:r>
            <a:r>
              <a:rPr lang="ru-RU" baseline="0" dirty="0" smtClean="0"/>
              <a:t> и вызывать его конструктор</a:t>
            </a:r>
            <a:r>
              <a:rPr lang="en-US" baseline="0" dirty="0" smtClean="0"/>
              <a:t> c </a:t>
            </a:r>
            <a:r>
              <a:rPr lang="ru-RU" baseline="0" dirty="0" smtClean="0"/>
              <a:t>параметрами. Т.е. в итоге создается никому не нужный экземпляр </a:t>
            </a:r>
            <a:r>
              <a:rPr lang="en-US" baseline="0" dirty="0" err="1" smtClean="0"/>
              <a:t>ClassA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Альтернативным способом является использование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en-US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который мы первым параметром передаем ссылку на прототип наша класса-родителя, а вторым параметром добавляем необходимый нам метод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данном случае мы не создаем ненужный объект </a:t>
            </a:r>
            <a:r>
              <a:rPr lang="en-US" baseline="0" dirty="0" err="1" smtClean="0"/>
              <a:t>ClassA</a:t>
            </a:r>
            <a:r>
              <a:rPr lang="ru-RU" baseline="0" dirty="0" smtClean="0"/>
              <a:t>, а вызываем его прямо в конструкторе </a:t>
            </a:r>
            <a:r>
              <a:rPr lang="en-US" b="1" baseline="0" dirty="0" err="1" smtClean="0"/>
              <a:t>ClassB</a:t>
            </a:r>
            <a:r>
              <a:rPr lang="ru-RU" b="0" baseline="0" dirty="0" smtClean="0"/>
              <a:t> (или просто добавляем еще один аргумент в </a:t>
            </a:r>
            <a:r>
              <a:rPr lang="ru-RU" b="0" baseline="0" dirty="0" err="1" smtClean="0"/>
              <a:t>консткруктор</a:t>
            </a:r>
            <a:r>
              <a:rPr lang="ru-RU" b="0" baseline="0" dirty="0" smtClean="0"/>
              <a:t> и </a:t>
            </a:r>
            <a:r>
              <a:rPr lang="ru-RU" b="0" baseline="0" dirty="0" err="1" smtClean="0"/>
              <a:t>присваеваем</a:t>
            </a:r>
            <a:r>
              <a:rPr lang="ru-RU" b="0" baseline="0" dirty="0" smtClean="0"/>
              <a:t> его напрямую).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0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Давайте</a:t>
            </a:r>
            <a:r>
              <a:rPr lang="ru-RU" baseline="0" dirty="0" smtClean="0"/>
              <a:t> на последок рассмотрим дедовский метод, который зарекомендовал себя как довольно удачный способ создавать наследование в </a:t>
            </a:r>
            <a:r>
              <a:rPr lang="en-US" baseline="0" dirty="0" smtClean="0"/>
              <a:t>JavaScript. </a:t>
            </a:r>
            <a:r>
              <a:rPr lang="ru-RU" baseline="0" dirty="0" smtClean="0"/>
              <a:t>Особенностью данного метода является тот факт, что тут не используется ссылка </a:t>
            </a:r>
            <a:r>
              <a:rPr lang="en-US" baseline="0" dirty="0" smtClean="0"/>
              <a:t>__proto__</a:t>
            </a:r>
            <a:r>
              <a:rPr lang="ru-RU" baseline="0" dirty="0" smtClean="0"/>
              <a:t> явно.</a:t>
            </a:r>
          </a:p>
          <a:p>
            <a:r>
              <a:rPr lang="ru-RU" dirty="0" smtClean="0"/>
              <a:t>Что</a:t>
            </a:r>
            <a:r>
              <a:rPr lang="ru-RU" baseline="0" dirty="0" smtClean="0"/>
              <a:t> тут происходит? Давайте разберемся. Как мы видим, функция </a:t>
            </a:r>
            <a:r>
              <a:rPr lang="en-US" b="1" baseline="0" dirty="0" smtClean="0"/>
              <a:t>extend</a:t>
            </a:r>
            <a:r>
              <a:rPr lang="en-US" baseline="0" dirty="0" smtClean="0"/>
              <a:t> </a:t>
            </a:r>
            <a:r>
              <a:rPr lang="ru-RU" baseline="0" dirty="0" smtClean="0"/>
              <a:t>принимает два параметра – две функции-конструктора. Один из них будет нашим родителем (или базовым классов), второй будет потомком этого класса. </a:t>
            </a:r>
          </a:p>
          <a:p>
            <a:r>
              <a:rPr lang="ru-RU" baseline="0" dirty="0" smtClean="0"/>
              <a:t>В первой строке мы создаем пустую функцию конструктор, которая ничего не делает. </a:t>
            </a:r>
          </a:p>
          <a:p>
            <a:r>
              <a:rPr lang="ru-RU" baseline="0" dirty="0" smtClean="0"/>
              <a:t>Во второй строке мы присваиваем ссылку на прототип базового классе в прототип нашей новой пустой функции.</a:t>
            </a:r>
          </a:p>
          <a:p>
            <a:r>
              <a:rPr lang="ru-RU" baseline="0" dirty="0" smtClean="0"/>
              <a:t>В третей строке мы, собственно и делаем наследование, создавая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 нашего суррогата и присваивая его в прототип функции конструктора потомка. Т.е., если подумать, то </a:t>
            </a:r>
            <a:r>
              <a:rPr lang="en-US" b="1" baseline="0" dirty="0" err="1" smtClean="0"/>
              <a:t>Child.prototype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в итоге указывать на вот такую структуру</a:t>
            </a:r>
            <a:r>
              <a:rPr lang="en-US" baseline="0" dirty="0" smtClean="0"/>
              <a:t>: {__proto__.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}</a:t>
            </a:r>
            <a:r>
              <a:rPr lang="ru-RU" baseline="0" dirty="0" smtClean="0"/>
              <a:t>. Не забываем, что цепочка прототипов работает только на </a:t>
            </a:r>
            <a:r>
              <a:rPr lang="en-US" baseline="0" dirty="0" smtClean="0"/>
              <a:t>get </a:t>
            </a:r>
            <a:r>
              <a:rPr lang="ru-RU" baseline="0" dirty="0" smtClean="0"/>
              <a:t>свойства</a:t>
            </a:r>
            <a:endParaRPr lang="en-US" baseline="0" dirty="0" smtClean="0"/>
          </a:p>
          <a:p>
            <a:r>
              <a:rPr lang="ru-RU" baseline="0" dirty="0" smtClean="0"/>
              <a:t>В последней строке мы устанавливаем специальное свойство любого объекта </a:t>
            </a:r>
            <a:r>
              <a:rPr lang="en-US" b="1" baseline="0" dirty="0" smtClean="0"/>
              <a:t>constructor</a:t>
            </a:r>
            <a:r>
              <a:rPr lang="en-US" baseline="0" dirty="0" smtClean="0"/>
              <a:t>.</a:t>
            </a:r>
            <a:r>
              <a:rPr lang="ru-RU" baseline="0" dirty="0" smtClean="0"/>
              <a:t> Делать это не обязательно, но в правилах хорошего тона считается устанавливать это свойство именно на ту функцию конструктор, с помощью которой она была создана.</a:t>
            </a:r>
          </a:p>
          <a:p>
            <a:r>
              <a:rPr lang="ru-RU" baseline="0" dirty="0" smtClean="0"/>
              <a:t>Стоить обратить внимание, что при таком подходе дополнительные свойства можно записывать в прототип потомка только </a:t>
            </a:r>
            <a:r>
              <a:rPr lang="ru-RU" b="1" baseline="0" dirty="0" smtClean="0"/>
              <a:t>ПОСЛЕ </a:t>
            </a:r>
            <a:r>
              <a:rPr lang="ru-RU" b="0" baseline="0" dirty="0" smtClean="0"/>
              <a:t>вызова функции </a:t>
            </a:r>
            <a:r>
              <a:rPr lang="en-US" b="1" baseline="0" dirty="0" smtClean="0"/>
              <a:t>extend</a:t>
            </a:r>
            <a:r>
              <a:rPr lang="en-US" b="0" baseline="0" dirty="0" smtClean="0"/>
              <a:t>.</a:t>
            </a:r>
            <a:r>
              <a:rPr lang="ru-RU" b="0" baseline="0" dirty="0" smtClean="0"/>
              <a:t> В противном случае она просто пере затрёт все свойства, которые мы туда добавили до этого.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класс? Наглядным примером класса может служить схема детали, например шестеренка.  Мы видим некие характеристики, описание, примеры использования и т.д., но этого предмета не существует в действительности, это всего лишь инструкция, как его создать и использовать.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чего состоит класс?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состоит из свойств, методов и конструктора. Свойства – это характеристики сущности. Например, шестеренка имеет 28 зубцов и диаметр 42 см. Шестеренка может вращаться – это уже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шестеренки. А вот конструктор представляет из себя специальный метод, который будет вызываться при создании объекта. В этом методе мы можем производить первоначальную настройку объекта или вызывать другие методы. Например,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шестеренки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может быть инструкция для установки ее внутрь механизма: подвинуть на столько-то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мм, повернуть до щелчка и т.д.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 – это сущность, нечто, что мы можем «потрогать», созданное по описанию,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интсрукции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взятому из класса. Что мы можем делать с объектами? Мы можем их сохранять в переменных. Можем вызывать их методы и получать значения переменных. Класс для конкретной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сущности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один, 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объектов может быть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сколько угодно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много.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хорошо,</a:t>
            </a:r>
            <a:r>
              <a:rPr lang="ru-RU" baseline="0" dirty="0" smtClean="0"/>
              <a:t> но в </a:t>
            </a:r>
            <a:r>
              <a:rPr lang="en-US" baseline="0" dirty="0" smtClean="0"/>
              <a:t>JavaScript</a:t>
            </a:r>
            <a:r>
              <a:rPr lang="ru-RU" baseline="0" dirty="0" smtClean="0"/>
              <a:t>, в отличие от других языков, нет такого понятия, как классы (до </a:t>
            </a:r>
            <a:r>
              <a:rPr lang="en-US" baseline="0" dirty="0" smtClean="0"/>
              <a:t>ES6</a:t>
            </a:r>
            <a:r>
              <a:rPr lang="ru-RU" baseline="0" dirty="0" smtClean="0"/>
              <a:t>).  Но мы можем их эмулировать!</a:t>
            </a:r>
            <a:r>
              <a:rPr lang="en-US" baseline="0" dirty="0" smtClean="0"/>
              <a:t> </a:t>
            </a:r>
            <a:endParaRPr lang="ru-RU" baseline="0" dirty="0" smtClean="0"/>
          </a:p>
          <a:p>
            <a:r>
              <a:rPr lang="ru-RU" baseline="0" dirty="0" smtClean="0"/>
              <a:t>Как мы знаем, в </a:t>
            </a:r>
            <a:r>
              <a:rPr lang="en-US" baseline="0" dirty="0" smtClean="0"/>
              <a:t>JS-</a:t>
            </a:r>
            <a:r>
              <a:rPr lang="ru-RU" baseline="0" dirty="0" smtClean="0"/>
              <a:t>все объект или ведет себя как объект (ну практически все, кроме примитивов). Объекты мы можем создавать, модифицировать, и удалять. Давайте разберемся, как мы можем создавать объекты. </a:t>
            </a:r>
            <a:r>
              <a:rPr lang="ru-RU" b="1" baseline="0" dirty="0" smtClean="0"/>
              <a:t>(</a:t>
            </a:r>
            <a:r>
              <a:rPr lang="en-US" b="1" baseline="0" dirty="0" smtClean="0"/>
              <a:t>next</a:t>
            </a:r>
            <a:r>
              <a:rPr lang="ru-RU" b="1" baseline="0" dirty="0" smtClean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408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3091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Object.create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работает еще проще. Он делает практически тоже самое, только без участия функция конструктора</a:t>
            </a:r>
            <a:r>
              <a:rPr lang="en-US" b="0" baseline="0" dirty="0" smtClean="0"/>
              <a:t>. </a:t>
            </a:r>
            <a:r>
              <a:rPr lang="ru-RU" b="0" baseline="0" dirty="0" smtClean="0"/>
              <a:t>На самом деле он принимает дополнительные параметры. То,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что будет передано во второй параметр, будет добавлено в новый объект, а не в его прототип.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  <a:endParaRPr lang="en-US" baseline="0" dirty="0" smtClean="0"/>
          </a:p>
          <a:p>
            <a:r>
              <a:rPr lang="ru-RU" baseline="0" dirty="0" smtClean="0"/>
              <a:t>На первый взгляд может показаться, что разницы нет. На самом деле – это не так. В первом случае мы выносим метод в прототип, и каждый объект класса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иметь ссылку на один и тот же метод.</a:t>
            </a:r>
          </a:p>
          <a:p>
            <a:r>
              <a:rPr lang="ru-RU" baseline="0" dirty="0" smtClean="0"/>
              <a:t>Во втором случае мы каждый раз, при создании нового объекта, будем делать копию этого метода, что приведет к ненужному расходу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</a:p>
          <a:p>
            <a:r>
              <a:rPr lang="ru-RU" baseline="0" dirty="0" smtClean="0"/>
              <a:t>В первом случае метод будет принадлежать объекту, во втором случае метод будет принадлежать самой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 и он не будет доступен из объекта.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blogs/javascript/108915/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prototype" TargetMode="External"/><Relationship Id="rId2" Type="http://schemas.openxmlformats.org/officeDocument/2006/relationships/hyperlink" Target="http://dmitrysoshnikov.com/ecmascript/ru-javascript-the-c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ru/docs/Web/JavaScript/Reference/Global_Objects/Object/create" TargetMode="External"/><Relationship Id="rId4" Type="http://schemas.openxmlformats.org/officeDocument/2006/relationships/hyperlink" Target="https://www.youtube.com/watch?v=Yvf_kUBZmX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osition_over_inheritance" TargetMode="External"/><Relationship Id="rId2" Type="http://schemas.openxmlformats.org/officeDocument/2006/relationships/hyperlink" Target="http://stackoverflow.com/questions/49002/prefer-composition-over-inheritanc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70025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>
                  <a:solidFill>
                    <a:srgbClr val="C00000"/>
                  </a:solidFill>
                </a:ln>
                <a:solidFill>
                  <a:schemeClr val="accent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/>
            </a:r>
            <a:br>
              <a:rPr lang="en-US" sz="6000" b="1" cap="all" dirty="0" smtClean="0">
                <a:ln w="0">
                  <a:solidFill>
                    <a:srgbClr val="C00000"/>
                  </a:solidFill>
                </a:ln>
                <a:solidFill>
                  <a:schemeClr val="accent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b="1" dirty="0" smtClean="0"/>
              <a:t>Inheritance in JavaScript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be-BY" sz="6000" b="1" cap="all" dirty="0">
              <a:ln w="0">
                <a:solidFill>
                  <a:srgbClr val="C00000"/>
                </a:solidFill>
              </a:ln>
              <a:solidFill>
                <a:schemeClr val="accent2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322" y="628652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Dzmitry_Varabei</a:t>
            </a:r>
            <a:r>
              <a:rPr lang="en-US" b="1" dirty="0" smtClean="0"/>
              <a:t>@epam.com</a:t>
            </a:r>
            <a:endParaRPr lang="be-BY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[[Prototype]]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57298"/>
            <a:ext cx="821537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value of the </a:t>
            </a:r>
            <a:r>
              <a:rPr lang="en-US" sz="28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property is used to initialize 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of a newly created object.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1472" y="3714752"/>
            <a:ext cx="821537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is an internal reference to prototype object.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(2, 4);</a:t>
            </a:r>
          </a:p>
          <a:p>
            <a:r>
              <a:rPr lang="en-US" sz="2000" b="1" dirty="0" smtClean="0"/>
              <a:t>Assert(rect1 </a:t>
            </a:r>
            <a:r>
              <a:rPr lang="en-US" sz="20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  <a:endParaRPr lang="ru-RU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(8, 11);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6" y="135729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71670" y="342900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2066" y="342900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215074" y="1928802"/>
            <a:ext cx="1643074" cy="1714512"/>
            <a:chOff x="6215074" y="1928802"/>
            <a:chExt cx="1643074" cy="171451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500430" y="6286520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4429124" y="3500438"/>
            <a:ext cx="64294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857620" y="4071942"/>
            <a:ext cx="1143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71868" y="4643446"/>
            <a:ext cx="857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71670" y="507207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rot="5400000" flipH="1" flipV="1">
            <a:off x="3428992" y="5000636"/>
            <a:ext cx="25717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4876" y="3714752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357950" y="1500174"/>
            <a:ext cx="1857388" cy="2500330"/>
            <a:chOff x="6357950" y="1500174"/>
            <a:chExt cx="1857388" cy="2500330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07167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429256" y="1000108"/>
            <a:ext cx="3000396" cy="1285884"/>
            <a:chOff x="5429256" y="1000108"/>
            <a:chExt cx="3000396" cy="1285884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7286644" y="1000108"/>
              <a:ext cx="114300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786710" y="1643050"/>
              <a:ext cx="1285884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5429256" y="2285992"/>
              <a:ext cx="300039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15074" y="42860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0430" y="2071678"/>
          <a:ext cx="1928826" cy="21766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apply()</a:t>
                      </a:r>
                    </a:p>
                    <a:p>
                      <a:r>
                        <a:rPr lang="en-US" dirty="0" smtClean="0"/>
                        <a:t>call()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714876" y="642918"/>
            <a:ext cx="3857652" cy="2000264"/>
            <a:chOff x="4714876" y="642918"/>
            <a:chExt cx="3857652" cy="200026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7572396" y="1643050"/>
              <a:ext cx="200026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4714876" y="2643182"/>
              <a:ext cx="385765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43900" y="642918"/>
              <a:ext cx="428628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00034" y="285728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1928794" y="2285992"/>
            <a:ext cx="1571636" cy="1000132"/>
            <a:chOff x="1928794" y="2285992"/>
            <a:chExt cx="1571636" cy="1000132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1928794" y="3286124"/>
              <a:ext cx="107157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3000364" y="2285992"/>
              <a:ext cx="50006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00298" y="2786058"/>
              <a:ext cx="100013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71604" y="428604"/>
            <a:ext cx="1143008" cy="2143140"/>
            <a:chOff x="1571604" y="428604"/>
            <a:chExt cx="1143008" cy="2143140"/>
          </a:xfrm>
        </p:grpSpPr>
        <p:cxnSp>
          <p:nvCxnSpPr>
            <p:cNvPr id="53" name="Straight Connector 52"/>
            <p:cNvCxnSpPr/>
            <p:nvPr/>
          </p:nvCxnSpPr>
          <p:spPr>
            <a:xfrm rot="5400000" flipH="1" flipV="1">
              <a:off x="1643042" y="1500174"/>
              <a:ext cx="214314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571604" y="2571744"/>
              <a:ext cx="114300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428860" y="428604"/>
              <a:ext cx="2857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85720" y="857232"/>
            <a:ext cx="285784" cy="1428760"/>
            <a:chOff x="285720" y="857232"/>
            <a:chExt cx="285784" cy="1428760"/>
          </a:xfrm>
        </p:grpSpPr>
        <p:cxnSp>
          <p:nvCxnSpPr>
            <p:cNvPr id="77" name="Straight Connector 76"/>
            <p:cNvCxnSpPr/>
            <p:nvPr/>
          </p:nvCxnSpPr>
          <p:spPr>
            <a:xfrm rot="5400000" flipH="1" flipV="1">
              <a:off x="-428660" y="1571612"/>
              <a:ext cx="1428760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285720" y="857232"/>
              <a:ext cx="28578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285720" y="2285992"/>
              <a:ext cx="21431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94120"/>
              </p:ext>
            </p:extLst>
          </p:nvPr>
        </p:nvGraphicFramePr>
        <p:xfrm>
          <a:off x="6531060" y="3933056"/>
          <a:ext cx="1928826" cy="1873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new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new</a:t>
            </a:r>
            <a:r>
              <a:rPr lang="en-US" sz="2800" b="1" dirty="0" smtClean="0"/>
              <a:t> operator creates a new object and invokes a constructor function to initialize it.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214554"/>
            <a:ext cx="721523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Object(); 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date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Date( );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Rectangle(2,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2643206" cy="50006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/>
              <a:t>var</a:t>
            </a:r>
            <a:r>
              <a:rPr lang="en-US" b="1" dirty="0" smtClean="0"/>
              <a:t> rect1 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4348" y="2000240"/>
            <a:ext cx="8072494" cy="421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3286124"/>
          <a:ext cx="2143140" cy="16430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3140"/>
              </a:tblGrid>
              <a:tr h="458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7554" y="3286124"/>
          <a:ext cx="2071702" cy="16430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71702"/>
              </a:tblGrid>
              <a:tr h="4065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8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824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86446" y="3286124"/>
          <a:ext cx="1928826" cy="1622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16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width = 2</a:t>
                      </a:r>
                    </a:p>
                    <a:p>
                      <a:r>
                        <a:rPr lang="en-US" sz="2000" b="1" dirty="0" smtClean="0"/>
                        <a:t>height = 4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10" y="1000108"/>
            <a:ext cx="3357586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716944" y="71414"/>
            <a:ext cx="22688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Rectangle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3617396" y="71414"/>
            <a:ext cx="1097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new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6872606" y="77908"/>
            <a:ext cx="1414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+mj-lt"/>
              </a:rPr>
              <a:t>(2, 4);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chemeClr val="accent6"/>
                </a:solidFill>
              </a:rPr>
              <a:t>new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newOperator</a:t>
            </a:r>
            <a:r>
              <a:rPr lang="en-US" sz="2000" dirty="0"/>
              <a:t>(</a:t>
            </a:r>
            <a:r>
              <a:rPr lang="en-US" sz="2000" dirty="0" err="1"/>
              <a:t>Constr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thisValue</a:t>
            </a:r>
            <a:r>
              <a:rPr lang="en-US" sz="2000" dirty="0"/>
              <a:t> = </a:t>
            </a:r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Constr.prototype</a:t>
            </a:r>
            <a:r>
              <a:rPr lang="en-US" sz="2000" dirty="0"/>
              <a:t>); // (1)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result = </a:t>
            </a:r>
            <a:r>
              <a:rPr lang="en-US" sz="2000" dirty="0" err="1"/>
              <a:t>Constr.apply</a:t>
            </a:r>
            <a:r>
              <a:rPr lang="en-US" sz="2000" dirty="0"/>
              <a:t>(</a:t>
            </a:r>
            <a:r>
              <a:rPr lang="en-US" sz="2000" dirty="0" err="1"/>
              <a:t>thisValue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dirty="0" err="1"/>
              <a:t>typeof</a:t>
            </a:r>
            <a:r>
              <a:rPr lang="en-US" sz="2000" dirty="0"/>
              <a:t> result === 'object' &amp;&amp; result !== null) {</a:t>
            </a:r>
          </a:p>
          <a:p>
            <a:pPr marL="0" indent="0">
              <a:buNone/>
            </a:pPr>
            <a:r>
              <a:rPr lang="en-US" sz="2000" dirty="0"/>
              <a:t>        return result; // (2)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thisValue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65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8592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00628" y="1785925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return;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0" name="Equal 9"/>
          <p:cNvSpPr/>
          <p:nvPr/>
        </p:nvSpPr>
        <p:spPr>
          <a:xfrm>
            <a:off x="4000496" y="2285991"/>
            <a:ext cx="785818" cy="785818"/>
          </a:xfrm>
          <a:prstGeom prst="mathEqual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4214817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00628" y="421481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return {};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4" name="Not Equal 13"/>
          <p:cNvSpPr/>
          <p:nvPr/>
        </p:nvSpPr>
        <p:spPr>
          <a:xfrm>
            <a:off x="4000496" y="4786321"/>
            <a:ext cx="785818" cy="642942"/>
          </a:xfrm>
          <a:prstGeom prst="mathNot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857232"/>
            <a:ext cx="7215238" cy="5232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785794"/>
            <a:ext cx="4572032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rect1.area = function() {</a:t>
            </a:r>
          </a:p>
          <a:p>
            <a:r>
              <a:rPr lang="en-US" sz="2000" b="1" dirty="0" smtClean="0"/>
              <a:t>	return 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* 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292893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643174" y="4714884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072198" y="5143512"/>
            <a:ext cx="28575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00496" y="292893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 flipH="1" flipV="1">
            <a:off x="3536149" y="503635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7620" y="5357826"/>
            <a:ext cx="250033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1338" y="4643446"/>
            <a:ext cx="1000926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/>
          <p:cNvCxnSpPr/>
          <p:nvPr/>
        </p:nvCxnSpPr>
        <p:spPr>
          <a:xfrm rot="10800000">
            <a:off x="5357818" y="4143380"/>
            <a:ext cx="714380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32147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786446" y="5143512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4330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 flipH="1" flipV="1">
            <a:off x="5643570" y="5643578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0760" y="5286388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/>
          <p:cNvCxnSpPr/>
          <p:nvPr/>
        </p:nvCxnSpPr>
        <p:spPr>
          <a:xfrm rot="5400000">
            <a:off x="5643570" y="5286388"/>
            <a:ext cx="285752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450059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Rectangle.prototype.area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786" y="4152997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950" y="421481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786446" y="4357694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43306" y="421481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 flipH="1" flipV="1">
            <a:off x="5250661" y="5250669"/>
            <a:ext cx="15001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0760" y="4500570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5400000">
            <a:off x="5249867" y="4893479"/>
            <a:ext cx="1072364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class</a:t>
            </a:r>
            <a:r>
              <a:rPr lang="en-US" dirty="0"/>
              <a:t> vs </a:t>
            </a:r>
            <a:r>
              <a:rPr lang="en-US" b="1" dirty="0"/>
              <a:t>object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00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Prototype's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785794"/>
            <a:ext cx="792961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Assert(rect1.area() == 8);</a:t>
            </a:r>
          </a:p>
          <a:p>
            <a:r>
              <a:rPr lang="en-US" sz="2000" b="1" dirty="0" smtClean="0"/>
              <a:t>Assert(rect1.hasOwnProperty(“width") == true);</a:t>
            </a:r>
          </a:p>
          <a:p>
            <a:r>
              <a:rPr lang="en-US" sz="2000" b="1" dirty="0" smtClean="0"/>
              <a:t>Assert(rect1.hasOwnProperty("area") == false);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Rectangle.prototype.hasOwnProperty</a:t>
            </a:r>
            <a:r>
              <a:rPr lang="en-US" sz="2000" b="1" dirty="0" smtClean="0"/>
              <a:t>("area") == true);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8596" y="314324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29124" y="314324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 flipH="1" flipV="1">
            <a:off x="3286116" y="3857628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86182" y="335756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1857356" y="4357694"/>
            <a:ext cx="192882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Rectangle(w, h)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282" y="214290"/>
            <a:ext cx="485778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8" y="78579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43240" y="2857496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8" y="2857496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858016" y="1357298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72000" y="3071810"/>
            <a:ext cx="1143008" cy="1000132"/>
            <a:chOff x="4500562" y="4786322"/>
            <a:chExt cx="1143008" cy="1000132"/>
          </a:xfrm>
        </p:grpSpPr>
        <p:cxnSp>
          <p:nvCxnSpPr>
            <p:cNvPr id="14" name="Straight Connector 13"/>
            <p:cNvCxnSpPr/>
            <p:nvPr/>
          </p:nvCxnSpPr>
          <p:spPr>
            <a:xfrm rot="10800000">
              <a:off x="5286380" y="4786322"/>
              <a:ext cx="357190" cy="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786314" y="5286388"/>
              <a:ext cx="1000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0562" y="5786454"/>
              <a:ext cx="7858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00892" y="928670"/>
            <a:ext cx="1857388" cy="2500330"/>
            <a:chOff x="6357950" y="1500174"/>
            <a:chExt cx="1857388" cy="2500330"/>
          </a:xfrm>
        </p:grpSpPr>
        <p:cxnSp>
          <p:nvCxnSpPr>
            <p:cNvPr id="20" name="Straight Connector 19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7158" y="485776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prototype</a:t>
                      </a:r>
                    </a:p>
                    <a:p>
                      <a:r>
                        <a:rPr lang="en-US" sz="1800" b="0" dirty="0" smtClean="0"/>
                        <a:t>length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57158" y="3000372"/>
          <a:ext cx="1928826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1714480" y="3143248"/>
            <a:ext cx="1428760" cy="1000132"/>
            <a:chOff x="1714480" y="3143248"/>
            <a:chExt cx="1428760" cy="100013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714480" y="4143380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14612" y="3143248"/>
              <a:ext cx="428628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214546" y="3643314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214678" y="485776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1428728" y="542926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00298" y="5143512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357422" y="5286388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285984" y="5000636"/>
            <a:ext cx="1000132" cy="428628"/>
            <a:chOff x="2285984" y="5000636"/>
            <a:chExt cx="1000132" cy="42862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57488" y="5429264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285984" y="5000636"/>
              <a:ext cx="571504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643174" y="5214950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2500298" y="300037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1285852" y="4214818"/>
            <a:ext cx="24288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928926" y="4857760"/>
            <a:ext cx="2357454" cy="1357322"/>
            <a:chOff x="5715008" y="4857760"/>
            <a:chExt cx="2357454" cy="1357322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929322" y="4857760"/>
              <a:ext cx="2071702" cy="135732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715008" y="5000636"/>
              <a:ext cx="2357454" cy="114300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access of a member of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newRect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fails, then search for the member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rect1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that fails, then search for the member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Rectangle.prototype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428860" y="3714752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57158" y="3714752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72000" y="3714752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00892" y="3143248"/>
          <a:ext cx="1928826" cy="35189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toLocaleString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valueOf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hasOwnProperty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isPrototypeOf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propertyIsEnumerable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rot="10800000">
            <a:off x="2071670" y="392906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86182" y="4429132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6182" y="4929198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286248" y="3929066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920271" y="4142891"/>
            <a:ext cx="1580198" cy="95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00760" y="4929198"/>
            <a:ext cx="7143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715140" y="3357562"/>
            <a:ext cx="285752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607323" y="4393413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14480" y="4857760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Changes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 may be immediately visible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Changes to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/>
              <a:t>have no effect 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86050" y="3500438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48" y="3500438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10800000">
            <a:off x="2428860" y="3714752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64513" y="4179099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71670" y="464344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Setting and Deleting Affects Only Own Properties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1031663"/>
            <a:ext cx="624988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proto = { foo: 'a' };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=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Object.create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(proto);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obj.hasOwnProperty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('foo')  //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obj.foo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= 'b';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obj.hasOwnProperty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('foo')  // true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delete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obj.foo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delete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obj.foo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obj.hasOwnProperty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('foo')  // ???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4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get </a:t>
            </a:r>
            <a:r>
              <a:rPr lang="en-US" dirty="0"/>
              <a:t>foo()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console.log</a:t>
            </a:r>
            <a:r>
              <a:rPr lang="en-US" dirty="0"/>
              <a:t>('function call');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} 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obj.foo</a:t>
            </a:r>
            <a:r>
              <a:rPr lang="en-US" dirty="0" smtClean="0"/>
              <a:t>; // call a function </a:t>
            </a:r>
            <a:r>
              <a:rPr lang="en-US" dirty="0"/>
              <a:t>without parenthesis</a:t>
            </a:r>
          </a:p>
        </p:txBody>
      </p:sp>
    </p:spTree>
    <p:extLst>
      <p:ext uri="{BB962C8B-B14F-4D97-AF65-F5344CB8AC3E}">
        <p14:creationId xmlns:p14="http://schemas.microsoft.com/office/powerpoint/2010/main" val="3968121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3841" y="829142"/>
            <a:ext cx="821537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instanceof</a:t>
            </a:r>
            <a:r>
              <a:rPr lang="en-US" sz="2000" dirty="0"/>
              <a:t> operator tests whether an object has in its prototype chain the prototype property of a constructor.</a:t>
            </a: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9551" y="1628801"/>
            <a:ext cx="8099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 Car(make, model, year)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.make</a:t>
            </a:r>
            <a:r>
              <a:rPr lang="en-US" dirty="0"/>
              <a:t> = make;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 = model;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.year</a:t>
            </a:r>
            <a:r>
              <a:rPr lang="en-US" dirty="0"/>
              <a:t> = year;  </a:t>
            </a:r>
          </a:p>
          <a:p>
            <a:r>
              <a:rPr lang="en-US" dirty="0"/>
              <a:t>}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mycar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Car("Honda", "Accord", 1998);  </a:t>
            </a:r>
          </a:p>
          <a:p>
            <a:r>
              <a:rPr lang="en-US" b="1" dirty="0" err="1"/>
              <a:t>var</a:t>
            </a:r>
            <a:r>
              <a:rPr lang="en-US" dirty="0"/>
              <a:t> a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Car; 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  <a:r>
              <a:rPr lang="en-US" dirty="0"/>
              <a:t> </a:t>
            </a:r>
          </a:p>
          <a:p>
            <a:r>
              <a:rPr lang="en-US" b="1" dirty="0" err="1"/>
              <a:t>var</a:t>
            </a:r>
            <a:r>
              <a:rPr lang="en-US" dirty="0"/>
              <a:t> b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Object;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</a:p>
        </p:txBody>
      </p:sp>
    </p:spTree>
    <p:extLst>
      <p:ext uri="{BB962C8B-B14F-4D97-AF65-F5344CB8AC3E}">
        <p14:creationId xmlns:p14="http://schemas.microsoft.com/office/powerpoint/2010/main" val="395284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630" y="1052736"/>
            <a:ext cx="7642176" cy="307262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E83737"/>
              </a:solidFill>
              <a:effectLst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function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var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x = new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//true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A.prototype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//false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556792"/>
            <a:ext cx="37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A.prototype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{constructor: A};</a:t>
            </a:r>
            <a:endParaRPr lang="en-US" b="1" dirty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257" y="1282620"/>
            <a:ext cx="4457265" cy="440141"/>
          </a:xfrm>
        </p:spPr>
        <p:txBody>
          <a:bodyPr>
            <a:noAutofit/>
          </a:bodyPr>
          <a:lstStyle/>
          <a:p>
            <a:r>
              <a:rPr lang="en-US" sz="2400" dirty="0"/>
              <a:t>Class is a some sort of </a:t>
            </a:r>
            <a:r>
              <a:rPr lang="en-US" sz="2400" i="1" dirty="0"/>
              <a:t>schema!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34" y="2146538"/>
            <a:ext cx="4458323" cy="22791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7319" y="2471576"/>
            <a:ext cx="2528888" cy="1954136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What</a:t>
            </a:r>
            <a:r>
              <a:rPr lang="en-US" sz="1800" b="1" dirty="0"/>
              <a:t> </a:t>
            </a:r>
            <a:r>
              <a:rPr lang="en-US" sz="1800" dirty="0"/>
              <a:t>does</a:t>
            </a:r>
            <a:r>
              <a:rPr lang="en-US" sz="1800" b="1" dirty="0"/>
              <a:t> class</a:t>
            </a:r>
            <a:r>
              <a:rPr lang="en-US" sz="1800" dirty="0"/>
              <a:t> have: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Properties: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Teeth number: 28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Diameter: 42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Methods: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roll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Constructor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5105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Prototypal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340187"/>
            <a:ext cx="3240360" cy="13183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object(o)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 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f.prototype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o;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813" y="3068960"/>
            <a:ext cx="3213067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key1: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key2: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"value2"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obj2 =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object(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console.log(obj2.key1);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4028" y="2884294"/>
            <a:ext cx="3816424" cy="1785104"/>
            <a:chOff x="4024028" y="2884294"/>
            <a:chExt cx="3816424" cy="1785104"/>
          </a:xfrm>
        </p:grpSpPr>
        <p:sp>
          <p:nvSpPr>
            <p:cNvPr id="7" name="Rectangle 6"/>
            <p:cNvSpPr/>
            <p:nvPr/>
          </p:nvSpPr>
          <p:spPr>
            <a:xfrm>
              <a:off x="4024028" y="3068960"/>
              <a:ext cx="3816424" cy="16004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= {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key1: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"value1"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,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key2: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"value2"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}</a:t>
              </a:r>
            </a:p>
            <a:p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obj2 =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Object.create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console.log(obj2.key1</a:t>
              </a:r>
              <a:r>
                <a:rPr lang="en-US" sz="1400" dirty="0" smtClean="0">
                  <a:solidFill>
                    <a:prstClr val="black"/>
                  </a:solidFill>
                  <a:latin typeface="Consolas"/>
                </a:rPr>
                <a:t>);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0657" y="2884294"/>
              <a:ext cx="10801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JS EC5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91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1631" y="940043"/>
            <a:ext cx="68151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How does </a:t>
            </a:r>
            <a:r>
              <a:rPr lang="en-US" sz="2100" dirty="0" err="1"/>
              <a:t>Object.create</a:t>
            </a:r>
            <a:r>
              <a:rPr lang="en-US" sz="2100" dirty="0"/>
              <a:t>() work? Something like this: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47361" y="1780573"/>
            <a:ext cx="6819900" cy="36702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(prototype, props)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new empty object.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properties if they are specified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obj.defineProperties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(props);</a:t>
            </a:r>
            <a:endParaRPr lang="en-US" altLang="en-US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correct prototype.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__proto__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prototype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this object.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59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5" y="1771649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8672" y="2258486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155" y="3700941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88672" y="4049279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4373" y="1750870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7890" y="4019987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4373" y="3586641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47108" y="2189311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4" y="3135019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5154" y="4332859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95154" y="1686287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95154" y="3500283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95154" y="4735476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6327" y="3654565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6327" y="4852405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26327" y="4019829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26327" y="5255022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26327" y="1588176"/>
            <a:ext cx="3616037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 something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2643182"/>
            <a:ext cx="5141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memory usage 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4392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332656"/>
            <a:ext cx="185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prototype lookup</a:t>
            </a:r>
          </a:p>
        </p:txBody>
      </p:sp>
    </p:spTree>
    <p:extLst>
      <p:ext uri="{BB962C8B-B14F-4D97-AF65-F5344CB8AC3E}">
        <p14:creationId xmlns:p14="http://schemas.microsoft.com/office/powerpoint/2010/main" val="386943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2671930"/>
            <a:ext cx="686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http://habrahabr.ru/blogs/javascript/108915/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372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/>
              <a:t>inheritance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2610814"/>
            <a:ext cx="3261997" cy="4752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we do with </a:t>
            </a:r>
            <a:r>
              <a:rPr lang="en-US" b="1" dirty="0" smtClean="0"/>
              <a:t>objects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34" y="2107316"/>
            <a:ext cx="2373768" cy="23737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5" y="3086100"/>
            <a:ext cx="3192548" cy="1371600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Store in variables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Call its methods and get properties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Delete them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4154" y="1185260"/>
            <a:ext cx="4245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Object</a:t>
            </a:r>
            <a:r>
              <a:rPr lang="en-US" sz="2100" dirty="0"/>
              <a:t> is something real, something that we can “touch”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831" y="4963369"/>
            <a:ext cx="43713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Single </a:t>
            </a:r>
            <a:r>
              <a:rPr lang="en-US" sz="2100" b="1" dirty="0"/>
              <a:t>class</a:t>
            </a:r>
            <a:r>
              <a:rPr lang="en-US" sz="2100" dirty="0"/>
              <a:t> – lots of </a:t>
            </a:r>
            <a:r>
              <a:rPr lang="en-US" sz="2100" b="1" dirty="0"/>
              <a:t>objects</a:t>
            </a:r>
            <a:r>
              <a:rPr lang="en-US" sz="2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56409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…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Phone(</a:t>
            </a:r>
            <a:r>
              <a:rPr lang="en-US" sz="2000" b="1" dirty="0" smtClean="0">
                <a:solidFill>
                  <a:srgbClr val="FF0000"/>
                </a:solidFill>
              </a:rPr>
              <a:t>???</a:t>
            </a:r>
            <a:r>
              <a:rPr lang="en-US" sz="2000" b="1" dirty="0" smtClean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5789" y="5517232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MobilePhone.prototype</a:t>
            </a:r>
            <a:r>
              <a:rPr lang="en-US" sz="2000" b="1" dirty="0">
                <a:solidFill>
                  <a:schemeClr val="dk1"/>
                </a:solidFill>
              </a:rPr>
              <a:t> = </a:t>
            </a:r>
            <a:r>
              <a:rPr lang="en-US" sz="2000" b="1" dirty="0" err="1" smtClean="0">
                <a:solidFill>
                  <a:schemeClr val="dk1"/>
                </a:solidFill>
              </a:rPr>
              <a:t>Phone.prototype</a:t>
            </a:r>
            <a:r>
              <a:rPr lang="en-US" sz="2000" b="1" smtClean="0">
                <a:solidFill>
                  <a:schemeClr val="dk1"/>
                </a:solidFill>
              </a:rPr>
              <a:t>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525" y="950504"/>
            <a:ext cx="592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More complicated example of inheritance.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33525" y="1409231"/>
            <a:ext cx="6686550" cy="38087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class with its own property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it's own prototype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Second class with its own property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it's own prototype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3525" y="4364779"/>
            <a:ext cx="6686550" cy="15234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3525" y="3438510"/>
            <a:ext cx="6686550" cy="25622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or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.call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solidFill>
                <a:srgbClr val="FFC66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i="1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525" y="1038225"/>
            <a:ext cx="592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Magic </a:t>
            </a:r>
            <a:r>
              <a:rPr lang="en-US" sz="2400" b="1" dirty="0"/>
              <a:t>extend</a:t>
            </a:r>
            <a:r>
              <a:rPr lang="en-US" sz="2400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62100" y="1476807"/>
            <a:ext cx="4352925" cy="39472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base class (parent))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child class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Inherit child from the parent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now we can add any methods to the child class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 with both child's and parent's methods.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Will call child method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Will call parent method</a:t>
            </a:r>
            <a:endParaRPr lang="en-US" altLang="en-US" sz="1050" dirty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15075" y="2473242"/>
            <a:ext cx="2514600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__proto__: 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9876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00575" y="2133601"/>
            <a:ext cx="1714500" cy="339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19675" y="3381903"/>
            <a:ext cx="1504950" cy="1113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69188" y="3188733"/>
            <a:ext cx="226857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1562100" y="149956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(Child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Parent) {</a:t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Child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315074" y="4090124"/>
            <a:ext cx="2514600" cy="8079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__proto__: …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89520" y="2777490"/>
            <a:ext cx="14058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95410" y="2777490"/>
            <a:ext cx="0" cy="1120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>
            <a:off x="8723947" y="4007256"/>
            <a:ext cx="377190" cy="165736"/>
          </a:xfrm>
          <a:prstGeom prst="bentConnector3">
            <a:avLst>
              <a:gd name="adj1" fmla="val 9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14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F = function() { };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</a:t>
            </a:r>
            <a:r>
              <a:rPr lang="en-US" sz="2000" b="1" dirty="0" smtClean="0"/>
              <a:t> = new F();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Child.prototype.constructor</a:t>
            </a:r>
            <a:r>
              <a:rPr lang="en-US" sz="2000" b="1" dirty="0" smtClean="0"/>
              <a:t> = Child;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4786322"/>
            <a:ext cx="771530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var</a:t>
            </a:r>
            <a:r>
              <a:rPr lang="en-US" sz="2000" b="1" u="sng" dirty="0" smtClean="0">
                <a:solidFill>
                  <a:schemeClr val="tx1"/>
                </a:solidFill>
              </a:rPr>
              <a:t> F = function() { };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	…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28662" y="357187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00496" y="357187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0800000">
            <a:off x="2071670" y="414338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500430" y="378619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321835" y="396478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464711" y="389334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714744" y="414338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57488" y="364331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8596" y="285728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u="sng" dirty="0" err="1" smtClean="0"/>
              <a:t>F.prototype</a:t>
            </a:r>
            <a:r>
              <a:rPr lang="en-US" sz="2000" b="1" u="sng" dirty="0" smtClean="0"/>
              <a:t> = </a:t>
            </a:r>
            <a:r>
              <a:rPr lang="en-US" sz="2000" b="1" u="sng" dirty="0" err="1" smtClean="0"/>
              <a:t>Parent.prototype</a:t>
            </a:r>
            <a:r>
              <a:rPr lang="en-US" sz="2000" b="1" u="sng" dirty="0" smtClean="0"/>
              <a:t>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</a:p>
          <a:p>
            <a:r>
              <a:rPr lang="en-US" sz="2000" dirty="0" smtClean="0"/>
              <a:t>	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28596" y="285749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0430" y="285749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0800000">
            <a:off x="1571604" y="342900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3000364" y="307181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821769" y="325040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964645" y="317896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214678" y="342900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7422" y="292893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28596" y="485776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00430" y="4857760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rot="10800000">
            <a:off x="1500166" y="542926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3000364" y="507207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21769" y="525066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964645" y="517923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214678" y="542926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57422" y="492919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857488" y="4500570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00364" y="4071942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6116" y="4929198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678893" y="3750471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285728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/>
              <a:t>Child.prototype</a:t>
            </a:r>
            <a:r>
              <a:rPr lang="en-US" sz="2000" b="1" u="sng" dirty="0" smtClean="0"/>
              <a:t> = new F();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  <a:r>
              <a:rPr lang="en-US" sz="2000" dirty="0" smtClean="0"/>
              <a:t>	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0830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21789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96617"/>
              </p:ext>
            </p:extLst>
          </p:nvPr>
        </p:nvGraphicFramePr>
        <p:xfrm>
          <a:off x="5786446" y="3000372"/>
          <a:ext cx="2214578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4578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8497"/>
              </p:ext>
            </p:extLst>
          </p:nvPr>
        </p:nvGraphicFramePr>
        <p:xfrm>
          <a:off x="6072198" y="5072074"/>
          <a:ext cx="2000264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0264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Connector 83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29256" y="5214950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5393537" y="5607859"/>
            <a:ext cx="785818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4282" y="214290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</a:t>
            </a:r>
            <a:r>
              <a:rPr lang="en-US" sz="2000" b="1" dirty="0" smtClean="0"/>
              <a:t> = new F();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Child.prototype.constructor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Child;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Child.superclass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Parent.prototype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72198" y="3000372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72198" y="5072074"/>
          <a:ext cx="1928826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Child.prototype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29256" y="5357826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464975" y="5679297"/>
            <a:ext cx="64294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286644" y="3214686"/>
            <a:ext cx="1571636" cy="2428892"/>
            <a:chOff x="7286644" y="3214686"/>
            <a:chExt cx="1571636" cy="242889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286644" y="5643578"/>
              <a:ext cx="157163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01024" y="3214686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643834" y="4429132"/>
              <a:ext cx="242889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07219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39169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superclass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429256" y="4143380"/>
            <a:ext cx="714380" cy="1000132"/>
            <a:chOff x="5429256" y="4143380"/>
            <a:chExt cx="714380" cy="10001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786446" y="4143380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29256" y="5143512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5286380" y="4643446"/>
              <a:ext cx="1000132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48" y="285728"/>
            <a:ext cx="7715304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</a:t>
            </a:r>
            <a:r>
              <a:rPr lang="en-US" sz="2000" b="1" dirty="0" err="1" smtClean="0"/>
              <a:t>.superclass.constructor.apply</a:t>
            </a:r>
            <a:r>
              <a:rPr lang="en-US" sz="2000" b="1" dirty="0" smtClean="0"/>
              <a:t>(this, arguments);</a:t>
            </a:r>
          </a:p>
          <a:p>
            <a:r>
              <a:rPr lang="en-US" sz="2000" b="1" dirty="0" smtClean="0"/>
              <a:t>	//</a:t>
            </a:r>
            <a:r>
              <a:rPr lang="en-US" sz="2000" b="1" dirty="0" err="1" smtClean="0"/>
              <a:t>MobilePhone.superclass.makeCall.call</a:t>
            </a:r>
            <a:r>
              <a:rPr lang="en-US" sz="2000" b="1" dirty="0" smtClean="0"/>
              <a:t>(this);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this.ringtone</a:t>
            </a:r>
            <a:r>
              <a:rPr lang="en-US" sz="2000" b="1" dirty="0" smtClean="0"/>
              <a:t> = ringtone;		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  <a:p>
            <a:r>
              <a:rPr lang="en-US" sz="2000" b="1" dirty="0" err="1" smtClean="0"/>
              <a:t>MobilePhone.prototype.makeCall</a:t>
            </a:r>
            <a:r>
              <a:rPr lang="en-US" sz="2000" b="1" dirty="0" smtClean="0"/>
              <a:t> = function() {…}</a:t>
            </a:r>
          </a:p>
          <a:p>
            <a:r>
              <a:rPr lang="en-US" sz="2000" b="1" dirty="0" err="1" smtClean="0"/>
              <a:t>MobilePhone.prototype.sendSMS</a:t>
            </a:r>
            <a:r>
              <a:rPr lang="en-US" sz="2000" b="1" dirty="0" smtClean="0"/>
              <a:t>= function() {…}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57148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57554" y="571480"/>
          <a:ext cx="1928826" cy="19023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answer()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357290" y="114298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857488" y="78579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8893" y="96438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821769" y="89295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071802" y="114298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14546" y="64291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15074" y="2857496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err="1" smtClean="0"/>
                        <a:t>superclass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00760" y="571480"/>
          <a:ext cx="264320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320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sendSMS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286644" y="1714488"/>
            <a:ext cx="1500198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43900" y="3071810"/>
            <a:ext cx="642942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108181" y="2393149"/>
            <a:ext cx="1357322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72132" y="4000504"/>
            <a:ext cx="71438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86380" y="857232"/>
            <a:ext cx="285752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000496" y="2428868"/>
            <a:ext cx="314327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58082" y="3429000"/>
            <a:ext cx="157163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43934" y="785794"/>
            <a:ext cx="28578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608115" y="2107397"/>
            <a:ext cx="264320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8" y="2071678"/>
            <a:ext cx="35719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86380" y="642918"/>
            <a:ext cx="42862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00628" y="1357298"/>
            <a:ext cx="142876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2676" y="1508326"/>
            <a:ext cx="49047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Ups!</a:t>
            </a:r>
          </a:p>
          <a:p>
            <a:pPr algn="ctr"/>
            <a:endParaRPr lang="en-US" sz="6000" dirty="0"/>
          </a:p>
          <a:p>
            <a:pPr algn="ctr"/>
            <a:r>
              <a:rPr lang="en-US" sz="3000" b="1" dirty="0"/>
              <a:t>JavaScript</a:t>
            </a:r>
            <a:r>
              <a:rPr lang="en-US" sz="3000" dirty="0"/>
              <a:t> does not have </a:t>
            </a:r>
            <a:r>
              <a:rPr lang="en-US" sz="3000" b="1" dirty="0"/>
              <a:t>classes</a:t>
            </a:r>
            <a:r>
              <a:rPr lang="en-US" sz="3000" dirty="0"/>
              <a:t>…</a:t>
            </a:r>
          </a:p>
          <a:p>
            <a:pPr algn="ctr"/>
            <a:endParaRPr lang="en-US" sz="3000" dirty="0"/>
          </a:p>
          <a:p>
            <a:pPr algn="ctr"/>
            <a:r>
              <a:rPr lang="en-US" sz="2400" i="1" dirty="0"/>
              <a:t>But we can emulate them </a:t>
            </a:r>
            <a:r>
              <a:rPr lang="en-US" sz="2400" i="1" dirty="0">
                <a:sym typeface="Wingdings" panose="05000000000000000000" pitchFamily="2" charset="2"/>
              </a:rPr>
              <a:t>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53" y="2151680"/>
            <a:ext cx="2687569" cy="30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1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volume 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this.getVolume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function() {return volume;}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this.setVolume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function(v) {volume  = v;}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Extending Without Inheriting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borrowFrom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addTo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from = </a:t>
            </a:r>
            <a:r>
              <a:rPr lang="en-US" sz="2400" b="1" dirty="0" err="1" smtClean="0"/>
              <a:t>borrowFrom.prototype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to = </a:t>
            </a:r>
            <a:r>
              <a:rPr lang="en-US" sz="2400" b="1" dirty="0" err="1" smtClean="0"/>
              <a:t>addTo.prototype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for (m in from) {</a:t>
            </a:r>
          </a:p>
          <a:p>
            <a:r>
              <a:rPr lang="en-US" sz="2400" b="1" dirty="0" smtClean="0"/>
              <a:t>	 	if (</a:t>
            </a:r>
            <a:r>
              <a:rPr lang="en-US" sz="2400" b="1" dirty="0" err="1" smtClean="0"/>
              <a:t>typeof</a:t>
            </a:r>
            <a:r>
              <a:rPr lang="en-US" sz="2400" b="1" dirty="0" smtClean="0"/>
              <a:t> from[m] != "function") continue; </a:t>
            </a:r>
          </a:p>
          <a:p>
            <a:r>
              <a:rPr lang="en-US" sz="2400" b="1" dirty="0" smtClean="0"/>
              <a:t>	 	to[m] = from[m]; </a:t>
            </a:r>
          </a:p>
          <a:p>
            <a:r>
              <a:rPr lang="en-US" sz="2400" b="1" dirty="0" smtClean="0"/>
              <a:t>	 }</a:t>
            </a:r>
          </a:p>
          <a:p>
            <a:r>
              <a:rPr lang="en-US" sz="2400" b="1" dirty="0" smtClean="0"/>
              <a:t> }</a:t>
            </a:r>
          </a:p>
          <a:p>
            <a:endParaRPr lang="en-US" sz="2400" b="1" dirty="0"/>
          </a:p>
          <a:p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/>
              <a:t>Stopwatch 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MobilePhone</a:t>
            </a:r>
            <a:r>
              <a:rPr lang="en-US" sz="2400" b="1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Классы примеси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2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Parasitic</a:t>
            </a:r>
            <a:r>
              <a:rPr lang="en-US" dirty="0" smtClean="0"/>
              <a:t> </a:t>
            </a:r>
            <a:r>
              <a:rPr lang="en-US" b="1" dirty="0" smtClean="0"/>
              <a:t>inheritance </a:t>
            </a:r>
            <a:br>
              <a:rPr lang="en-US" b="1" dirty="0" smtClean="0"/>
            </a:br>
            <a:r>
              <a:rPr lang="en-US" b="1" dirty="0" smtClean="0"/>
              <a:t>(functional pattern)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Parasitic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643050"/>
            <a:ext cx="550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new</a:t>
            </a:r>
          </a:p>
          <a:p>
            <a:pPr algn="ctr"/>
            <a:r>
              <a:rPr lang="en-US" sz="6600" b="1" dirty="0" smtClean="0"/>
              <a:t>constructor</a:t>
            </a:r>
          </a:p>
          <a:p>
            <a:pPr algn="ctr"/>
            <a:r>
              <a:rPr lang="en-US" sz="6600" b="1" dirty="0" smtClean="0"/>
              <a:t>prototype</a:t>
            </a:r>
          </a:p>
          <a:p>
            <a:pPr algn="ctr"/>
            <a:r>
              <a:rPr lang="en-US" sz="6600" b="1" dirty="0" err="1" smtClean="0"/>
              <a:t>instanceof</a:t>
            </a:r>
            <a:endParaRPr lang="en-US" sz="66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43108" y="2428868"/>
            <a:ext cx="5072098" cy="350046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214546" y="2071678"/>
            <a:ext cx="4286280" cy="364333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 Quiz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714356"/>
            <a:ext cx="8572560" cy="452431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/>
              <a:t>var</a:t>
            </a:r>
            <a:r>
              <a:rPr lang="en-US" sz="2400" b="1" dirty="0" smtClean="0"/>
              <a:t> o = {</a:t>
            </a:r>
          </a:p>
          <a:p>
            <a:r>
              <a:rPr lang="en-US" sz="2400" b="1" dirty="0" smtClean="0"/>
              <a:t>        x: 8,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valueOf</a:t>
            </a:r>
            <a:r>
              <a:rPr lang="en-US" sz="2400" b="1" dirty="0" smtClean="0"/>
              <a:t>: function(){</a:t>
            </a:r>
          </a:p>
          <a:p>
            <a:r>
              <a:rPr lang="en-US" sz="2400" b="1" dirty="0" smtClean="0"/>
              <a:t>            return </a:t>
            </a:r>
            <a:r>
              <a:rPr lang="en-US" sz="2400" b="1" dirty="0" err="1" smtClean="0"/>
              <a:t>this.x</a:t>
            </a:r>
            <a:r>
              <a:rPr lang="en-US" sz="2400" b="1" dirty="0" smtClean="0"/>
              <a:t> + 2;</a:t>
            </a:r>
          </a:p>
          <a:p>
            <a:r>
              <a:rPr lang="en-US" sz="2400" b="1" dirty="0" smtClean="0"/>
              <a:t>        },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: function(){</a:t>
            </a:r>
          </a:p>
          <a:p>
            <a:r>
              <a:rPr lang="en-US" sz="2400" b="1" dirty="0" smtClean="0"/>
              <a:t>            return </a:t>
            </a:r>
            <a:r>
              <a:rPr lang="en-US" sz="2400" b="1" dirty="0" err="1" smtClean="0"/>
              <a:t>this.x.toString</a:t>
            </a:r>
            <a:r>
              <a:rPr lang="en-US" sz="2400" b="1" dirty="0" smtClean="0"/>
              <a:t>();</a:t>
            </a:r>
          </a:p>
          <a:p>
            <a:r>
              <a:rPr lang="en-US" sz="2400" b="1" dirty="0" smtClean="0"/>
              <a:t>        }</a:t>
            </a:r>
          </a:p>
          <a:p>
            <a:r>
              <a:rPr lang="en-US" sz="2400" b="1" dirty="0" smtClean="0"/>
              <a:t>    },</a:t>
            </a:r>
          </a:p>
          <a:p>
            <a:r>
              <a:rPr lang="en-US" sz="2400" b="1" dirty="0" smtClean="0"/>
              <a:t>  result = o &lt; "9";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12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 Quiz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(function f(){</a:t>
            </a:r>
          </a:p>
          <a:p>
            <a:r>
              <a:rPr lang="en-US" sz="2400" b="1" dirty="0" smtClean="0"/>
              <a:t>      function f(){ return 1; }</a:t>
            </a:r>
          </a:p>
          <a:p>
            <a:r>
              <a:rPr lang="en-US" sz="2400" b="1" dirty="0" smtClean="0"/>
              <a:t>      return f();</a:t>
            </a:r>
          </a:p>
          <a:p>
            <a:r>
              <a:rPr lang="en-US" sz="2400" b="1" dirty="0" smtClean="0"/>
              <a:t>      function f(){ return 2; }</a:t>
            </a:r>
          </a:p>
          <a:p>
            <a:r>
              <a:rPr lang="en-US" sz="2400" b="1" dirty="0" smtClean="0"/>
              <a:t>    })();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3571876"/>
            <a:ext cx="8572560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f(){ return f; }</a:t>
            </a:r>
          </a:p>
          <a:p>
            <a:r>
              <a:rPr lang="en-US" sz="2400" b="1" dirty="0" smtClean="0"/>
              <a:t>    new f() </a:t>
            </a:r>
            <a:r>
              <a:rPr lang="en-US" sz="2400" b="1" dirty="0" err="1" smtClean="0"/>
              <a:t>instanceof</a:t>
            </a:r>
            <a:r>
              <a:rPr lang="en-US" sz="2400" b="1" dirty="0" smtClean="0"/>
              <a:t> f;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5000636"/>
            <a:ext cx="8572560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100['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']['length']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1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materials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4026" y="2509915"/>
            <a:ext cx="7143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JavaScript: The Core </a:t>
            </a:r>
            <a:r>
              <a:rPr lang="en-US" sz="1350" dirty="0"/>
              <a:t>(</a:t>
            </a:r>
            <a:r>
              <a:rPr lang="en-US" sz="1350" dirty="0">
                <a:hlinkClick r:id="rId2"/>
              </a:rPr>
              <a:t>http://dmitrysoshnikov.com/ecmascript/ru-javascript-the-core/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Prototypes: Inheritance and Methods </a:t>
            </a:r>
            <a:r>
              <a:rPr lang="en-US" sz="1350" dirty="0"/>
              <a:t>(</a:t>
            </a:r>
            <a:r>
              <a:rPr lang="en-US" sz="1350" dirty="0">
                <a:hlinkClick r:id="rId3"/>
              </a:rPr>
              <a:t>http://learn.javascript.ru/prototype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David Flanagan: "JavaScript: The Definitive Guide, 6th Edition“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JavaScript -- Prototypes, Prototypal Inheritance done right.  </a:t>
            </a:r>
            <a:r>
              <a:rPr lang="en-US" sz="1350" dirty="0"/>
              <a:t>(</a:t>
            </a:r>
            <a:r>
              <a:rPr lang="en-US" sz="1350" dirty="0">
                <a:hlinkClick r:id="rId4"/>
              </a:rPr>
              <a:t>https://www.youtube.com/watch?v=Yvf_kUBZmXg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 err="1" smtClean="0"/>
              <a:t>Object.create</a:t>
            </a:r>
            <a:r>
              <a:rPr lang="en-US" sz="1350" b="1" dirty="0"/>
              <a:t>() </a:t>
            </a:r>
            <a:r>
              <a:rPr lang="en-US" sz="1350" dirty="0"/>
              <a:t>(</a:t>
            </a:r>
            <a:r>
              <a:rPr lang="en-US" sz="1350" dirty="0">
                <a:hlinkClick r:id="rId5"/>
              </a:rPr>
              <a:t>https://developer.mozilla.org/ru/docs/Web/JavaScript/Reference/Global_Objects/Object/create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50349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Class-free.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Objects inherit from objects.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800" b="1" dirty="0" smtClean="0"/>
              <a:t>An object contains an internal reference to another object, known as its prototype object.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5105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Prefer </a:t>
            </a:r>
            <a:r>
              <a:rPr lang="en-US" dirty="0" smtClean="0"/>
              <a:t>containment (composition) over </a:t>
            </a:r>
            <a:r>
              <a:rPr lang="en-US" dirty="0"/>
              <a:t>inheritance?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052736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Think of containment as a has a relationship. A car "has an" engine, a person "has a" name,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Think of inheritance as an is a relationship. A car "is a" vehicle, a person "is a" mammal, etc.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stackoverflow.com/questions/49002/prefer-composition-over-inheritance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en.wikipedia.org/wiki/Composition_over_inheritance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Every function has a </a:t>
            </a: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 property and it contains an object.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772816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 { … 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1899"/>
              </p:ext>
            </p:extLst>
          </p:nvPr>
        </p:nvGraphicFramePr>
        <p:xfrm>
          <a:off x="387972" y="2463922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49966"/>
              </p:ext>
            </p:extLst>
          </p:nvPr>
        </p:nvGraphicFramePr>
        <p:xfrm>
          <a:off x="387972" y="4535624"/>
          <a:ext cx="1928826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30980" y="3035426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 is a property that gets created as soon as you define the function. Its initial value is an object with a single </a:t>
            </a:r>
            <a:r>
              <a:rPr lang="en-US" sz="2400" b="1" i="1" dirty="0" smtClean="0">
                <a:solidFill>
                  <a:srgbClr val="7030A0"/>
                </a:solidFill>
              </a:rPr>
              <a:t>constructor</a:t>
            </a:r>
            <a:r>
              <a:rPr lang="en-US" sz="2400" b="1" dirty="0" smtClean="0"/>
              <a:t> property.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2333" y="4509120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2"/>
                </a:solidFill>
              </a:rPr>
              <a:t>Rectangle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7030A0"/>
                </a:solidFill>
              </a:rPr>
              <a:t>prototype</a:t>
            </a:r>
            <a:r>
              <a:rPr lang="en-US" sz="2000" b="1" dirty="0" err="1" smtClean="0"/>
              <a:t>.constructor</a:t>
            </a:r>
            <a:r>
              <a:rPr lang="en-US" sz="2000" b="1" dirty="0" smtClean="0"/>
              <a:t> ===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6888"/>
              </p:ext>
            </p:extLst>
          </p:nvPr>
        </p:nvGraphicFramePr>
        <p:xfrm>
          <a:off x="683568" y="2642517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56976"/>
              </p:ext>
            </p:extLst>
          </p:nvPr>
        </p:nvGraphicFramePr>
        <p:xfrm>
          <a:off x="4067944" y="2776555"/>
          <a:ext cx="2426611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6611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35696" y="3212976"/>
            <a:ext cx="16430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78770" y="2924944"/>
            <a:ext cx="0" cy="288032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5808" y="2924944"/>
            <a:ext cx="58917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39250" y="3337487"/>
            <a:ext cx="100070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6133" y="2776555"/>
            <a:ext cx="0" cy="580437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58911" y="2783490"/>
            <a:ext cx="60722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6172</TotalTime>
  <Words>2622</Words>
  <Application>Microsoft Office PowerPoint</Application>
  <PresentationFormat>On-screen Show (4:3)</PresentationFormat>
  <Paragraphs>673</Paragraphs>
  <Slides>59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Ubuntu Mono</vt:lpstr>
      <vt:lpstr>Wingdings</vt:lpstr>
      <vt:lpstr>Тема Office</vt:lpstr>
      <vt:lpstr> Inheritance in JavaScript </vt:lpstr>
      <vt:lpstr>PowerPoint Presentation</vt:lpstr>
      <vt:lpstr>Class is a some sort of schema!</vt:lpstr>
      <vt:lpstr>What can we do with objects?</vt:lpstr>
      <vt:lpstr>PowerPoint Presentation</vt:lpstr>
      <vt:lpstr>Javascript</vt:lpstr>
      <vt:lpstr>PowerPoint Presentation</vt:lpstr>
      <vt:lpstr>Prototype</vt:lpstr>
      <vt:lpstr>Prototype</vt:lpstr>
      <vt:lpstr>Prototype vs [[Prototype]]</vt:lpstr>
      <vt:lpstr>PowerPoint Presentation</vt:lpstr>
      <vt:lpstr>PowerPoint Presentation</vt:lpstr>
      <vt:lpstr>new operator</vt:lpstr>
      <vt:lpstr>var rect1 =</vt:lpstr>
      <vt:lpstr>How new work?</vt:lpstr>
      <vt:lpstr>Constructor function</vt:lpstr>
      <vt:lpstr>Methods</vt:lpstr>
      <vt:lpstr>PowerPoint Presentation</vt:lpstr>
      <vt:lpstr>PowerPoint Presentation</vt:lpstr>
      <vt:lpstr>Using the Prototype's Methods</vt:lpstr>
      <vt:lpstr>Inheritance features</vt:lpstr>
      <vt:lpstr>PowerPoint Presentation</vt:lpstr>
      <vt:lpstr>Inheritance features</vt:lpstr>
      <vt:lpstr>Inheritance features</vt:lpstr>
      <vt:lpstr>Setting and Deleting Affects Only Own Properties </vt:lpstr>
      <vt:lpstr>Getters and Setters</vt:lpstr>
      <vt:lpstr>PowerPoint Presentation</vt:lpstr>
      <vt:lpstr>instanceof</vt:lpstr>
      <vt:lpstr>instanceof</vt:lpstr>
      <vt:lpstr>Prototypal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Pseudoclassical inheritance</vt:lpstr>
      <vt:lpstr>Pseudoclassical inheritance</vt:lpstr>
      <vt:lpstr>PowerPoint Presentation</vt:lpstr>
      <vt:lpstr>PowerPoint Presentation</vt:lpstr>
      <vt:lpstr>Extend function</vt:lpstr>
      <vt:lpstr>Extend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Private members</vt:lpstr>
      <vt:lpstr>Extending Without Inheriting</vt:lpstr>
      <vt:lpstr>Классы примеси</vt:lpstr>
      <vt:lpstr>Parasitic inheritance  (functional pattern) </vt:lpstr>
      <vt:lpstr>Parasitic inheritance</vt:lpstr>
      <vt:lpstr>PowerPoint Presentation</vt:lpstr>
      <vt:lpstr>JS Quiz</vt:lpstr>
      <vt:lpstr>JS Quiz</vt:lpstr>
      <vt:lpstr>PowerPoint Presentation</vt:lpstr>
      <vt:lpstr>List of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575</cp:revision>
  <dcterms:created xsi:type="dcterms:W3CDTF">2009-11-07T10:35:59Z</dcterms:created>
  <dcterms:modified xsi:type="dcterms:W3CDTF">2015-09-28T14:54:50Z</dcterms:modified>
</cp:coreProperties>
</file>