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9" r:id="rId3"/>
    <p:sldId id="336" r:id="rId4"/>
    <p:sldId id="344" r:id="rId5"/>
    <p:sldId id="350" r:id="rId6"/>
    <p:sldId id="309" r:id="rId7"/>
    <p:sldId id="310" r:id="rId8"/>
    <p:sldId id="311" r:id="rId9"/>
    <p:sldId id="365" r:id="rId10"/>
    <p:sldId id="312" r:id="rId11"/>
    <p:sldId id="366" r:id="rId12"/>
    <p:sldId id="363" r:id="rId13"/>
    <p:sldId id="364" r:id="rId14"/>
    <p:sldId id="313" r:id="rId15"/>
    <p:sldId id="314" r:id="rId16"/>
    <p:sldId id="315" r:id="rId17"/>
    <p:sldId id="316" r:id="rId18"/>
    <p:sldId id="317" r:id="rId19"/>
    <p:sldId id="318" r:id="rId20"/>
    <p:sldId id="320" r:id="rId21"/>
    <p:sldId id="321" r:id="rId22"/>
    <p:sldId id="322" r:id="rId23"/>
    <p:sldId id="319" r:id="rId24"/>
    <p:sldId id="323" r:id="rId25"/>
    <p:sldId id="324" r:id="rId26"/>
    <p:sldId id="325" r:id="rId27"/>
    <p:sldId id="326" r:id="rId28"/>
    <p:sldId id="328" r:id="rId29"/>
    <p:sldId id="349" r:id="rId30"/>
    <p:sldId id="329" r:id="rId31"/>
    <p:sldId id="330" r:id="rId32"/>
    <p:sldId id="331" r:id="rId33"/>
    <p:sldId id="332" r:id="rId34"/>
    <p:sldId id="334" r:id="rId35"/>
    <p:sldId id="333" r:id="rId36"/>
    <p:sldId id="335" r:id="rId37"/>
    <p:sldId id="338" r:id="rId38"/>
    <p:sldId id="339" r:id="rId39"/>
    <p:sldId id="340" r:id="rId40"/>
    <p:sldId id="342" r:id="rId41"/>
    <p:sldId id="343" r:id="rId42"/>
    <p:sldId id="341" r:id="rId43"/>
    <p:sldId id="345" r:id="rId44"/>
    <p:sldId id="306" r:id="rId45"/>
    <p:sldId id="348" r:id="rId46"/>
    <p:sldId id="327" r:id="rId47"/>
    <p:sldId id="277" r:id="rId48"/>
    <p:sldId id="302" r:id="rId49"/>
    <p:sldId id="289" r:id="rId50"/>
    <p:sldId id="279" r:id="rId51"/>
    <p:sldId id="287" r:id="rId52"/>
    <p:sldId id="280" r:id="rId53"/>
    <p:sldId id="281" r:id="rId54"/>
    <p:sldId id="282" r:id="rId55"/>
    <p:sldId id="283" r:id="rId56"/>
    <p:sldId id="284" r:id="rId57"/>
    <p:sldId id="285" r:id="rId58"/>
    <p:sldId id="286" r:id="rId59"/>
    <p:sldId id="288" r:id="rId60"/>
    <p:sldId id="292" r:id="rId61"/>
    <p:sldId id="351" r:id="rId62"/>
    <p:sldId id="295" r:id="rId63"/>
    <p:sldId id="296" r:id="rId64"/>
    <p:sldId id="297" r:id="rId65"/>
    <p:sldId id="299" r:id="rId66"/>
    <p:sldId id="298" r:id="rId67"/>
    <p:sldId id="293" r:id="rId68"/>
    <p:sldId id="294" r:id="rId69"/>
    <p:sldId id="291" r:id="rId70"/>
    <p:sldId id="290" r:id="rId71"/>
    <p:sldId id="274" r:id="rId72"/>
    <p:sldId id="256" r:id="rId73"/>
    <p:sldId id="257" r:id="rId74"/>
    <p:sldId id="259" r:id="rId75"/>
    <p:sldId id="260" r:id="rId76"/>
    <p:sldId id="258" r:id="rId77"/>
    <p:sldId id="267" r:id="rId78"/>
    <p:sldId id="261" r:id="rId79"/>
    <p:sldId id="262" r:id="rId80"/>
    <p:sldId id="263" r:id="rId81"/>
    <p:sldId id="264" r:id="rId82"/>
    <p:sldId id="265" r:id="rId83"/>
    <p:sldId id="266" r:id="rId84"/>
    <p:sldId id="268" r:id="rId85"/>
    <p:sldId id="270" r:id="rId86"/>
    <p:sldId id="307" r:id="rId87"/>
    <p:sldId id="308" r:id="rId88"/>
    <p:sldId id="347" r:id="rId89"/>
    <p:sldId id="352" r:id="rId90"/>
    <p:sldId id="353" r:id="rId91"/>
    <p:sldId id="346" r:id="rId92"/>
    <p:sldId id="356" r:id="rId93"/>
    <p:sldId id="355" r:id="rId94"/>
    <p:sldId id="337" r:id="rId95"/>
    <p:sldId id="362" r:id="rId96"/>
    <p:sldId id="354" r:id="rId97"/>
    <p:sldId id="360" r:id="rId98"/>
    <p:sldId id="361"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4" autoAdjust="0"/>
    <p:restoredTop sz="94660"/>
  </p:normalViewPr>
  <p:slideViewPr>
    <p:cSldViewPr snapToGrid="0">
      <p:cViewPr varScale="1">
        <p:scale>
          <a:sx n="70" d="100"/>
          <a:sy n="70" d="100"/>
        </p:scale>
        <p:origin x="78"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A7C883-74E3-4B9D-9F30-DE485678C619}" type="datetimeFigureOut">
              <a:rPr lang="en-US" smtClean="0"/>
              <a:t>8/18/2015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3964071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A7C883-74E3-4B9D-9F30-DE485678C619}" type="datetimeFigureOut">
              <a:rPr lang="en-US" smtClean="0"/>
              <a:t>8/18/2015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836939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A7C883-74E3-4B9D-9F30-DE485678C619}" type="datetimeFigureOut">
              <a:rPr lang="en-US" smtClean="0"/>
              <a:t>8/18/2015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2061864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A7C883-74E3-4B9D-9F30-DE485678C619}" type="datetimeFigureOut">
              <a:rPr lang="en-US" smtClean="0"/>
              <a:t>8/18/2015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32110971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A7C883-74E3-4B9D-9F30-DE485678C619}" type="datetimeFigureOut">
              <a:rPr lang="en-US" smtClean="0"/>
              <a:t>8/18/2015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1886220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A7C883-74E3-4B9D-9F30-DE485678C619}" type="datetimeFigureOut">
              <a:rPr lang="en-US" smtClean="0"/>
              <a:t>8/18/2015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3893345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A7C883-74E3-4B9D-9F30-DE485678C619}" type="datetimeFigureOut">
              <a:rPr lang="en-US" smtClean="0"/>
              <a:t>8/18/2015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233169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A7C883-74E3-4B9D-9F30-DE485678C619}" type="datetimeFigureOut">
              <a:rPr lang="en-US" smtClean="0"/>
              <a:t>8/18/2015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1101545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A7C883-74E3-4B9D-9F30-DE485678C619}" type="datetimeFigureOut">
              <a:rPr lang="en-US" smtClean="0"/>
              <a:t>8/18/2015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417647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A7C883-74E3-4B9D-9F30-DE485678C619}" type="datetimeFigureOut">
              <a:rPr lang="en-US" smtClean="0"/>
              <a:t>8/18/2015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2895597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A7C883-74E3-4B9D-9F30-DE485678C619}" type="datetimeFigureOut">
              <a:rPr lang="en-US" smtClean="0"/>
              <a:t>8/18/2015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3AB13-52B9-4FEE-ACA0-24FD4EEE72DF}" type="slidenum">
              <a:rPr lang="en-US" smtClean="0"/>
              <a:t>‹#›</a:t>
            </a:fld>
            <a:endParaRPr lang="en-US"/>
          </a:p>
        </p:txBody>
      </p:sp>
    </p:spTree>
    <p:extLst>
      <p:ext uri="{BB962C8B-B14F-4D97-AF65-F5344CB8AC3E}">
        <p14:creationId xmlns:p14="http://schemas.microsoft.com/office/powerpoint/2010/main" val="2290861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A7C883-74E3-4B9D-9F30-DE485678C619}" type="datetimeFigureOut">
              <a:rPr lang="en-US" smtClean="0"/>
              <a:t>8/18/2015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93AB13-52B9-4FEE-ACA0-24FD4EEE72DF}" type="slidenum">
              <a:rPr lang="en-US" smtClean="0"/>
              <a:t>‹#›</a:t>
            </a:fld>
            <a:endParaRPr lang="en-US"/>
          </a:p>
        </p:txBody>
      </p:sp>
    </p:spTree>
    <p:extLst>
      <p:ext uri="{BB962C8B-B14F-4D97-AF65-F5344CB8AC3E}">
        <p14:creationId xmlns:p14="http://schemas.microsoft.com/office/powerpoint/2010/main" val="1181477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docs.google.com/document/d/1QrDFcIiPjSLDn3EL15IJygNPiHORgU1_OOAqWjiDU5Y/mobilebasi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github.com/nvie/gitflow"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cottchacon.com/2011/08/31/github-flow.html" TargetMode="External"/><Relationship Id="rId2" Type="http://schemas.openxmlformats.org/officeDocument/2006/relationships/hyperlink" Target="https://guides.github.com/introduction/flow/" TargetMode="External"/><Relationship Id="rId1" Type="http://schemas.openxmlformats.org/officeDocument/2006/relationships/slideLayout" Target="../slideLayouts/slideLayout2.xml"/><Relationship Id="rId5" Type="http://schemas.openxmlformats.org/officeDocument/2006/relationships/hyperlink" Target="http://haacked.com/archive/2014/07/28/github-flow-aliases/" TargetMode="External"/><Relationship Id="rId4" Type="http://schemas.openxmlformats.org/officeDocument/2006/relationships/hyperlink" Target="http://zachholman.com/talk/how-github-uses-github-to-build-github/" TargetMode="External"/></Relationships>
</file>

<file path=ppt/slides/_rels/slide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wildlyinaccurate.com/a-hackers-guide-to-git/"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hyperlink" Target="http://martinfowler.com/bliki/FeatureBranch.html"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martinfowler.com/bliki/FeatureToggle.html"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continuousdelivery.com/2011/05/make-large-scale-changes-incrementally-with-branch-by-abstraction/" TargetMode="External"/><Relationship Id="rId2" Type="http://schemas.openxmlformats.org/officeDocument/2006/relationships/hyperlink" Target="http://martinfowler.com/bliki/BranchByAbstraction.html"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martinfowler.com/tags/continuous%20integration.html" TargetMode="External"/><Relationship Id="rId2" Type="http://schemas.openxmlformats.org/officeDocument/2006/relationships/hyperlink" Target="http://martinfowler.com/tags/version%20control.html"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www.google.com/url?q=http://en.wikipedia.org/wiki/Theory_X_and_theory_Y&amp;sa=D&amp;sntz=1&amp;usg=AFQjCNF0po_WnRl81Dy2swIj2zIvdQvSfQ"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blog.mattcallanan.net/2014/02/how-etsy-do-code-reviews-with.html"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haacked.com/archive/2014/07/28/github-flow-aliases/"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tom.preston-werner.com/2009/05/19/the-git-parable.html" TargetMode="External"/><Relationship Id="rId2" Type="http://schemas.openxmlformats.org/officeDocument/2006/relationships/hyperlink" Target="http://www-cs-students.stanford.edu/~blynn/gitmagic/" TargetMode="External"/><Relationship Id="rId1" Type="http://schemas.openxmlformats.org/officeDocument/2006/relationships/slideLayout" Target="../slideLayouts/slideLayout2.xml"/><Relationship Id="rId5" Type="http://schemas.openxmlformats.org/officeDocument/2006/relationships/hyperlink" Target="http://semver.org/" TargetMode="External"/><Relationship Id="rId4" Type="http://schemas.openxmlformats.org/officeDocument/2006/relationships/hyperlink" Target="https://www.youtube.com/watch?v=qyz3jkOBbQY"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r>
              <a:rPr lang="en-US" dirty="0" smtClean="0"/>
              <a:t>, commit and code review</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0621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Будем хранить код проекта, например тут</a:t>
            </a:r>
            <a:endParaRPr lang="en-US" dirty="0"/>
          </a:p>
        </p:txBody>
      </p:sp>
      <p:sp>
        <p:nvSpPr>
          <p:cNvPr id="3" name="Content Placeholder 2"/>
          <p:cNvSpPr>
            <a:spLocks noGrp="1"/>
          </p:cNvSpPr>
          <p:nvPr>
            <p:ph idx="1"/>
          </p:nvPr>
        </p:nvSpPr>
        <p:spPr/>
        <p:txBody>
          <a:bodyPr>
            <a:normAutofit/>
          </a:bodyPr>
          <a:lstStyle/>
          <a:p>
            <a:pPr marL="0" indent="0">
              <a:buNone/>
            </a:pPr>
            <a:r>
              <a:rPr lang="ru-RU" b="1" dirty="0" smtClean="0"/>
              <a:t>С</a:t>
            </a:r>
            <a:r>
              <a:rPr lang="en-US" b="1" dirty="0" smtClean="0"/>
              <a:t>:\\</a:t>
            </a:r>
            <a:r>
              <a:rPr lang="en-US" b="1" dirty="0" smtClean="0"/>
              <a:t>dev\working</a:t>
            </a:r>
            <a:endParaRPr lang="ru-RU" b="1" dirty="0" smtClean="0"/>
          </a:p>
          <a:p>
            <a:pPr marL="0" indent="0">
              <a:buNone/>
            </a:pPr>
            <a:endParaRPr lang="en-US" b="1" dirty="0" smtClean="0"/>
          </a:p>
          <a:p>
            <a:pPr marL="0" indent="0">
              <a:buNone/>
            </a:pPr>
            <a:endParaRPr lang="en-US" dirty="0"/>
          </a:p>
        </p:txBody>
      </p:sp>
    </p:spTree>
    <p:extLst>
      <p:ext uri="{BB962C8B-B14F-4D97-AF65-F5344CB8AC3E}">
        <p14:creationId xmlns:p14="http://schemas.microsoft.com/office/powerpoint/2010/main" val="2160601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Ну совсем без версий плохо</a:t>
            </a:r>
            <a:endParaRPr lang="en-US" dirty="0"/>
          </a:p>
        </p:txBody>
      </p:sp>
      <p:sp>
        <p:nvSpPr>
          <p:cNvPr id="3" name="Content Placeholder 2"/>
          <p:cNvSpPr>
            <a:spLocks noGrp="1"/>
          </p:cNvSpPr>
          <p:nvPr>
            <p:ph idx="1"/>
          </p:nvPr>
        </p:nvSpPr>
        <p:spPr/>
        <p:txBody>
          <a:bodyPr/>
          <a:lstStyle/>
          <a:p>
            <a:pPr marL="0" indent="0">
              <a:buNone/>
            </a:pPr>
            <a:r>
              <a:rPr lang="ru-RU" dirty="0" smtClean="0"/>
              <a:t>И после завершения каждой </a:t>
            </a:r>
            <a:r>
              <a:rPr lang="ru-RU" dirty="0" err="1" smtClean="0"/>
              <a:t>фичи</a:t>
            </a:r>
            <a:r>
              <a:rPr lang="ru-RU" dirty="0" smtClean="0"/>
              <a:t> будем делать копию папки:</a:t>
            </a:r>
            <a:endParaRPr lang="en-US" dirty="0"/>
          </a:p>
        </p:txBody>
      </p:sp>
      <p:sp>
        <p:nvSpPr>
          <p:cNvPr id="4" name="Content Placeholder 2"/>
          <p:cNvSpPr txBox="1">
            <a:spLocks/>
          </p:cNvSpPr>
          <p:nvPr/>
        </p:nvSpPr>
        <p:spPr>
          <a:xfrm>
            <a:off x="838200" y="250666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ru-RU" b="1" dirty="0" smtClean="0"/>
              <a:t>С</a:t>
            </a:r>
            <a:r>
              <a:rPr lang="en-US" b="1" dirty="0" smtClean="0"/>
              <a:t>:\\dev\working</a:t>
            </a:r>
            <a:endParaRPr lang="ru-RU" b="1" dirty="0" smtClean="0"/>
          </a:p>
          <a:p>
            <a:pPr marL="0" indent="0">
              <a:buFont typeface="Arial" panose="020B0604020202020204" pitchFamily="34" charset="0"/>
              <a:buNone/>
            </a:pPr>
            <a:r>
              <a:rPr lang="ru-RU" b="1" dirty="0" smtClean="0"/>
              <a:t>Вот таким образом:</a:t>
            </a:r>
          </a:p>
          <a:p>
            <a:pPr marL="0" indent="0">
              <a:buFont typeface="Arial" panose="020B0604020202020204" pitchFamily="34" charset="0"/>
              <a:buNone/>
            </a:pPr>
            <a:r>
              <a:rPr lang="ru-RU" b="1" dirty="0" smtClean="0"/>
              <a:t>С</a:t>
            </a:r>
            <a:r>
              <a:rPr lang="en-US" b="1" dirty="0" smtClean="0"/>
              <a:t>:\\dev</a:t>
            </a:r>
            <a:r>
              <a:rPr lang="ru-RU" b="1" dirty="0" smtClean="0"/>
              <a:t>\</a:t>
            </a:r>
            <a:r>
              <a:rPr lang="en-US" b="1" dirty="0" smtClean="0">
                <a:solidFill>
                  <a:schemeClr val="accent4"/>
                </a:solidFill>
              </a:rPr>
              <a:t>archive</a:t>
            </a:r>
            <a:r>
              <a:rPr lang="en-US" b="1" dirty="0" smtClean="0"/>
              <a:t>\</a:t>
            </a:r>
            <a:r>
              <a:rPr lang="en-US" dirty="0" smtClean="0">
                <a:solidFill>
                  <a:srgbClr val="FF0000"/>
                </a:solidFill>
              </a:rPr>
              <a:t>snapshot-0</a:t>
            </a:r>
          </a:p>
          <a:p>
            <a:pPr marL="0" indent="0">
              <a:buFont typeface="Arial" panose="020B0604020202020204" pitchFamily="34" charset="0"/>
              <a:buNone/>
            </a:pPr>
            <a:endParaRPr lang="en-US" b="1" dirty="0" smtClean="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101359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Возможно так:</a:t>
            </a:r>
            <a:endParaRPr lang="en-US" dirty="0"/>
          </a:p>
        </p:txBody>
      </p:sp>
      <p:sp>
        <p:nvSpPr>
          <p:cNvPr id="3" name="Content Placeholder 2"/>
          <p:cNvSpPr>
            <a:spLocks noGrp="1"/>
          </p:cNvSpPr>
          <p:nvPr>
            <p:ph idx="1"/>
          </p:nvPr>
        </p:nvSpPr>
        <p:spPr/>
        <p:txBody>
          <a:bodyPr>
            <a:normAutofit/>
          </a:bodyPr>
          <a:lstStyle/>
          <a:p>
            <a:pPr marL="0" indent="0">
              <a:buNone/>
            </a:pPr>
            <a:r>
              <a:rPr lang="ru-RU" b="1" dirty="0" smtClean="0"/>
              <a:t>С</a:t>
            </a:r>
            <a:r>
              <a:rPr lang="en-US" b="1" dirty="0" smtClean="0"/>
              <a:t>:\\dev\working</a:t>
            </a:r>
            <a:r>
              <a:rPr lang="ru-RU" b="1" dirty="0" smtClean="0"/>
              <a:t> (директория проекта)</a:t>
            </a:r>
          </a:p>
          <a:p>
            <a:pPr marL="0" indent="0">
              <a:buNone/>
            </a:pPr>
            <a:r>
              <a:rPr lang="ru-RU" b="1" dirty="0" smtClean="0"/>
              <a:t>После завершения работа над </a:t>
            </a:r>
            <a:r>
              <a:rPr lang="ru-RU" b="1" dirty="0" err="1" smtClean="0"/>
              <a:t>фичей</a:t>
            </a:r>
            <a:r>
              <a:rPr lang="en-US" b="1" dirty="0" smtClean="0"/>
              <a:t> </a:t>
            </a:r>
            <a:r>
              <a:rPr lang="ru-RU" b="1" dirty="0" smtClean="0"/>
              <a:t>копируем </a:t>
            </a:r>
            <a:r>
              <a:rPr lang="en-US" b="1" dirty="0" smtClean="0"/>
              <a:t>working</a:t>
            </a:r>
            <a:r>
              <a:rPr lang="ru-RU" b="1" dirty="0" smtClean="0"/>
              <a:t>:</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snapshot-0</a:t>
            </a:r>
          </a:p>
          <a:p>
            <a:pPr marL="0" indent="0">
              <a:buNone/>
            </a:pPr>
            <a:r>
              <a:rPr lang="ru-RU" b="1" dirty="0" smtClean="0"/>
              <a:t>И </a:t>
            </a:r>
            <a:r>
              <a:rPr lang="ru-RU" b="1" dirty="0" smtClean="0"/>
              <a:t>еще </a:t>
            </a:r>
            <a:r>
              <a:rPr lang="ru-RU" b="1" smtClean="0"/>
              <a:t>и еще</a:t>
            </a:r>
            <a:endParaRPr lang="ru-RU" b="1"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1</a:t>
            </a:r>
            <a:endParaRPr lang="en-US" b="1"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2</a:t>
            </a:r>
            <a:endParaRPr lang="en-US" b="1"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3</a:t>
            </a:r>
            <a:endParaRPr lang="en-US" b="1"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4</a:t>
            </a:r>
            <a:endParaRPr lang="en-US" b="1" dirty="0" smtClean="0"/>
          </a:p>
          <a:p>
            <a:pPr marL="0" indent="0">
              <a:buNone/>
            </a:pPr>
            <a:endParaRPr lang="en-US" b="1" dirty="0" smtClean="0"/>
          </a:p>
          <a:p>
            <a:pPr marL="0" indent="0">
              <a:buNone/>
            </a:pPr>
            <a:endParaRPr lang="en-US" dirty="0"/>
          </a:p>
        </p:txBody>
      </p:sp>
    </p:spTree>
    <p:extLst>
      <p:ext uri="{BB962C8B-B14F-4D97-AF65-F5344CB8AC3E}">
        <p14:creationId xmlns:p14="http://schemas.microsoft.com/office/powerpoint/2010/main" val="125176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Возможно так:</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ru-RU" dirty="0" smtClean="0"/>
              <a:t>С</a:t>
            </a:r>
            <a:r>
              <a:rPr lang="en-US" dirty="0" smtClean="0"/>
              <a:t>:\\dev</a:t>
            </a:r>
          </a:p>
          <a:p>
            <a:pPr marL="0" indent="0">
              <a:buNone/>
            </a:pPr>
            <a:r>
              <a:rPr lang="ru-RU" b="1" dirty="0" smtClean="0"/>
              <a:t>С</a:t>
            </a:r>
            <a:r>
              <a:rPr lang="en-US" b="1" dirty="0" smtClean="0"/>
              <a:t>:\\dev\working</a:t>
            </a:r>
            <a:r>
              <a:rPr lang="ru-RU" b="1" dirty="0" smtClean="0"/>
              <a:t> (директория проекта)</a:t>
            </a:r>
          </a:p>
          <a:p>
            <a:pPr marL="0" indent="0">
              <a:buNone/>
            </a:pPr>
            <a:r>
              <a:rPr lang="ru-RU" b="1" dirty="0" smtClean="0"/>
              <a:t>После завершения работа над </a:t>
            </a:r>
            <a:r>
              <a:rPr lang="ru-RU" b="1" dirty="0" err="1" smtClean="0"/>
              <a:t>фичей</a:t>
            </a:r>
            <a:r>
              <a:rPr lang="en-US" b="1" dirty="0" smtClean="0"/>
              <a:t> </a:t>
            </a:r>
            <a:r>
              <a:rPr lang="ru-RU" b="1" dirty="0" smtClean="0"/>
              <a:t>копируем </a:t>
            </a:r>
            <a:r>
              <a:rPr lang="en-US" b="1" dirty="0" smtClean="0"/>
              <a:t>working</a:t>
            </a:r>
            <a:r>
              <a:rPr lang="ru-RU" b="1" dirty="0" smtClean="0"/>
              <a:t>:</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snapshot-0</a:t>
            </a:r>
          </a:p>
          <a:p>
            <a:pPr marL="0" indent="0">
              <a:buNone/>
            </a:pPr>
            <a:r>
              <a:rPr lang="ru-RU" b="1" dirty="0" smtClean="0"/>
              <a:t>И еще и еще</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1</a:t>
            </a:r>
            <a:endParaRPr lang="en-US" b="1"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2</a:t>
            </a:r>
            <a:endParaRPr lang="en-US" b="1"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3</a:t>
            </a:r>
            <a:endParaRPr lang="en-US" b="1"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4</a:t>
            </a:r>
            <a:endParaRPr lang="en-US" b="1" dirty="0" smtClean="0"/>
          </a:p>
          <a:p>
            <a:pPr marL="0" indent="0">
              <a:buNone/>
            </a:pPr>
            <a:endParaRPr lang="en-US" b="1" dirty="0" smtClean="0"/>
          </a:p>
          <a:p>
            <a:pPr marL="0" indent="0">
              <a:buNone/>
            </a:pPr>
            <a:endParaRPr lang="en-US" dirty="0"/>
          </a:p>
        </p:txBody>
      </p:sp>
    </p:spTree>
    <p:extLst>
      <p:ext uri="{BB962C8B-B14F-4D97-AF65-F5344CB8AC3E}">
        <p14:creationId xmlns:p14="http://schemas.microsoft.com/office/powerpoint/2010/main" val="128007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 что бы не забыть что в архиве добавим</a:t>
            </a:r>
            <a:br>
              <a:rPr lang="ru-RU" dirty="0" smtClean="0"/>
            </a:br>
            <a:r>
              <a:rPr lang="en-US" dirty="0" smtClean="0"/>
              <a:t>message.txt</a:t>
            </a:r>
            <a:endParaRPr lang="en-US"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ru-RU" dirty="0" smtClean="0"/>
              <a:t>Я, Иванов Иван Иванович, закончил имплементацию нового логин диалога</a:t>
            </a:r>
          </a:p>
          <a:p>
            <a:pPr marL="0" indent="0">
              <a:buNone/>
            </a:pPr>
            <a:r>
              <a:rPr lang="ru-RU" dirty="0" smtClean="0"/>
              <a:t>20 августа 2042</a:t>
            </a:r>
            <a:r>
              <a:rPr lang="en-US" dirty="0" smtClean="0"/>
              <a:t> - [digital signature]</a:t>
            </a:r>
          </a:p>
          <a:p>
            <a:pPr marL="0" indent="0">
              <a:buNone/>
            </a:pPr>
            <a:endParaRPr lang="en-US" dirty="0" smtClean="0"/>
          </a:p>
        </p:txBody>
      </p:sp>
    </p:spTree>
    <p:extLst>
      <p:ext uri="{BB962C8B-B14F-4D97-AF65-F5344CB8AC3E}">
        <p14:creationId xmlns:p14="http://schemas.microsoft.com/office/powerpoint/2010/main" val="42769467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Теперь структура директории выглядит так</a:t>
            </a:r>
            <a:endParaRPr lang="en-US" dirty="0"/>
          </a:p>
        </p:txBody>
      </p:sp>
      <p:sp>
        <p:nvSpPr>
          <p:cNvPr id="3" name="Content Placeholder 2"/>
          <p:cNvSpPr>
            <a:spLocks noGrp="1"/>
          </p:cNvSpPr>
          <p:nvPr>
            <p:ph idx="1"/>
          </p:nvPr>
        </p:nvSpPr>
        <p:spPr/>
        <p:txBody>
          <a:bodyPr/>
          <a:lstStyle/>
          <a:p>
            <a:pPr marL="0" indent="0">
              <a:buNone/>
            </a:pPr>
            <a:r>
              <a:rPr lang="ru-RU" b="1" dirty="0" smtClean="0"/>
              <a:t>С</a:t>
            </a:r>
            <a:r>
              <a:rPr lang="en-US" b="1" dirty="0" smtClean="0"/>
              <a:t>:\\dev\working</a:t>
            </a:r>
            <a:endParaRPr lang="ru-RU" b="1"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snapshot-0\message.txt</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1</a:t>
            </a:r>
            <a:r>
              <a:rPr lang="en-US" dirty="0" smtClean="0"/>
              <a:t>\message.txt</a:t>
            </a:r>
            <a:endParaRPr lang="en-US" b="1"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2</a:t>
            </a:r>
            <a:r>
              <a:rPr lang="en-US" dirty="0" smtClean="0"/>
              <a:t>\message.txt</a:t>
            </a:r>
            <a:endParaRPr lang="en-US" b="1"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3</a:t>
            </a:r>
            <a:r>
              <a:rPr lang="en-US" dirty="0" smtClean="0"/>
              <a:t>\message.txt</a:t>
            </a:r>
            <a:endParaRPr lang="en-US" b="1"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4</a:t>
            </a:r>
            <a:r>
              <a:rPr lang="en-US" dirty="0" smtClean="0"/>
              <a:t>\message.txt</a:t>
            </a:r>
            <a:endParaRPr lang="en-US" b="1" dirty="0" smtClean="0"/>
          </a:p>
          <a:p>
            <a:pPr marL="0" indent="0">
              <a:buNone/>
            </a:pPr>
            <a:endParaRPr lang="en-US" dirty="0"/>
          </a:p>
        </p:txBody>
      </p:sp>
    </p:spTree>
    <p:extLst>
      <p:ext uri="{BB962C8B-B14F-4D97-AF65-F5344CB8AC3E}">
        <p14:creationId xmlns:p14="http://schemas.microsoft.com/office/powerpoint/2010/main" val="26396563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Жизнь продолжается:</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97</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98</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99</a:t>
            </a:r>
            <a:r>
              <a:rPr lang="en-US" dirty="0" smtClean="0"/>
              <a:t> (aka release-1.0)</a:t>
            </a:r>
            <a:endParaRPr lang="ru-RU"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snapshot-100</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snapshot-101</a:t>
            </a:r>
            <a:endParaRPr lang="ru-RU"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2</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3</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4</a:t>
            </a:r>
            <a:endParaRPr lang="en-US" dirty="0" smtClean="0"/>
          </a:p>
          <a:p>
            <a:pPr marL="0" indent="0">
              <a:buNone/>
            </a:pPr>
            <a:r>
              <a:rPr lang="en-US" dirty="0" smtClean="0"/>
              <a:t>…</a:t>
            </a:r>
            <a:endParaRPr lang="ru-RU" dirty="0" smtClean="0"/>
          </a:p>
          <a:p>
            <a:pPr marL="0" indent="0">
              <a:buNone/>
            </a:pPr>
            <a:endParaRPr lang="ru-RU" dirty="0" smtClean="0"/>
          </a:p>
          <a:p>
            <a:pPr marL="0" indent="0">
              <a:buNone/>
            </a:pPr>
            <a:endParaRPr lang="ru-RU" dirty="0" smtClean="0"/>
          </a:p>
          <a:p>
            <a:pPr marL="0" indent="0">
              <a:buNone/>
            </a:pPr>
            <a:endParaRPr lang="ru-RU" dirty="0" smtClean="0"/>
          </a:p>
          <a:p>
            <a:pPr marL="0" indent="0">
              <a:buNone/>
            </a:pPr>
            <a:endParaRPr lang="ru-RU" dirty="0" smtClean="0"/>
          </a:p>
          <a:p>
            <a:pPr marL="0" indent="0">
              <a:buNone/>
            </a:pPr>
            <a:endParaRPr lang="en-US" dirty="0"/>
          </a:p>
        </p:txBody>
      </p:sp>
    </p:spTree>
    <p:extLst>
      <p:ext uri="{BB962C8B-B14F-4D97-AF65-F5344CB8AC3E}">
        <p14:creationId xmlns:p14="http://schemas.microsoft.com/office/powerpoint/2010/main" val="4292348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Чёрные крылья, чёрные </a:t>
            </a:r>
            <a:r>
              <a:rPr lang="ru-RU" dirty="0" smtClean="0"/>
              <a:t>вести</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ru-RU" dirty="0" err="1" smtClean="0"/>
              <a:t>Критикал</a:t>
            </a:r>
            <a:r>
              <a:rPr lang="ru-RU" dirty="0" smtClean="0"/>
              <a:t> баг в </a:t>
            </a:r>
            <a:r>
              <a:rPr lang="ru-RU" dirty="0" err="1" smtClean="0"/>
              <a:t>продакшене</a:t>
            </a:r>
            <a:r>
              <a:rPr lang="en-US" dirty="0" smtClean="0"/>
              <a:t>” </a:t>
            </a:r>
            <a:r>
              <a:rPr lang="ru-RU" dirty="0" smtClean="0">
                <a:sym typeface="Wingdings" panose="05000000000000000000" pitchFamily="2" charset="2"/>
              </a:rPr>
              <a:t></a:t>
            </a:r>
            <a:endParaRPr lang="en-US" dirty="0"/>
          </a:p>
        </p:txBody>
      </p:sp>
    </p:spTree>
    <p:extLst>
      <p:ext uri="{BB962C8B-B14F-4D97-AF65-F5344CB8AC3E}">
        <p14:creationId xmlns:p14="http://schemas.microsoft.com/office/powerpoint/2010/main" val="9881765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Куда сохранить </a:t>
            </a:r>
            <a:r>
              <a:rPr lang="en-US" dirty="0" smtClean="0"/>
              <a:t>hot fix?</a:t>
            </a:r>
            <a:endParaRPr lang="en-US" dirty="0"/>
          </a:p>
        </p:txBody>
      </p:sp>
      <p:sp>
        <p:nvSpPr>
          <p:cNvPr id="4" name="Content Placeholder 2"/>
          <p:cNvSpPr>
            <a:spLocks noGrp="1"/>
          </p:cNvSpPr>
          <p:nvPr>
            <p:ph idx="1"/>
          </p:nvPr>
        </p:nvSpPr>
        <p:spPr>
          <a:xfrm>
            <a:off x="705035" y="1690688"/>
            <a:ext cx="10515600" cy="4351338"/>
          </a:xfrm>
        </p:spPr>
        <p:txBody>
          <a:bodyPr>
            <a:normAutofit fontScale="92500" lnSpcReduction="20000"/>
          </a:bodyPr>
          <a:lstStyle/>
          <a:p>
            <a:pPr marL="0" indent="0">
              <a:buNone/>
            </a:pPr>
            <a:r>
              <a:rPr lang="en-US" b="1" dirty="0" smtClean="0"/>
              <a:t>…</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97</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98</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99</a:t>
            </a:r>
            <a:r>
              <a:rPr lang="en-US" dirty="0" smtClean="0"/>
              <a:t> (aka release-1.0)</a:t>
            </a:r>
            <a:endParaRPr lang="ru-RU"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snapshot-100</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snapshot-101</a:t>
            </a:r>
            <a:endParaRPr lang="ru-RU"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2</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3</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4</a:t>
            </a:r>
            <a:endParaRPr lang="en-US" dirty="0" smtClean="0"/>
          </a:p>
          <a:p>
            <a:pPr marL="0" indent="0">
              <a:buNone/>
            </a:pPr>
            <a:r>
              <a:rPr lang="en-US" dirty="0" smtClean="0"/>
              <a:t>…</a:t>
            </a:r>
            <a:endParaRPr lang="ru-RU" dirty="0" smtClean="0"/>
          </a:p>
          <a:p>
            <a:pPr marL="0" indent="0">
              <a:buNone/>
            </a:pPr>
            <a:endParaRPr lang="ru-RU" dirty="0" smtClean="0"/>
          </a:p>
          <a:p>
            <a:pPr marL="0" indent="0">
              <a:buNone/>
            </a:pPr>
            <a:endParaRPr lang="ru-RU" dirty="0" smtClean="0"/>
          </a:p>
          <a:p>
            <a:pPr marL="0" indent="0">
              <a:buNone/>
            </a:pPr>
            <a:endParaRPr lang="ru-RU" dirty="0" smtClean="0"/>
          </a:p>
          <a:p>
            <a:pPr marL="0" indent="0">
              <a:buNone/>
            </a:pPr>
            <a:endParaRPr lang="ru-RU" dirty="0" smtClean="0"/>
          </a:p>
          <a:p>
            <a:pPr marL="0" indent="0">
              <a:buNone/>
            </a:pPr>
            <a:endParaRPr lang="en-US" dirty="0"/>
          </a:p>
        </p:txBody>
      </p:sp>
      <p:sp>
        <p:nvSpPr>
          <p:cNvPr id="7" name="Right Arrow 6"/>
          <p:cNvSpPr/>
          <p:nvPr/>
        </p:nvSpPr>
        <p:spPr>
          <a:xfrm rot="12012655">
            <a:off x="5211193" y="3266983"/>
            <a:ext cx="1109709" cy="70133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42513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Есть идея!</a:t>
            </a:r>
            <a:endParaRPr lang="en-US" dirty="0"/>
          </a:p>
        </p:txBody>
      </p:sp>
      <p:sp>
        <p:nvSpPr>
          <p:cNvPr id="3" name="Content Placeholder 2"/>
          <p:cNvSpPr>
            <a:spLocks noGrp="1"/>
          </p:cNvSpPr>
          <p:nvPr>
            <p:ph idx="1"/>
          </p:nvPr>
        </p:nvSpPr>
        <p:spPr/>
        <p:txBody>
          <a:bodyPr/>
          <a:lstStyle/>
          <a:p>
            <a:pPr marL="0" indent="0">
              <a:buNone/>
            </a:pPr>
            <a:r>
              <a:rPr lang="ru-RU" dirty="0" smtClean="0"/>
              <a:t>Отказываемся от линейной структуры!!!</a:t>
            </a:r>
          </a:p>
          <a:p>
            <a:pPr marL="0" indent="0">
              <a:buNone/>
            </a:pPr>
            <a:r>
              <a:rPr lang="ru-RU" dirty="0" smtClean="0"/>
              <a:t>Нам надо дерево!</a:t>
            </a:r>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2811262"/>
            <a:ext cx="5334000" cy="3810000"/>
          </a:xfrm>
          <a:prstGeom prst="rect">
            <a:avLst/>
          </a:prstGeom>
        </p:spPr>
      </p:pic>
    </p:spTree>
    <p:extLst>
      <p:ext uri="{BB962C8B-B14F-4D97-AF65-F5344CB8AC3E}">
        <p14:creationId xmlns:p14="http://schemas.microsoft.com/office/powerpoint/2010/main" val="3697117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Часть первая: </a:t>
            </a:r>
            <a:r>
              <a:rPr lang="en-US" dirty="0" err="1" smtClean="0"/>
              <a:t>Git</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9593726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надо изменить?</a:t>
            </a:r>
            <a:endParaRPr lang="en-US" dirty="0"/>
          </a:p>
        </p:txBody>
      </p:sp>
      <p:sp>
        <p:nvSpPr>
          <p:cNvPr id="4" name="Content Placeholder 2"/>
          <p:cNvSpPr>
            <a:spLocks noGrp="1"/>
          </p:cNvSpPr>
          <p:nvPr>
            <p:ph idx="1"/>
          </p:nvPr>
        </p:nvSpPr>
        <p:spPr>
          <a:xfrm>
            <a:off x="838200" y="1825625"/>
            <a:ext cx="10515600" cy="4351338"/>
          </a:xfrm>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ru-RU" dirty="0" smtClean="0"/>
              <a:t>Я, Иванов Иван Иванович, исправил </a:t>
            </a:r>
            <a:r>
              <a:rPr lang="ru-RU" dirty="0" err="1" smtClean="0"/>
              <a:t>аццкий</a:t>
            </a:r>
            <a:r>
              <a:rPr lang="ru-RU" dirty="0" smtClean="0"/>
              <a:t> баг в </a:t>
            </a:r>
            <a:r>
              <a:rPr lang="ru-RU" dirty="0" err="1" smtClean="0"/>
              <a:t>продакшене</a:t>
            </a:r>
            <a:endParaRPr lang="ru-RU" dirty="0" smtClean="0"/>
          </a:p>
          <a:p>
            <a:pPr marL="0" indent="0">
              <a:buNone/>
            </a:pPr>
            <a:r>
              <a:rPr lang="ru-RU" dirty="0" smtClean="0"/>
              <a:t>20 августа 2042</a:t>
            </a:r>
            <a:r>
              <a:rPr lang="en-US" dirty="0" smtClean="0"/>
              <a:t> - [digital signature]</a:t>
            </a:r>
            <a:endParaRPr lang="ru-RU" dirty="0" smtClean="0"/>
          </a:p>
          <a:p>
            <a:pPr marL="0" indent="0">
              <a:buNone/>
            </a:pPr>
            <a:endParaRPr lang="ru-RU" dirty="0"/>
          </a:p>
          <a:p>
            <a:pPr marL="0" indent="0">
              <a:buNone/>
            </a:pPr>
            <a:r>
              <a:rPr lang="ru-RU" dirty="0" smtClean="0"/>
              <a:t>Мой предыдущий </a:t>
            </a:r>
            <a:r>
              <a:rPr lang="ru-RU" dirty="0" err="1" smtClean="0"/>
              <a:t>коммит</a:t>
            </a:r>
            <a:r>
              <a:rPr lang="ru-RU" dirty="0" smtClean="0"/>
              <a:t> </a:t>
            </a:r>
            <a:r>
              <a:rPr lang="en-US" dirty="0" smtClean="0"/>
              <a:t>- </a:t>
            </a: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99</a:t>
            </a:r>
            <a:r>
              <a:rPr lang="en-US" dirty="0" smtClean="0"/>
              <a:t> </a:t>
            </a:r>
          </a:p>
          <a:p>
            <a:pPr marL="0" indent="0">
              <a:buNone/>
            </a:pPr>
            <a:endParaRPr lang="en-US" dirty="0" smtClean="0"/>
          </a:p>
        </p:txBody>
      </p:sp>
      <p:sp>
        <p:nvSpPr>
          <p:cNvPr id="5" name="Rectangle 4"/>
          <p:cNvSpPr/>
          <p:nvPr/>
        </p:nvSpPr>
        <p:spPr>
          <a:xfrm>
            <a:off x="762690" y="1321356"/>
            <a:ext cx="3141053" cy="369332"/>
          </a:xfrm>
          <a:prstGeom prst="rect">
            <a:avLst/>
          </a:prstGeom>
        </p:spPr>
        <p:txBody>
          <a:bodyPr wrap="none">
            <a:spAutoFit/>
          </a:bodyPr>
          <a:lstStyle/>
          <a:p>
            <a:r>
              <a:rPr lang="ru-RU" b="0" i="0" dirty="0" smtClean="0">
                <a:solidFill>
                  <a:srgbClr val="000000"/>
                </a:solidFill>
                <a:effectLst/>
                <a:latin typeface="helvetica" panose="020B0604020202020204" pitchFamily="34" charset="0"/>
              </a:rPr>
              <a:t>Добавить - </a:t>
            </a:r>
            <a:r>
              <a:rPr lang="en-US" b="0" i="0" dirty="0" smtClean="0">
                <a:solidFill>
                  <a:srgbClr val="000000"/>
                </a:solidFill>
                <a:effectLst/>
                <a:latin typeface="helvetica" panose="020B0604020202020204" pitchFamily="34" charset="0"/>
              </a:rPr>
              <a:t>upstream pointer</a:t>
            </a:r>
            <a:endParaRPr lang="en-US" dirty="0"/>
          </a:p>
        </p:txBody>
      </p:sp>
    </p:spTree>
    <p:extLst>
      <p:ext uri="{BB962C8B-B14F-4D97-AF65-F5344CB8AC3E}">
        <p14:creationId xmlns:p14="http://schemas.microsoft.com/office/powerpoint/2010/main" val="2405107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теперь имеем</a:t>
            </a:r>
            <a:r>
              <a:rPr lang="en-US" dirty="0" smtClean="0"/>
              <a:t>?</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endParaRPr lang="en-US" b="1"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97</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98</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99</a:t>
            </a:r>
            <a:r>
              <a:rPr lang="en-US" dirty="0" smtClean="0"/>
              <a:t> (aka release-1.0.0)</a:t>
            </a:r>
            <a:endParaRPr lang="ru-RU"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snapshot-100</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snapshot-101</a:t>
            </a:r>
            <a:endParaRPr lang="ru-RU"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2</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3</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4</a:t>
            </a:r>
            <a:endParaRPr lang="en-US"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snapshot-105 (aka release-1.0.1)</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en-US" dirty="0"/>
              <a:t>6</a:t>
            </a:r>
            <a:endParaRPr lang="en-US"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en-US" dirty="0"/>
              <a:t>7</a:t>
            </a:r>
            <a:endParaRPr lang="en-US"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a:t>
            </a:r>
            <a:r>
              <a:rPr lang="en-US" dirty="0"/>
              <a:t>8</a:t>
            </a:r>
            <a:endParaRPr lang="en-US" dirty="0" smtClean="0"/>
          </a:p>
          <a:p>
            <a:pPr marL="0" indent="0">
              <a:buNone/>
            </a:pPr>
            <a:r>
              <a:rPr lang="ru-RU" b="1" dirty="0" smtClean="0"/>
              <a:t>С</a:t>
            </a:r>
            <a:r>
              <a:rPr lang="en-US" b="1" dirty="0" smtClean="0"/>
              <a:t>:\\dev</a:t>
            </a:r>
            <a:r>
              <a:rPr lang="ru-RU" b="1" dirty="0" smtClean="0"/>
              <a:t>\</a:t>
            </a:r>
            <a:r>
              <a:rPr lang="en-US" b="1" dirty="0" smtClean="0"/>
              <a:t>archive\</a:t>
            </a:r>
            <a:r>
              <a:rPr lang="en-US" dirty="0" smtClean="0"/>
              <a:t>snapshot-109</a:t>
            </a:r>
            <a:r>
              <a:rPr lang="ru-RU" dirty="0" smtClean="0"/>
              <a:t> </a:t>
            </a:r>
            <a:r>
              <a:rPr lang="en-US" dirty="0" smtClean="0"/>
              <a:t>(aka release-1.0.2)</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snapshot-110</a:t>
            </a:r>
          </a:p>
          <a:p>
            <a:pPr marL="0" indent="0">
              <a:buNone/>
            </a:pPr>
            <a:r>
              <a:rPr lang="ru-RU" b="1" dirty="0" smtClean="0"/>
              <a:t>С</a:t>
            </a:r>
            <a:r>
              <a:rPr lang="en-US" b="1" dirty="0" smtClean="0"/>
              <a:t>:\\dev</a:t>
            </a:r>
            <a:r>
              <a:rPr lang="ru-RU" b="1" dirty="0" smtClean="0"/>
              <a:t>\</a:t>
            </a:r>
            <a:r>
              <a:rPr lang="en-US" b="1" dirty="0" smtClean="0"/>
              <a:t>archive\</a:t>
            </a:r>
            <a:r>
              <a:rPr lang="en-US" dirty="0" smtClean="0"/>
              <a:t>snapshot-111</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ru-RU" dirty="0" smtClean="0"/>
          </a:p>
          <a:p>
            <a:pPr marL="0" indent="0">
              <a:buNone/>
            </a:pPr>
            <a:endParaRPr lang="en-US" dirty="0"/>
          </a:p>
        </p:txBody>
      </p:sp>
      <p:sp>
        <p:nvSpPr>
          <p:cNvPr id="4" name="TextBox 3"/>
          <p:cNvSpPr txBox="1"/>
          <p:nvPr/>
        </p:nvSpPr>
        <p:spPr>
          <a:xfrm>
            <a:off x="5614215" y="2251371"/>
            <a:ext cx="5739585" cy="923330"/>
          </a:xfrm>
          <a:prstGeom prst="rect">
            <a:avLst/>
          </a:prstGeom>
          <a:noFill/>
        </p:spPr>
        <p:txBody>
          <a:bodyPr wrap="none" rtlCol="0">
            <a:spAutoFit/>
          </a:bodyPr>
          <a:lstStyle/>
          <a:p>
            <a:r>
              <a:rPr lang="ru-RU" dirty="0" smtClean="0"/>
              <a:t>Получается, что теперь линейная нумерация</a:t>
            </a:r>
          </a:p>
          <a:p>
            <a:r>
              <a:rPr lang="ru-RU" dirty="0" smtClean="0"/>
              <a:t> не очень подходит для дерева,</a:t>
            </a:r>
          </a:p>
          <a:p>
            <a:r>
              <a:rPr lang="ru-RU" dirty="0" smtClean="0"/>
              <a:t>У нас как минимум 2 последних </a:t>
            </a:r>
            <a:r>
              <a:rPr lang="ru-RU" dirty="0" err="1" smtClean="0"/>
              <a:t>коммита</a:t>
            </a:r>
            <a:r>
              <a:rPr lang="ru-RU" dirty="0" smtClean="0"/>
              <a:t> для двух веток</a:t>
            </a:r>
            <a:endParaRPr lang="en-US" dirty="0"/>
          </a:p>
        </p:txBody>
      </p:sp>
    </p:spTree>
    <p:extLst>
      <p:ext uri="{BB962C8B-B14F-4D97-AF65-F5344CB8AC3E}">
        <p14:creationId xmlns:p14="http://schemas.microsoft.com/office/powerpoint/2010/main" val="2874999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Нам нужны ссылки на последние </a:t>
            </a:r>
            <a:r>
              <a:rPr lang="ru-RU" dirty="0" err="1" smtClean="0"/>
              <a:t>коммиты</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ru-RU" b="1" dirty="0" smtClean="0"/>
              <a:t>С</a:t>
            </a:r>
            <a:r>
              <a:rPr lang="en-US" b="1" dirty="0" smtClean="0"/>
              <a:t>:\\dev\working</a:t>
            </a:r>
            <a:endParaRPr lang="ru-RU" b="1" dirty="0" smtClean="0"/>
          </a:p>
          <a:p>
            <a:pPr marL="0" indent="0">
              <a:buNone/>
            </a:pPr>
            <a:r>
              <a:rPr lang="ru-RU" b="1" dirty="0" smtClean="0"/>
              <a:t>С</a:t>
            </a:r>
            <a:r>
              <a:rPr lang="en-US" b="1" dirty="0" smtClean="0"/>
              <a:t>:\\dev</a:t>
            </a:r>
            <a:r>
              <a:rPr lang="ru-RU" b="1" dirty="0" smtClean="0"/>
              <a:t>\</a:t>
            </a:r>
            <a:r>
              <a:rPr lang="en-US" b="1" dirty="0" smtClean="0"/>
              <a:t>archive\</a:t>
            </a:r>
            <a:r>
              <a:rPr lang="en-US" b="1" dirty="0" smtClean="0">
                <a:solidFill>
                  <a:srgbClr val="0070C0"/>
                </a:solidFill>
              </a:rPr>
              <a:t>snapshot-0</a:t>
            </a:r>
          </a:p>
          <a:p>
            <a:pPr marL="0" indent="0">
              <a:buNone/>
            </a:pPr>
            <a:r>
              <a:rPr lang="ru-RU" b="1" dirty="0" smtClean="0"/>
              <a:t>С</a:t>
            </a:r>
            <a:r>
              <a:rPr lang="en-US" b="1" dirty="0" smtClean="0"/>
              <a:t>:\\dev</a:t>
            </a:r>
            <a:r>
              <a:rPr lang="ru-RU" b="1" dirty="0" smtClean="0"/>
              <a:t>\</a:t>
            </a:r>
            <a:r>
              <a:rPr lang="en-US" b="1" dirty="0" smtClean="0"/>
              <a:t>archive\</a:t>
            </a:r>
            <a:r>
              <a:rPr lang="en-US" b="1" dirty="0" smtClean="0">
                <a:solidFill>
                  <a:srgbClr val="0070C0"/>
                </a:solidFill>
              </a:rPr>
              <a:t>snapshot-</a:t>
            </a:r>
            <a:r>
              <a:rPr lang="ru-RU" b="1" dirty="0" smtClean="0">
                <a:solidFill>
                  <a:srgbClr val="0070C0"/>
                </a:solidFill>
              </a:rPr>
              <a:t>1</a:t>
            </a:r>
            <a:endParaRPr lang="en-US" b="1" dirty="0" smtClean="0">
              <a:solidFill>
                <a:srgbClr val="0070C0"/>
              </a:solidFill>
            </a:endParaRPr>
          </a:p>
          <a:p>
            <a:pPr marL="0" indent="0">
              <a:buNone/>
            </a:pPr>
            <a:r>
              <a:rPr lang="ru-RU" b="1" dirty="0" smtClean="0"/>
              <a:t>С</a:t>
            </a:r>
            <a:r>
              <a:rPr lang="en-US" b="1" dirty="0" smtClean="0"/>
              <a:t>:\\dev</a:t>
            </a:r>
            <a:r>
              <a:rPr lang="ru-RU" b="1" dirty="0" smtClean="0"/>
              <a:t>\</a:t>
            </a:r>
            <a:r>
              <a:rPr lang="en-US" b="1" dirty="0" smtClean="0"/>
              <a:t>archive\</a:t>
            </a:r>
            <a:r>
              <a:rPr lang="en-US" b="1" dirty="0" smtClean="0">
                <a:solidFill>
                  <a:srgbClr val="0070C0"/>
                </a:solidFill>
              </a:rPr>
              <a:t>snapshot-</a:t>
            </a:r>
            <a:r>
              <a:rPr lang="ru-RU" b="1" dirty="0" smtClean="0">
                <a:solidFill>
                  <a:srgbClr val="0070C0"/>
                </a:solidFill>
              </a:rPr>
              <a:t>2</a:t>
            </a:r>
            <a:r>
              <a:rPr lang="en-US" b="1" dirty="0" smtClean="0"/>
              <a:t>\</a:t>
            </a:r>
            <a:r>
              <a:rPr lang="en-US" b="1" dirty="0" smtClean="0">
                <a:solidFill>
                  <a:srgbClr val="7030A0"/>
                </a:solidFill>
              </a:rPr>
              <a:t>message</a:t>
            </a:r>
            <a:r>
              <a:rPr lang="en-US" b="1" dirty="0" smtClean="0"/>
              <a:t>.txt</a:t>
            </a:r>
          </a:p>
          <a:p>
            <a:pPr marL="0" indent="0">
              <a:buNone/>
            </a:pPr>
            <a:r>
              <a:rPr lang="en-US" b="1" dirty="0" smtClean="0"/>
              <a:t>….</a:t>
            </a:r>
            <a:endParaRPr lang="ru-RU" b="1" dirty="0" smtClean="0"/>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references\heads</a:t>
            </a:r>
            <a:r>
              <a:rPr lang="en-US" b="1" dirty="0"/>
              <a:t>\</a:t>
            </a:r>
            <a:r>
              <a:rPr lang="en-US" b="1" dirty="0" smtClean="0">
                <a:solidFill>
                  <a:schemeClr val="accent2"/>
                </a:solidFill>
              </a:rPr>
              <a:t>master</a:t>
            </a:r>
            <a:r>
              <a:rPr lang="en-US" b="1" dirty="0" smtClean="0"/>
              <a:t>.txt</a:t>
            </a:r>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references\heads\</a:t>
            </a:r>
            <a:r>
              <a:rPr lang="en-US" b="1" dirty="0" smtClean="0">
                <a:solidFill>
                  <a:schemeClr val="accent2"/>
                </a:solidFill>
              </a:rPr>
              <a:t>release-1.0</a:t>
            </a:r>
            <a:r>
              <a:rPr lang="en-US" b="1" dirty="0" smtClean="0"/>
              <a:t>.txt</a:t>
            </a:r>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references\heads\</a:t>
            </a:r>
            <a:r>
              <a:rPr lang="en-US" b="1" dirty="0" smtClean="0">
                <a:solidFill>
                  <a:schemeClr val="accent2"/>
                </a:solidFill>
              </a:rPr>
              <a:t>new-help-page</a:t>
            </a:r>
            <a:r>
              <a:rPr lang="en-US" b="1" dirty="0" smtClean="0"/>
              <a:t>.txt</a:t>
            </a:r>
          </a:p>
          <a:p>
            <a:pPr marL="0" indent="0">
              <a:buNone/>
            </a:pPr>
            <a:r>
              <a:rPr lang="en-US" b="1" dirty="0" smtClean="0"/>
              <a:t>….</a:t>
            </a:r>
          </a:p>
          <a:p>
            <a:pPr marL="0" indent="0">
              <a:buNone/>
            </a:pPr>
            <a:endParaRPr lang="en-US" b="1" dirty="0" smtClean="0"/>
          </a:p>
          <a:p>
            <a:pPr marL="0" indent="0">
              <a:buNone/>
            </a:pPr>
            <a:endParaRPr lang="en-US" b="1" dirty="0" smtClean="0"/>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4397387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76009" y="791993"/>
            <a:ext cx="13585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snapshot-97</a:t>
            </a:r>
            <a:endParaRPr lang="en-US" dirty="0"/>
          </a:p>
        </p:txBody>
      </p:sp>
      <p:sp>
        <p:nvSpPr>
          <p:cNvPr id="7" name="Rectangle 6"/>
          <p:cNvSpPr/>
          <p:nvPr/>
        </p:nvSpPr>
        <p:spPr>
          <a:xfrm>
            <a:off x="4976008" y="1386082"/>
            <a:ext cx="13585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snapshot-98</a:t>
            </a:r>
            <a:endParaRPr lang="en-US" dirty="0"/>
          </a:p>
        </p:txBody>
      </p:sp>
      <p:sp>
        <p:nvSpPr>
          <p:cNvPr id="8" name="Rectangle 7"/>
          <p:cNvSpPr/>
          <p:nvPr/>
        </p:nvSpPr>
        <p:spPr>
          <a:xfrm>
            <a:off x="2852241" y="2947094"/>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snapshot-102</a:t>
            </a:r>
            <a:endParaRPr lang="en-US" dirty="0"/>
          </a:p>
        </p:txBody>
      </p:sp>
      <p:sp>
        <p:nvSpPr>
          <p:cNvPr id="9" name="Rectangle 8"/>
          <p:cNvSpPr/>
          <p:nvPr/>
        </p:nvSpPr>
        <p:spPr>
          <a:xfrm>
            <a:off x="4976008" y="2043529"/>
            <a:ext cx="13585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snapshot-99</a:t>
            </a:r>
            <a:endParaRPr lang="en-US" dirty="0"/>
          </a:p>
        </p:txBody>
      </p:sp>
      <p:sp>
        <p:nvSpPr>
          <p:cNvPr id="11" name="Rectangle 10"/>
          <p:cNvSpPr/>
          <p:nvPr/>
        </p:nvSpPr>
        <p:spPr>
          <a:xfrm>
            <a:off x="4976008" y="2961531"/>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snapshot-100</a:t>
            </a:r>
            <a:endParaRPr lang="en-US" dirty="0"/>
          </a:p>
        </p:txBody>
      </p:sp>
      <p:sp>
        <p:nvSpPr>
          <p:cNvPr id="12" name="Rectangle 11"/>
          <p:cNvSpPr/>
          <p:nvPr/>
        </p:nvSpPr>
        <p:spPr>
          <a:xfrm>
            <a:off x="4976008" y="3519412"/>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snapshot-101</a:t>
            </a:r>
            <a:endParaRPr lang="en-US" dirty="0"/>
          </a:p>
        </p:txBody>
      </p:sp>
      <p:sp>
        <p:nvSpPr>
          <p:cNvPr id="13" name="Rectangle 12"/>
          <p:cNvSpPr/>
          <p:nvPr/>
        </p:nvSpPr>
        <p:spPr>
          <a:xfrm>
            <a:off x="4976008" y="4090651"/>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snapshot-102</a:t>
            </a:r>
            <a:endParaRPr lang="en-US" dirty="0"/>
          </a:p>
        </p:txBody>
      </p:sp>
      <p:sp>
        <p:nvSpPr>
          <p:cNvPr id="14" name="Rectangle 13"/>
          <p:cNvSpPr/>
          <p:nvPr/>
        </p:nvSpPr>
        <p:spPr>
          <a:xfrm>
            <a:off x="4976008" y="4661890"/>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snapshot-103</a:t>
            </a:r>
            <a:endParaRPr lang="en-US" dirty="0"/>
          </a:p>
        </p:txBody>
      </p:sp>
      <p:sp>
        <p:nvSpPr>
          <p:cNvPr id="15" name="Rectangle 14"/>
          <p:cNvSpPr/>
          <p:nvPr/>
        </p:nvSpPr>
        <p:spPr>
          <a:xfrm>
            <a:off x="2852241" y="3519412"/>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snapshot-107</a:t>
            </a:r>
            <a:endParaRPr lang="en-US" dirty="0"/>
          </a:p>
        </p:txBody>
      </p:sp>
      <p:sp>
        <p:nvSpPr>
          <p:cNvPr id="16" name="Rectangle 15"/>
          <p:cNvSpPr/>
          <p:nvPr/>
        </p:nvSpPr>
        <p:spPr>
          <a:xfrm>
            <a:off x="6942460" y="4661890"/>
            <a:ext cx="849335" cy="369332"/>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master</a:t>
            </a:r>
            <a:endParaRPr lang="en-US" dirty="0">
              <a:solidFill>
                <a:schemeClr val="bg1"/>
              </a:solidFill>
            </a:endParaRPr>
          </a:p>
        </p:txBody>
      </p:sp>
      <p:sp>
        <p:nvSpPr>
          <p:cNvPr id="17" name="Rectangle 16"/>
          <p:cNvSpPr/>
          <p:nvPr/>
        </p:nvSpPr>
        <p:spPr>
          <a:xfrm>
            <a:off x="1089200" y="3519412"/>
            <a:ext cx="1284134" cy="369332"/>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Release-0.1</a:t>
            </a:r>
          </a:p>
        </p:txBody>
      </p:sp>
      <p:sp>
        <p:nvSpPr>
          <p:cNvPr id="18" name="Right Arrow 17"/>
          <p:cNvSpPr/>
          <p:nvPr/>
        </p:nvSpPr>
        <p:spPr>
          <a:xfrm>
            <a:off x="2479931" y="3519412"/>
            <a:ext cx="235974" cy="3693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5400000" flipH="1">
            <a:off x="5503175" y="2517885"/>
            <a:ext cx="304177"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flipH="1">
            <a:off x="6544911" y="4692601"/>
            <a:ext cx="304177"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9013689" flipH="1">
            <a:off x="4346753" y="2504169"/>
            <a:ext cx="583706"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13234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003304" y="314321"/>
            <a:ext cx="13585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snapshot-97</a:t>
            </a:r>
            <a:endParaRPr lang="en-US" dirty="0"/>
          </a:p>
        </p:txBody>
      </p:sp>
      <p:sp>
        <p:nvSpPr>
          <p:cNvPr id="7" name="Rectangle 6"/>
          <p:cNvSpPr/>
          <p:nvPr/>
        </p:nvSpPr>
        <p:spPr>
          <a:xfrm>
            <a:off x="5003303" y="908410"/>
            <a:ext cx="13585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snapshot-98</a:t>
            </a:r>
            <a:endParaRPr lang="en-US" dirty="0"/>
          </a:p>
        </p:txBody>
      </p:sp>
      <p:sp>
        <p:nvSpPr>
          <p:cNvPr id="8" name="Rectangle 7"/>
          <p:cNvSpPr/>
          <p:nvPr/>
        </p:nvSpPr>
        <p:spPr>
          <a:xfrm>
            <a:off x="2879536" y="2469422"/>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snapshot-102</a:t>
            </a:r>
            <a:endParaRPr lang="en-US" dirty="0"/>
          </a:p>
        </p:txBody>
      </p:sp>
      <p:sp>
        <p:nvSpPr>
          <p:cNvPr id="9" name="Rectangle 8"/>
          <p:cNvSpPr/>
          <p:nvPr/>
        </p:nvSpPr>
        <p:spPr>
          <a:xfrm>
            <a:off x="5003303" y="1565857"/>
            <a:ext cx="13585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snapshot-99</a:t>
            </a:r>
            <a:endParaRPr lang="en-US" dirty="0"/>
          </a:p>
        </p:txBody>
      </p:sp>
      <p:sp>
        <p:nvSpPr>
          <p:cNvPr id="11" name="Rectangle 10"/>
          <p:cNvSpPr/>
          <p:nvPr/>
        </p:nvSpPr>
        <p:spPr>
          <a:xfrm>
            <a:off x="5003303" y="2483859"/>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snapshot-100</a:t>
            </a:r>
            <a:endParaRPr lang="en-US" dirty="0"/>
          </a:p>
        </p:txBody>
      </p:sp>
      <p:sp>
        <p:nvSpPr>
          <p:cNvPr id="12" name="Rectangle 11"/>
          <p:cNvSpPr/>
          <p:nvPr/>
        </p:nvSpPr>
        <p:spPr>
          <a:xfrm>
            <a:off x="5003303" y="3041740"/>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snapshot-101</a:t>
            </a:r>
            <a:endParaRPr lang="en-US" dirty="0"/>
          </a:p>
        </p:txBody>
      </p:sp>
      <p:sp>
        <p:nvSpPr>
          <p:cNvPr id="13" name="Rectangle 12"/>
          <p:cNvSpPr/>
          <p:nvPr/>
        </p:nvSpPr>
        <p:spPr>
          <a:xfrm>
            <a:off x="5003303" y="3612979"/>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snapshot-102</a:t>
            </a:r>
            <a:endParaRPr lang="en-US" dirty="0"/>
          </a:p>
        </p:txBody>
      </p:sp>
      <p:sp>
        <p:nvSpPr>
          <p:cNvPr id="15" name="Rectangle 14"/>
          <p:cNvSpPr/>
          <p:nvPr/>
        </p:nvSpPr>
        <p:spPr>
          <a:xfrm>
            <a:off x="2879536" y="3041740"/>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snapshot-107</a:t>
            </a:r>
            <a:endParaRPr lang="en-US" dirty="0"/>
          </a:p>
        </p:txBody>
      </p:sp>
      <p:sp>
        <p:nvSpPr>
          <p:cNvPr id="17" name="Rectangle 16"/>
          <p:cNvSpPr/>
          <p:nvPr/>
        </p:nvSpPr>
        <p:spPr>
          <a:xfrm>
            <a:off x="1096208" y="4184218"/>
            <a:ext cx="1284134" cy="369332"/>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Release-0.1</a:t>
            </a:r>
          </a:p>
        </p:txBody>
      </p:sp>
      <p:sp>
        <p:nvSpPr>
          <p:cNvPr id="18" name="Right Arrow 17"/>
          <p:cNvSpPr/>
          <p:nvPr/>
        </p:nvSpPr>
        <p:spPr>
          <a:xfrm>
            <a:off x="2516089" y="4184218"/>
            <a:ext cx="235974" cy="3693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5400000" flipH="1">
            <a:off x="5530470" y="2040213"/>
            <a:ext cx="304177"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9013689" flipH="1">
            <a:off x="4374048" y="2026497"/>
            <a:ext cx="583706"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879536" y="3612979"/>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snapshot-109</a:t>
            </a:r>
            <a:endParaRPr lang="en-US" dirty="0"/>
          </a:p>
        </p:txBody>
      </p:sp>
      <p:sp>
        <p:nvSpPr>
          <p:cNvPr id="21" name="Rectangle 20"/>
          <p:cNvSpPr/>
          <p:nvPr/>
        </p:nvSpPr>
        <p:spPr>
          <a:xfrm>
            <a:off x="2879536" y="4184218"/>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snapshot-110</a:t>
            </a:r>
            <a:endParaRPr lang="en-US" dirty="0"/>
          </a:p>
        </p:txBody>
      </p:sp>
      <p:sp>
        <p:nvSpPr>
          <p:cNvPr id="24" name="Rectangle 23"/>
          <p:cNvSpPr/>
          <p:nvPr/>
        </p:nvSpPr>
        <p:spPr>
          <a:xfrm>
            <a:off x="5002680" y="4184218"/>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snapshot-103</a:t>
            </a:r>
            <a:endParaRPr lang="en-US" dirty="0"/>
          </a:p>
        </p:txBody>
      </p:sp>
      <p:sp>
        <p:nvSpPr>
          <p:cNvPr id="25" name="Rectangle 24"/>
          <p:cNvSpPr/>
          <p:nvPr/>
        </p:nvSpPr>
        <p:spPr>
          <a:xfrm>
            <a:off x="5002680" y="4742099"/>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snapshot-104</a:t>
            </a:r>
            <a:endParaRPr lang="en-US" dirty="0"/>
          </a:p>
        </p:txBody>
      </p:sp>
      <p:sp>
        <p:nvSpPr>
          <p:cNvPr id="26" name="Rectangle 25"/>
          <p:cNvSpPr/>
          <p:nvPr/>
        </p:nvSpPr>
        <p:spPr>
          <a:xfrm>
            <a:off x="5002680" y="5313338"/>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snapshot-106</a:t>
            </a:r>
            <a:endParaRPr lang="en-US" dirty="0"/>
          </a:p>
        </p:txBody>
      </p:sp>
      <p:sp>
        <p:nvSpPr>
          <p:cNvPr id="27" name="Rectangle 26"/>
          <p:cNvSpPr/>
          <p:nvPr/>
        </p:nvSpPr>
        <p:spPr>
          <a:xfrm>
            <a:off x="5002680" y="5884577"/>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snapshot-106</a:t>
            </a:r>
            <a:endParaRPr lang="en-US" dirty="0"/>
          </a:p>
        </p:txBody>
      </p:sp>
      <p:sp>
        <p:nvSpPr>
          <p:cNvPr id="28" name="Rectangle 27"/>
          <p:cNvSpPr/>
          <p:nvPr/>
        </p:nvSpPr>
        <p:spPr>
          <a:xfrm>
            <a:off x="6969132" y="5884577"/>
            <a:ext cx="849335" cy="369332"/>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master</a:t>
            </a:r>
            <a:endParaRPr lang="en-US" dirty="0">
              <a:solidFill>
                <a:schemeClr val="bg1"/>
              </a:solidFill>
            </a:endParaRPr>
          </a:p>
        </p:txBody>
      </p:sp>
      <p:sp>
        <p:nvSpPr>
          <p:cNvPr id="29" name="Right Arrow 28"/>
          <p:cNvSpPr/>
          <p:nvPr/>
        </p:nvSpPr>
        <p:spPr>
          <a:xfrm flipH="1">
            <a:off x="6571583" y="5915288"/>
            <a:ext cx="304177"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29465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err="1" smtClean="0"/>
              <a:t>Бранчи</a:t>
            </a:r>
            <a:r>
              <a:rPr lang="ru-RU" dirty="0" smtClean="0"/>
              <a:t> </a:t>
            </a:r>
            <a:r>
              <a:rPr lang="ru-RU" dirty="0" err="1" smtClean="0"/>
              <a:t>офигенная</a:t>
            </a:r>
            <a:r>
              <a:rPr lang="ru-RU" dirty="0" smtClean="0"/>
              <a:t> вещь!</a:t>
            </a:r>
            <a:endParaRPr lang="en-US" dirty="0"/>
          </a:p>
        </p:txBody>
      </p:sp>
      <p:sp>
        <p:nvSpPr>
          <p:cNvPr id="3" name="Content Placeholder 2"/>
          <p:cNvSpPr>
            <a:spLocks noGrp="1"/>
          </p:cNvSpPr>
          <p:nvPr>
            <p:ph idx="1"/>
          </p:nvPr>
        </p:nvSpPr>
        <p:spPr/>
        <p:txBody>
          <a:bodyPr/>
          <a:lstStyle/>
          <a:p>
            <a:pPr marL="0" indent="0">
              <a:buNone/>
            </a:pPr>
            <a:r>
              <a:rPr lang="ru-RU" dirty="0" smtClean="0"/>
              <a:t>Но указатели постоянно , меняются при новых </a:t>
            </a:r>
            <a:r>
              <a:rPr lang="ru-RU" dirty="0" err="1" smtClean="0"/>
              <a:t>коммитах</a:t>
            </a:r>
            <a:endParaRPr lang="ru-RU" dirty="0" smtClean="0"/>
          </a:p>
          <a:p>
            <a:pPr marL="0" indent="0">
              <a:buNone/>
            </a:pPr>
            <a:endParaRPr lang="ru-RU" dirty="0"/>
          </a:p>
          <a:p>
            <a:pPr marL="0" indent="0">
              <a:buNone/>
            </a:pPr>
            <a:r>
              <a:rPr lang="ru-RU" dirty="0" smtClean="0"/>
              <a:t>Давайте изобретем теги</a:t>
            </a:r>
            <a:endParaRPr lang="en-US" dirty="0"/>
          </a:p>
        </p:txBody>
      </p:sp>
    </p:spTree>
    <p:extLst>
      <p:ext uri="{BB962C8B-B14F-4D97-AF65-F5344CB8AC3E}">
        <p14:creationId xmlns:p14="http://schemas.microsoft.com/office/powerpoint/2010/main" val="40603316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Теперь у нас есть теги</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ru-RU" b="1" dirty="0" smtClean="0"/>
              <a:t>С</a:t>
            </a:r>
            <a:r>
              <a:rPr lang="en-US" b="1" dirty="0" smtClean="0"/>
              <a:t>:\\dev\working</a:t>
            </a:r>
            <a:endParaRPr lang="ru-RU" b="1" dirty="0" smtClean="0"/>
          </a:p>
          <a:p>
            <a:pPr marL="0" indent="0">
              <a:buNone/>
            </a:pPr>
            <a:r>
              <a:rPr lang="ru-RU" b="1" dirty="0" smtClean="0"/>
              <a:t>С</a:t>
            </a:r>
            <a:r>
              <a:rPr lang="en-US" b="1" dirty="0" smtClean="0"/>
              <a:t>:\\dev</a:t>
            </a:r>
            <a:r>
              <a:rPr lang="ru-RU" b="1" dirty="0" smtClean="0"/>
              <a:t>\</a:t>
            </a:r>
            <a:r>
              <a:rPr lang="en-US" b="1" dirty="0" smtClean="0"/>
              <a:t>archive\</a:t>
            </a:r>
            <a:r>
              <a:rPr lang="en-US" b="1" dirty="0" smtClean="0">
                <a:solidFill>
                  <a:srgbClr val="0070C0"/>
                </a:solidFill>
              </a:rPr>
              <a:t>snapshot-</a:t>
            </a:r>
            <a:r>
              <a:rPr lang="ru-RU" b="1" dirty="0" smtClean="0">
                <a:solidFill>
                  <a:srgbClr val="0070C0"/>
                </a:solidFill>
              </a:rPr>
              <a:t>1</a:t>
            </a:r>
            <a:endParaRPr lang="en-US" b="1" dirty="0" smtClean="0">
              <a:solidFill>
                <a:srgbClr val="0070C0"/>
              </a:solidFill>
            </a:endParaRPr>
          </a:p>
          <a:p>
            <a:pPr marL="0" indent="0">
              <a:buNone/>
            </a:pPr>
            <a:r>
              <a:rPr lang="ru-RU" b="1" dirty="0" smtClean="0"/>
              <a:t>С</a:t>
            </a:r>
            <a:r>
              <a:rPr lang="en-US" b="1" dirty="0" smtClean="0"/>
              <a:t>:\\dev</a:t>
            </a:r>
            <a:r>
              <a:rPr lang="ru-RU" b="1" dirty="0" smtClean="0"/>
              <a:t>\</a:t>
            </a:r>
            <a:r>
              <a:rPr lang="en-US" b="1" dirty="0" smtClean="0"/>
              <a:t>archive\</a:t>
            </a:r>
            <a:r>
              <a:rPr lang="en-US" b="1" dirty="0" smtClean="0">
                <a:solidFill>
                  <a:srgbClr val="0070C0"/>
                </a:solidFill>
              </a:rPr>
              <a:t>snapshot-</a:t>
            </a:r>
            <a:r>
              <a:rPr lang="ru-RU" b="1" dirty="0" smtClean="0">
                <a:solidFill>
                  <a:srgbClr val="0070C0"/>
                </a:solidFill>
              </a:rPr>
              <a:t>2</a:t>
            </a:r>
            <a:r>
              <a:rPr lang="en-US" b="1" dirty="0" smtClean="0"/>
              <a:t>\</a:t>
            </a:r>
            <a:r>
              <a:rPr lang="en-US" b="1" dirty="0" smtClean="0">
                <a:solidFill>
                  <a:srgbClr val="7030A0"/>
                </a:solidFill>
              </a:rPr>
              <a:t>message</a:t>
            </a:r>
            <a:r>
              <a:rPr lang="en-US" b="1" dirty="0" smtClean="0"/>
              <a:t>.txt</a:t>
            </a:r>
          </a:p>
          <a:p>
            <a:pPr marL="0" indent="0">
              <a:buNone/>
            </a:pPr>
            <a:r>
              <a:rPr lang="en-US" b="1" dirty="0" smtClean="0"/>
              <a:t>….</a:t>
            </a:r>
            <a:endParaRPr lang="ru-RU" b="1" dirty="0" smtClean="0"/>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references\heads</a:t>
            </a:r>
            <a:r>
              <a:rPr lang="en-US" b="1" dirty="0"/>
              <a:t>\</a:t>
            </a:r>
            <a:r>
              <a:rPr lang="en-US" b="1" dirty="0" smtClean="0">
                <a:solidFill>
                  <a:schemeClr val="accent2"/>
                </a:solidFill>
              </a:rPr>
              <a:t>master</a:t>
            </a:r>
            <a:r>
              <a:rPr lang="en-US" b="1" dirty="0" smtClean="0"/>
              <a:t>.txt</a:t>
            </a:r>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references\heads\</a:t>
            </a:r>
            <a:r>
              <a:rPr lang="en-US" b="1" dirty="0" smtClean="0">
                <a:solidFill>
                  <a:schemeClr val="accent2"/>
                </a:solidFill>
              </a:rPr>
              <a:t>release-1.0</a:t>
            </a:r>
            <a:r>
              <a:rPr lang="en-US" b="1" dirty="0" smtClean="0"/>
              <a:t>.txt</a:t>
            </a:r>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references\tags\</a:t>
            </a:r>
            <a:r>
              <a:rPr lang="en-US" b="1" dirty="0" smtClean="0">
                <a:solidFill>
                  <a:schemeClr val="accent6"/>
                </a:solidFill>
              </a:rPr>
              <a:t>v1.0.1</a:t>
            </a:r>
            <a:r>
              <a:rPr lang="en-US" b="1" dirty="0" smtClean="0"/>
              <a:t>.txt</a:t>
            </a:r>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references\tags\</a:t>
            </a:r>
            <a:r>
              <a:rPr lang="en-US" b="1" dirty="0" smtClean="0">
                <a:solidFill>
                  <a:schemeClr val="accent6"/>
                </a:solidFill>
              </a:rPr>
              <a:t>v1.0.2</a:t>
            </a:r>
            <a:r>
              <a:rPr lang="en-US" b="1" dirty="0" smtClean="0"/>
              <a:t>.txt</a:t>
            </a:r>
          </a:p>
          <a:p>
            <a:pPr marL="0" indent="0">
              <a:buNone/>
            </a:pPr>
            <a:r>
              <a:rPr lang="en-US" b="1" dirty="0" smtClean="0"/>
              <a:t>….</a:t>
            </a:r>
          </a:p>
          <a:p>
            <a:pPr marL="0" indent="0">
              <a:buNone/>
            </a:pPr>
            <a:endParaRPr lang="en-US" b="1" dirty="0" smtClean="0"/>
          </a:p>
          <a:p>
            <a:pPr marL="0" indent="0">
              <a:buNone/>
            </a:pPr>
            <a:endParaRPr lang="en-US" b="1" dirty="0" smtClean="0"/>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23734878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003304" y="314321"/>
            <a:ext cx="13585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snapshot-97</a:t>
            </a:r>
            <a:endParaRPr lang="en-US" dirty="0"/>
          </a:p>
        </p:txBody>
      </p:sp>
      <p:sp>
        <p:nvSpPr>
          <p:cNvPr id="7" name="Rectangle 6"/>
          <p:cNvSpPr/>
          <p:nvPr/>
        </p:nvSpPr>
        <p:spPr>
          <a:xfrm>
            <a:off x="5003303" y="908410"/>
            <a:ext cx="13585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snapshot-98</a:t>
            </a:r>
            <a:endParaRPr lang="en-US" dirty="0"/>
          </a:p>
        </p:txBody>
      </p:sp>
      <p:sp>
        <p:nvSpPr>
          <p:cNvPr id="8" name="Rectangle 7"/>
          <p:cNvSpPr/>
          <p:nvPr/>
        </p:nvSpPr>
        <p:spPr>
          <a:xfrm>
            <a:off x="2879536" y="2469422"/>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snapshot-102</a:t>
            </a:r>
            <a:endParaRPr lang="en-US" dirty="0"/>
          </a:p>
        </p:txBody>
      </p:sp>
      <p:sp>
        <p:nvSpPr>
          <p:cNvPr id="9" name="Rectangle 8"/>
          <p:cNvSpPr/>
          <p:nvPr/>
        </p:nvSpPr>
        <p:spPr>
          <a:xfrm>
            <a:off x="5003303" y="1565857"/>
            <a:ext cx="135851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snapshot-99</a:t>
            </a:r>
            <a:endParaRPr lang="en-US" dirty="0"/>
          </a:p>
        </p:txBody>
      </p:sp>
      <p:sp>
        <p:nvSpPr>
          <p:cNvPr id="11" name="Rectangle 10"/>
          <p:cNvSpPr/>
          <p:nvPr/>
        </p:nvSpPr>
        <p:spPr>
          <a:xfrm>
            <a:off x="5003303" y="2483859"/>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snapshot-100</a:t>
            </a:r>
            <a:endParaRPr lang="en-US" dirty="0"/>
          </a:p>
        </p:txBody>
      </p:sp>
      <p:sp>
        <p:nvSpPr>
          <p:cNvPr id="12" name="Rectangle 11"/>
          <p:cNvSpPr/>
          <p:nvPr/>
        </p:nvSpPr>
        <p:spPr>
          <a:xfrm>
            <a:off x="5003303" y="3041740"/>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snapshot-101</a:t>
            </a:r>
            <a:endParaRPr lang="en-US" dirty="0"/>
          </a:p>
        </p:txBody>
      </p:sp>
      <p:sp>
        <p:nvSpPr>
          <p:cNvPr id="13" name="Rectangle 12"/>
          <p:cNvSpPr/>
          <p:nvPr/>
        </p:nvSpPr>
        <p:spPr>
          <a:xfrm>
            <a:off x="5003303" y="3612979"/>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snapshot-102</a:t>
            </a:r>
            <a:endParaRPr lang="en-US" dirty="0"/>
          </a:p>
        </p:txBody>
      </p:sp>
      <p:sp>
        <p:nvSpPr>
          <p:cNvPr id="15" name="Rectangle 14"/>
          <p:cNvSpPr/>
          <p:nvPr/>
        </p:nvSpPr>
        <p:spPr>
          <a:xfrm>
            <a:off x="2879536" y="3041740"/>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snapshot-107</a:t>
            </a:r>
            <a:endParaRPr lang="en-US" dirty="0"/>
          </a:p>
        </p:txBody>
      </p:sp>
      <p:sp>
        <p:nvSpPr>
          <p:cNvPr id="17" name="Rectangle 16"/>
          <p:cNvSpPr/>
          <p:nvPr/>
        </p:nvSpPr>
        <p:spPr>
          <a:xfrm>
            <a:off x="1096208" y="4184218"/>
            <a:ext cx="1284134" cy="369332"/>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Release-0.1</a:t>
            </a:r>
          </a:p>
        </p:txBody>
      </p:sp>
      <p:sp>
        <p:nvSpPr>
          <p:cNvPr id="18" name="Right Arrow 17"/>
          <p:cNvSpPr/>
          <p:nvPr/>
        </p:nvSpPr>
        <p:spPr>
          <a:xfrm>
            <a:off x="2516089" y="4184218"/>
            <a:ext cx="235974" cy="3693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5400000" flipH="1">
            <a:off x="5530470" y="2040213"/>
            <a:ext cx="304177"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9013689" flipH="1">
            <a:off x="4374048" y="2026497"/>
            <a:ext cx="583706"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879536" y="3612979"/>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snapshot-109</a:t>
            </a:r>
            <a:endParaRPr lang="en-US" dirty="0"/>
          </a:p>
        </p:txBody>
      </p:sp>
      <p:sp>
        <p:nvSpPr>
          <p:cNvPr id="21" name="Rectangle 20"/>
          <p:cNvSpPr/>
          <p:nvPr/>
        </p:nvSpPr>
        <p:spPr>
          <a:xfrm>
            <a:off x="2879536" y="4184218"/>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snapshot-110</a:t>
            </a:r>
            <a:endParaRPr lang="en-US" dirty="0"/>
          </a:p>
        </p:txBody>
      </p:sp>
      <p:sp>
        <p:nvSpPr>
          <p:cNvPr id="24" name="Rectangle 23"/>
          <p:cNvSpPr/>
          <p:nvPr/>
        </p:nvSpPr>
        <p:spPr>
          <a:xfrm>
            <a:off x="5002680" y="4184218"/>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snapshot-103</a:t>
            </a:r>
            <a:endParaRPr lang="en-US" dirty="0"/>
          </a:p>
        </p:txBody>
      </p:sp>
      <p:sp>
        <p:nvSpPr>
          <p:cNvPr id="25" name="Rectangle 24"/>
          <p:cNvSpPr/>
          <p:nvPr/>
        </p:nvSpPr>
        <p:spPr>
          <a:xfrm>
            <a:off x="5002680" y="4742099"/>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snapshot-104</a:t>
            </a:r>
            <a:endParaRPr lang="en-US" dirty="0"/>
          </a:p>
        </p:txBody>
      </p:sp>
      <p:sp>
        <p:nvSpPr>
          <p:cNvPr id="26" name="Rectangle 25"/>
          <p:cNvSpPr/>
          <p:nvPr/>
        </p:nvSpPr>
        <p:spPr>
          <a:xfrm>
            <a:off x="5002680" y="5313338"/>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snapshot-106</a:t>
            </a:r>
            <a:endParaRPr lang="en-US" dirty="0"/>
          </a:p>
        </p:txBody>
      </p:sp>
      <p:sp>
        <p:nvSpPr>
          <p:cNvPr id="27" name="Rectangle 26"/>
          <p:cNvSpPr/>
          <p:nvPr/>
        </p:nvSpPr>
        <p:spPr>
          <a:xfrm>
            <a:off x="5002680" y="5884577"/>
            <a:ext cx="14755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snapshot-106</a:t>
            </a:r>
            <a:endParaRPr lang="en-US" dirty="0"/>
          </a:p>
        </p:txBody>
      </p:sp>
      <p:sp>
        <p:nvSpPr>
          <p:cNvPr id="28" name="Rectangle 27"/>
          <p:cNvSpPr/>
          <p:nvPr/>
        </p:nvSpPr>
        <p:spPr>
          <a:xfrm>
            <a:off x="6969132" y="5884577"/>
            <a:ext cx="849335" cy="369332"/>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master</a:t>
            </a:r>
            <a:endParaRPr lang="en-US" dirty="0">
              <a:solidFill>
                <a:schemeClr val="bg1"/>
              </a:solidFill>
            </a:endParaRPr>
          </a:p>
        </p:txBody>
      </p:sp>
      <p:sp>
        <p:nvSpPr>
          <p:cNvPr id="29" name="Right Arrow 28"/>
          <p:cNvSpPr/>
          <p:nvPr/>
        </p:nvSpPr>
        <p:spPr>
          <a:xfrm flipH="1">
            <a:off x="6571583" y="5915288"/>
            <a:ext cx="304177"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586535" y="2470324"/>
            <a:ext cx="793807" cy="369332"/>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V1.0.1</a:t>
            </a:r>
          </a:p>
        </p:txBody>
      </p:sp>
      <p:sp>
        <p:nvSpPr>
          <p:cNvPr id="30" name="Right Arrow 29"/>
          <p:cNvSpPr/>
          <p:nvPr/>
        </p:nvSpPr>
        <p:spPr>
          <a:xfrm>
            <a:off x="2505305" y="2483859"/>
            <a:ext cx="235974" cy="36933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969132" y="1565857"/>
            <a:ext cx="793807" cy="369332"/>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V1.0.0</a:t>
            </a:r>
            <a:endParaRPr lang="en-US" dirty="0">
              <a:solidFill>
                <a:schemeClr val="bg1"/>
              </a:solidFill>
            </a:endParaRPr>
          </a:p>
        </p:txBody>
      </p:sp>
      <p:sp>
        <p:nvSpPr>
          <p:cNvPr id="32" name="Right Arrow 31"/>
          <p:cNvSpPr/>
          <p:nvPr/>
        </p:nvSpPr>
        <p:spPr>
          <a:xfrm flipH="1">
            <a:off x="6571583" y="1596568"/>
            <a:ext cx="304177" cy="338621"/>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0157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 </a:t>
            </a:r>
            <a:r>
              <a:rPr lang="en-US" dirty="0"/>
              <a:t> </a:t>
            </a:r>
            <a:r>
              <a:rPr lang="en-US" b="1" dirty="0"/>
              <a:t>distributed version control system</a:t>
            </a:r>
            <a:endParaRPr lang="en-US" dirty="0"/>
          </a:p>
        </p:txBody>
      </p:sp>
      <p:sp>
        <p:nvSpPr>
          <p:cNvPr id="3" name="Content Placeholder 2"/>
          <p:cNvSpPr>
            <a:spLocks noGrp="1"/>
          </p:cNvSpPr>
          <p:nvPr>
            <p:ph idx="1"/>
          </p:nvPr>
        </p:nvSpPr>
        <p:spPr/>
        <p:txBody>
          <a:bodyPr/>
          <a:lstStyle/>
          <a:p>
            <a:pPr marL="0" indent="0">
              <a:buNone/>
            </a:pPr>
            <a:r>
              <a:rPr lang="ru-RU" dirty="0" smtClean="0"/>
              <a:t>Берем копируем все файлы и отправляем другому разработчику</a:t>
            </a:r>
            <a:r>
              <a:rPr lang="en-US" dirty="0" smtClean="0"/>
              <a:t>.</a:t>
            </a:r>
          </a:p>
          <a:p>
            <a:pPr marL="0" indent="0">
              <a:buNone/>
            </a:pPr>
            <a:endParaRPr lang="en-US" dirty="0"/>
          </a:p>
          <a:p>
            <a:pPr marL="0" indent="0">
              <a:buNone/>
            </a:pPr>
            <a:r>
              <a:rPr lang="ru-RU" dirty="0" smtClean="0"/>
              <a:t>Можно работать в разное время, </a:t>
            </a:r>
            <a:r>
              <a:rPr lang="ru-RU" dirty="0" err="1" smtClean="0"/>
              <a:t>оффлайн</a:t>
            </a:r>
            <a:r>
              <a:rPr lang="ru-RU" dirty="0" smtClean="0"/>
              <a:t>, быстро смотреть историю и </a:t>
            </a:r>
            <a:r>
              <a:rPr lang="ru-RU" dirty="0" err="1" smtClean="0"/>
              <a:t>тд</a:t>
            </a:r>
            <a:r>
              <a:rPr lang="ru-RU" dirty="0" smtClean="0"/>
              <a:t>. </a:t>
            </a:r>
            <a:endParaRPr lang="en-US" dirty="0"/>
          </a:p>
        </p:txBody>
      </p:sp>
    </p:spTree>
    <p:extLst>
      <p:ext uri="{BB962C8B-B14F-4D97-AF65-F5344CB8AC3E}">
        <p14:creationId xmlns:p14="http://schemas.microsoft.com/office/powerpoint/2010/main" val="3330594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Decentralized but </a:t>
            </a:r>
            <a:r>
              <a:rPr lang="en-US" dirty="0" smtClean="0"/>
              <a:t>centralized</a:t>
            </a:r>
            <a:endParaRPr lang="en-US" dirty="0"/>
          </a:p>
        </p:txBody>
      </p:sp>
      <p:sp>
        <p:nvSpPr>
          <p:cNvPr id="3" name="Content Placeholder 2"/>
          <p:cNvSpPr>
            <a:spLocks noGrp="1"/>
          </p:cNvSpPr>
          <p:nvPr>
            <p:ph idx="1"/>
          </p:nvPr>
        </p:nvSpPr>
        <p:spPr/>
        <p:txBody>
          <a:bodyPr/>
          <a:lstStyle/>
          <a:p>
            <a:pPr marL="514350" indent="-514350">
              <a:buAutoNum type="arabicParenR"/>
            </a:pPr>
            <a:r>
              <a:rPr lang="en-US" dirty="0" smtClean="0"/>
              <a:t>no </a:t>
            </a:r>
            <a:r>
              <a:rPr lang="en-US" dirty="0"/>
              <a:t>such thing as a central repo at a technical </a:t>
            </a:r>
            <a:r>
              <a:rPr lang="en-US" dirty="0" smtClean="0"/>
              <a:t>level</a:t>
            </a:r>
          </a:p>
          <a:p>
            <a:pPr marL="514350" indent="-514350">
              <a:buAutoNum type="arabicParenR"/>
            </a:pPr>
            <a:r>
              <a:rPr lang="en-US" dirty="0" smtClean="0"/>
              <a:t>But one repo is </a:t>
            </a:r>
            <a:r>
              <a:rPr lang="en-US" dirty="0"/>
              <a:t>only </a:t>
            </a:r>
            <a:r>
              <a:rPr lang="en-US" i="1" dirty="0"/>
              <a:t>considered</a:t>
            </a:r>
            <a:r>
              <a:rPr lang="en-US" dirty="0"/>
              <a:t> to be the central </a:t>
            </a:r>
            <a:r>
              <a:rPr lang="en-US" dirty="0" smtClean="0"/>
              <a:t>one (</a:t>
            </a:r>
            <a:r>
              <a:rPr lang="en-US" i="1" u="sng" dirty="0" smtClean="0"/>
              <a:t>origin</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174" y="2765756"/>
            <a:ext cx="5520561" cy="4092243"/>
          </a:xfrm>
          <a:prstGeom prst="rect">
            <a:avLst/>
          </a:prstGeom>
        </p:spPr>
      </p:pic>
    </p:spTree>
    <p:extLst>
      <p:ext uri="{BB962C8B-B14F-4D97-AF65-F5344CB8AC3E}">
        <p14:creationId xmlns:p14="http://schemas.microsoft.com/office/powerpoint/2010/main" val="10877955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endParaRPr lang="en-US" dirty="0"/>
          </a:p>
        </p:txBody>
      </p:sp>
      <p:sp>
        <p:nvSpPr>
          <p:cNvPr id="3" name="Content Placeholder 2"/>
          <p:cNvSpPr>
            <a:spLocks noGrp="1"/>
          </p:cNvSpPr>
          <p:nvPr>
            <p:ph idx="1"/>
          </p:nvPr>
        </p:nvSpPr>
        <p:spPr/>
        <p:txBody>
          <a:bodyPr/>
          <a:lstStyle/>
          <a:p>
            <a:pPr marL="0" indent="0">
              <a:buNone/>
            </a:pPr>
            <a:r>
              <a:rPr lang="en-US" dirty="0" smtClean="0"/>
              <a:t>Simple but powerful</a:t>
            </a:r>
            <a:endParaRPr lang="en-US" dirty="0"/>
          </a:p>
        </p:txBody>
      </p:sp>
    </p:spTree>
    <p:extLst>
      <p:ext uri="{BB962C8B-B14F-4D97-AF65-F5344CB8AC3E}">
        <p14:creationId xmlns:p14="http://schemas.microsoft.com/office/powerpoint/2010/main" val="38960784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Новая проблема </a:t>
            </a:r>
            <a:endParaRPr lang="en-US" dirty="0"/>
          </a:p>
        </p:txBody>
      </p:sp>
      <p:sp>
        <p:nvSpPr>
          <p:cNvPr id="3" name="Content Placeholder 2"/>
          <p:cNvSpPr>
            <a:spLocks noGrp="1"/>
          </p:cNvSpPr>
          <p:nvPr>
            <p:ph idx="1"/>
          </p:nvPr>
        </p:nvSpPr>
        <p:spPr>
          <a:xfrm>
            <a:off x="838200" y="1690688"/>
            <a:ext cx="10515600" cy="4351338"/>
          </a:xfrm>
        </p:spPr>
        <p:txBody>
          <a:bodyPr/>
          <a:lstStyle/>
          <a:p>
            <a:pPr marL="0" indent="0">
              <a:buNone/>
            </a:pPr>
            <a:r>
              <a:rPr lang="ru-RU" dirty="0" smtClean="0"/>
              <a:t>Единая нумерация и коллизия имен</a:t>
            </a:r>
            <a:endParaRPr lang="en-US" dirty="0"/>
          </a:p>
        </p:txBody>
      </p:sp>
      <p:sp>
        <p:nvSpPr>
          <p:cNvPr id="4" name="Content Placeholder 2"/>
          <p:cNvSpPr txBox="1">
            <a:spLocks/>
          </p:cNvSpPr>
          <p:nvPr/>
        </p:nvSpPr>
        <p:spPr>
          <a:xfrm>
            <a:off x="675968" y="2282825"/>
            <a:ext cx="105156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t>…</a:t>
            </a:r>
          </a:p>
          <a:p>
            <a:pPr marL="0" indent="0">
              <a:buFont typeface="Arial" panose="020B0604020202020204" pitchFamily="34" charse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97</a:t>
            </a:r>
          </a:p>
          <a:p>
            <a:pPr marL="0" indent="0">
              <a:buFont typeface="Arial" panose="020B0604020202020204" pitchFamily="34" charse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98</a:t>
            </a:r>
          </a:p>
          <a:p>
            <a:pPr marL="0" indent="0">
              <a:buFont typeface="Arial" panose="020B0604020202020204" pitchFamily="34" charset="0"/>
              <a:buNone/>
            </a:pP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99</a:t>
            </a:r>
            <a:r>
              <a:rPr lang="en-US" dirty="0" smtClean="0"/>
              <a:t> (aka release-1.0)</a:t>
            </a:r>
            <a:endParaRPr lang="ru-RU" dirty="0" smtClean="0"/>
          </a:p>
          <a:p>
            <a:pPr marL="0" indent="0">
              <a:buFont typeface="Arial" panose="020B0604020202020204" pitchFamily="34" charset="0"/>
              <a:buNone/>
            </a:pPr>
            <a:r>
              <a:rPr lang="ru-RU" b="1" dirty="0" smtClean="0"/>
              <a:t>С</a:t>
            </a:r>
            <a:r>
              <a:rPr lang="en-US" b="1" dirty="0" smtClean="0"/>
              <a:t>:\\dev</a:t>
            </a:r>
            <a:r>
              <a:rPr lang="ru-RU" b="1" dirty="0" smtClean="0"/>
              <a:t>\</a:t>
            </a:r>
            <a:r>
              <a:rPr lang="en-US" b="1" dirty="0" smtClean="0"/>
              <a:t>archive\</a:t>
            </a:r>
            <a:r>
              <a:rPr lang="en-US" dirty="0" smtClean="0"/>
              <a:t>snapshot-100</a:t>
            </a:r>
          </a:p>
          <a:p>
            <a:pPr marL="0" indent="0">
              <a:buFont typeface="Arial" panose="020B0604020202020204" pitchFamily="34" charset="0"/>
              <a:buNone/>
            </a:pPr>
            <a:r>
              <a:rPr lang="ru-RU" b="1" dirty="0" smtClean="0"/>
              <a:t>С</a:t>
            </a:r>
            <a:r>
              <a:rPr lang="en-US" b="1" dirty="0" smtClean="0"/>
              <a:t>:\\dev</a:t>
            </a:r>
            <a:r>
              <a:rPr lang="ru-RU" b="1" dirty="0" smtClean="0"/>
              <a:t>\</a:t>
            </a:r>
            <a:r>
              <a:rPr lang="en-US" b="1" dirty="0" smtClean="0"/>
              <a:t>archive\</a:t>
            </a:r>
            <a:r>
              <a:rPr lang="en-US" dirty="0" smtClean="0"/>
              <a:t>snapshot-101</a:t>
            </a:r>
            <a:endParaRPr lang="ru-RU" dirty="0" smtClean="0"/>
          </a:p>
          <a:p>
            <a:pPr marL="0" indent="0">
              <a:buFont typeface="Arial" panose="020B0604020202020204" pitchFamily="34" charse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2</a:t>
            </a:r>
          </a:p>
          <a:p>
            <a:pPr marL="0" indent="0">
              <a:buFont typeface="Arial" panose="020B0604020202020204" pitchFamily="34" charse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3</a:t>
            </a:r>
          </a:p>
          <a:p>
            <a:pPr marL="0" indent="0">
              <a:buFont typeface="Arial" panose="020B0604020202020204" pitchFamily="34" charset="0"/>
              <a:buNone/>
            </a:pPr>
            <a:r>
              <a:rPr lang="ru-RU" b="1" dirty="0" smtClean="0"/>
              <a:t>С</a:t>
            </a:r>
            <a:r>
              <a:rPr lang="en-US" b="1" dirty="0" smtClean="0"/>
              <a:t>:\\dev</a:t>
            </a:r>
            <a:r>
              <a:rPr lang="ru-RU" b="1" dirty="0" smtClean="0"/>
              <a:t>\</a:t>
            </a:r>
            <a:r>
              <a:rPr lang="en-US" b="1" dirty="0" smtClean="0"/>
              <a:t>archive\</a:t>
            </a:r>
            <a:r>
              <a:rPr lang="en-US" dirty="0" smtClean="0"/>
              <a:t>snapshot-10</a:t>
            </a:r>
            <a:r>
              <a:rPr lang="ru-RU" dirty="0" smtClean="0"/>
              <a:t>4</a:t>
            </a:r>
            <a:endParaRPr lang="en-US" dirty="0" smtClean="0"/>
          </a:p>
          <a:p>
            <a:pPr marL="0" indent="0">
              <a:buFont typeface="Arial" panose="020B0604020202020204" pitchFamily="34" charset="0"/>
              <a:buNone/>
            </a:pPr>
            <a:r>
              <a:rPr lang="en-US" dirty="0" smtClean="0"/>
              <a:t>…</a:t>
            </a:r>
            <a:endParaRPr lang="ru-RU" dirty="0" smtClean="0"/>
          </a:p>
          <a:p>
            <a:pPr marL="0" indent="0">
              <a:buFont typeface="Arial" panose="020B0604020202020204" pitchFamily="34" charset="0"/>
              <a:buNone/>
            </a:pPr>
            <a:endParaRPr lang="ru-RU" dirty="0" smtClean="0"/>
          </a:p>
          <a:p>
            <a:pPr marL="0" indent="0">
              <a:buFont typeface="Arial" panose="020B0604020202020204" pitchFamily="34" charset="0"/>
              <a:buNone/>
            </a:pPr>
            <a:endParaRPr lang="ru-RU" dirty="0" smtClean="0"/>
          </a:p>
          <a:p>
            <a:pPr marL="0" indent="0">
              <a:buFont typeface="Arial" panose="020B0604020202020204" pitchFamily="34" charset="0"/>
              <a:buNone/>
            </a:pPr>
            <a:endParaRPr lang="ru-RU" dirty="0" smtClean="0"/>
          </a:p>
          <a:p>
            <a:pPr marL="0" indent="0">
              <a:buFont typeface="Arial" panose="020B0604020202020204" pitchFamily="34" charset="0"/>
              <a:buNone/>
            </a:pPr>
            <a:endParaRPr lang="ru-RU" dirty="0" smtClean="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9477341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Решение</a:t>
            </a:r>
            <a:endParaRPr lang="en-US" dirty="0"/>
          </a:p>
        </p:txBody>
      </p:sp>
      <p:sp>
        <p:nvSpPr>
          <p:cNvPr id="3" name="Content Placeholder 2"/>
          <p:cNvSpPr>
            <a:spLocks noGrp="1"/>
          </p:cNvSpPr>
          <p:nvPr>
            <p:ph idx="1"/>
          </p:nvPr>
        </p:nvSpPr>
        <p:spPr/>
        <p:txBody>
          <a:bodyPr/>
          <a:lstStyle/>
          <a:p>
            <a:pPr marL="0" indent="0">
              <a:buNone/>
            </a:pPr>
            <a:r>
              <a:rPr lang="ru-RU" dirty="0" smtClean="0"/>
              <a:t>Берем сообщение </a:t>
            </a:r>
            <a:r>
              <a:rPr lang="ru-RU" dirty="0" err="1" smtClean="0"/>
              <a:t>коммита</a:t>
            </a:r>
          </a:p>
          <a:p>
            <a:pPr marL="0" indent="0">
              <a:buNone/>
            </a:pPr>
            <a:r>
              <a:rPr lang="ru-RU" b="1" dirty="0" smtClean="0"/>
              <a:t>С</a:t>
            </a:r>
            <a:r>
              <a:rPr lang="en-US" b="1" dirty="0" smtClean="0"/>
              <a:t>:\\dev</a:t>
            </a:r>
            <a:r>
              <a:rPr lang="ru-RU" b="1" dirty="0" smtClean="0"/>
              <a:t>\</a:t>
            </a:r>
            <a:r>
              <a:rPr lang="en-US" b="1" dirty="0" smtClean="0"/>
              <a:t>archive\</a:t>
            </a:r>
            <a:r>
              <a:rPr lang="en-US" b="1" dirty="0" smtClean="0">
                <a:solidFill>
                  <a:srgbClr val="0070C0"/>
                </a:solidFill>
              </a:rPr>
              <a:t>snapshot-</a:t>
            </a:r>
            <a:r>
              <a:rPr lang="ru-RU" b="1" dirty="0" smtClean="0">
                <a:solidFill>
                  <a:srgbClr val="0070C0"/>
                </a:solidFill>
              </a:rPr>
              <a:t>2</a:t>
            </a:r>
            <a:r>
              <a:rPr lang="en-US" b="1" dirty="0" smtClean="0"/>
              <a:t>\</a:t>
            </a:r>
            <a:r>
              <a:rPr lang="en-US" b="1" dirty="0" smtClean="0">
                <a:solidFill>
                  <a:srgbClr val="7030A0"/>
                </a:solidFill>
              </a:rPr>
              <a:t>message</a:t>
            </a:r>
            <a:r>
              <a:rPr lang="en-US" b="1" dirty="0" smtClean="0"/>
              <a:t>.txt</a:t>
            </a:r>
          </a:p>
          <a:p>
            <a:pPr marL="0" indent="0">
              <a:buNone/>
            </a:pPr>
            <a:endParaRPr lang="en-US" dirty="0"/>
          </a:p>
        </p:txBody>
      </p:sp>
      <p:sp>
        <p:nvSpPr>
          <p:cNvPr id="4" name="Content Placeholder 2"/>
          <p:cNvSpPr txBox="1">
            <a:spLocks/>
          </p:cNvSpPr>
          <p:nvPr/>
        </p:nvSpPr>
        <p:spPr>
          <a:xfrm>
            <a:off x="685800" y="2942105"/>
            <a:ext cx="8143568" cy="3369795"/>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ru-RU" dirty="0" smtClean="0"/>
              <a:t>Я, Иванов Иван Иванович, исправил </a:t>
            </a:r>
            <a:r>
              <a:rPr lang="ru-RU" dirty="0" err="1" smtClean="0"/>
              <a:t>аццкий</a:t>
            </a:r>
            <a:r>
              <a:rPr lang="ru-RU" dirty="0" smtClean="0"/>
              <a:t> баг в </a:t>
            </a:r>
            <a:r>
              <a:rPr lang="ru-RU" dirty="0" err="1" smtClean="0"/>
              <a:t>продакшене</a:t>
            </a:r>
            <a:endParaRPr lang="ru-RU" dirty="0" smtClean="0"/>
          </a:p>
          <a:p>
            <a:pPr marL="0" indent="0">
              <a:buFont typeface="Arial" panose="020B0604020202020204" pitchFamily="34" charset="0"/>
              <a:buNone/>
            </a:pPr>
            <a:r>
              <a:rPr lang="ru-RU" dirty="0" smtClean="0"/>
              <a:t>20 августа 2042</a:t>
            </a:r>
            <a:r>
              <a:rPr lang="en-US" dirty="0" smtClean="0"/>
              <a:t> - [digital signature]</a:t>
            </a:r>
            <a:endParaRPr lang="ru-RU" dirty="0" smtClean="0"/>
          </a:p>
          <a:p>
            <a:pPr marL="0" indent="0">
              <a:buFont typeface="Arial" panose="020B0604020202020204" pitchFamily="34" charset="0"/>
              <a:buNone/>
            </a:pPr>
            <a:endParaRPr lang="ru-RU" dirty="0" smtClean="0"/>
          </a:p>
          <a:p>
            <a:pPr marL="0" indent="0">
              <a:buFont typeface="Arial" panose="020B0604020202020204" pitchFamily="34" charset="0"/>
              <a:buNone/>
            </a:pPr>
            <a:r>
              <a:rPr lang="ru-RU" dirty="0" smtClean="0"/>
              <a:t>Мой предыдущий </a:t>
            </a:r>
            <a:r>
              <a:rPr lang="ru-RU" dirty="0" err="1" smtClean="0"/>
              <a:t>коммит</a:t>
            </a:r>
            <a:r>
              <a:rPr lang="ru-RU" dirty="0" smtClean="0"/>
              <a:t> </a:t>
            </a:r>
            <a:r>
              <a:rPr lang="en-US" dirty="0" smtClean="0"/>
              <a:t>- </a:t>
            </a:r>
            <a:r>
              <a:rPr lang="ru-RU" b="1" dirty="0" smtClean="0"/>
              <a:t>С</a:t>
            </a:r>
            <a:r>
              <a:rPr lang="en-US" b="1" dirty="0" smtClean="0"/>
              <a:t>:\\dev</a:t>
            </a:r>
            <a:r>
              <a:rPr lang="ru-RU" b="1" dirty="0" smtClean="0"/>
              <a:t>\</a:t>
            </a:r>
            <a:r>
              <a:rPr lang="en-US" b="1" dirty="0" smtClean="0"/>
              <a:t>archive\</a:t>
            </a:r>
            <a:r>
              <a:rPr lang="en-US" dirty="0" smtClean="0"/>
              <a:t>snapshot-</a:t>
            </a:r>
            <a:r>
              <a:rPr lang="ru-RU" dirty="0" smtClean="0"/>
              <a:t>99</a:t>
            </a:r>
            <a:r>
              <a:rPr lang="en-US" dirty="0" smtClean="0"/>
              <a:t> </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8879843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SHA1 hash algorithm</a:t>
            </a:r>
            <a:endParaRPr lang="en-US" dirty="0"/>
          </a:p>
        </p:txBody>
      </p:sp>
      <p:sp>
        <p:nvSpPr>
          <p:cNvPr id="3" name="Content Placeholder 2"/>
          <p:cNvSpPr>
            <a:spLocks noGrp="1"/>
          </p:cNvSpPr>
          <p:nvPr>
            <p:ph idx="1"/>
          </p:nvPr>
        </p:nvSpPr>
        <p:spPr/>
        <p:txBody>
          <a:bodyPr/>
          <a:lstStyle/>
          <a:p>
            <a:pPr marL="0" indent="0">
              <a:buNone/>
            </a:pPr>
            <a:r>
              <a:rPr lang="ru-RU" dirty="0" smtClean="0"/>
              <a:t>И используя </a:t>
            </a:r>
            <a:r>
              <a:rPr lang="en-US" dirty="0"/>
              <a:t> SHA1  </a:t>
            </a:r>
            <a:r>
              <a:rPr lang="ru-RU" dirty="0" smtClean="0"/>
              <a:t>получаем вот такую строку</a:t>
            </a:r>
            <a:endParaRPr lang="ru-RU" dirty="0"/>
          </a:p>
          <a:p>
            <a:pPr marL="0" indent="0">
              <a:buNone/>
            </a:pPr>
            <a:r>
              <a:rPr lang="en-US" dirty="0" smtClean="0"/>
              <a:t>8ba3441b6b89cad23387ee875f2ae55069291f4b</a:t>
            </a:r>
            <a:r>
              <a:rPr lang="ru-RU" dirty="0" smtClean="0"/>
              <a:t> </a:t>
            </a:r>
          </a:p>
          <a:p>
            <a:pPr marL="0" indent="0">
              <a:buNone/>
            </a:pPr>
            <a:endParaRPr lang="ru-RU" dirty="0"/>
          </a:p>
          <a:p>
            <a:pPr marL="0" indent="0">
              <a:buNone/>
            </a:pPr>
            <a:r>
              <a:rPr lang="ru-RU" dirty="0" smtClean="0"/>
              <a:t>Это и будет новым именем </a:t>
            </a:r>
            <a:endParaRPr lang="en-US" dirty="0"/>
          </a:p>
        </p:txBody>
      </p:sp>
    </p:spTree>
    <p:extLst>
      <p:ext uri="{BB962C8B-B14F-4D97-AF65-F5344CB8AC3E}">
        <p14:creationId xmlns:p14="http://schemas.microsoft.com/office/powerpoint/2010/main" val="9683511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Теперь директория выглядит так</a:t>
            </a:r>
            <a:endParaRPr lang="en-US" dirty="0"/>
          </a:p>
        </p:txBody>
      </p:sp>
      <p:sp>
        <p:nvSpPr>
          <p:cNvPr id="5" name="Content Placeholder 2"/>
          <p:cNvSpPr>
            <a:spLocks noGrp="1"/>
          </p:cNvSpPr>
          <p:nvPr>
            <p:ph idx="1"/>
          </p:nvPr>
        </p:nvSpPr>
        <p:spPr>
          <a:xfrm>
            <a:off x="838200" y="1825625"/>
            <a:ext cx="10515600" cy="4351338"/>
          </a:xfrm>
        </p:spPr>
        <p:txBody>
          <a:bodyPr>
            <a:normAutofit fontScale="92500"/>
          </a:bodyPr>
          <a:lstStyle/>
          <a:p>
            <a:pPr marL="0" indent="0">
              <a:buNone/>
            </a:pPr>
            <a:r>
              <a:rPr lang="ru-RU" b="1" dirty="0" smtClean="0"/>
              <a:t>С</a:t>
            </a:r>
            <a:r>
              <a:rPr lang="en-US" b="1" dirty="0" smtClean="0"/>
              <a:t>:\\dev\working</a:t>
            </a:r>
            <a:endParaRPr lang="ru-RU" b="1" dirty="0" smtClean="0"/>
          </a:p>
          <a:p>
            <a:pPr marL="0" indent="0">
              <a:buNone/>
            </a:pPr>
            <a:r>
              <a:rPr lang="ru-RU" b="1" dirty="0" smtClean="0"/>
              <a:t>С</a:t>
            </a:r>
            <a:r>
              <a:rPr lang="en-US" b="1" dirty="0" smtClean="0"/>
              <a:t>:\\dev</a:t>
            </a:r>
            <a:r>
              <a:rPr lang="ru-RU" b="1" dirty="0" smtClean="0"/>
              <a:t>\</a:t>
            </a:r>
            <a:r>
              <a:rPr lang="en-US" b="1" dirty="0" smtClean="0"/>
              <a:t>archive\</a:t>
            </a:r>
            <a:r>
              <a:rPr lang="en-US" b="1" dirty="0" smtClean="0">
                <a:solidFill>
                  <a:srgbClr val="0070C0"/>
                </a:solidFill>
              </a:rPr>
              <a:t>8ecefd0b596fe2f95d91e4b914dc8b7b45eebd</a:t>
            </a:r>
          </a:p>
          <a:p>
            <a:pPr marL="0" indent="0">
              <a:buNone/>
            </a:pPr>
            <a:r>
              <a:rPr lang="ru-RU" b="1" dirty="0" smtClean="0"/>
              <a:t>С</a:t>
            </a:r>
            <a:r>
              <a:rPr lang="en-US" b="1" dirty="0" smtClean="0"/>
              <a:t>:\\dev</a:t>
            </a:r>
            <a:r>
              <a:rPr lang="ru-RU" b="1" dirty="0" smtClean="0"/>
              <a:t>\</a:t>
            </a:r>
            <a:r>
              <a:rPr lang="en-US" b="1" dirty="0" smtClean="0"/>
              <a:t>archive\</a:t>
            </a:r>
            <a:r>
              <a:rPr lang="en-US" b="1" dirty="0" smtClean="0">
                <a:solidFill>
                  <a:srgbClr val="0070C0"/>
                </a:solidFill>
              </a:rPr>
              <a:t>11c52114047683224149cf2d48f0752e548b0c</a:t>
            </a:r>
            <a:r>
              <a:rPr lang="en-US" b="1" dirty="0" smtClean="0"/>
              <a:t>\</a:t>
            </a:r>
            <a:r>
              <a:rPr lang="en-US" b="1" dirty="0" smtClean="0">
                <a:solidFill>
                  <a:srgbClr val="7030A0"/>
                </a:solidFill>
              </a:rPr>
              <a:t>message</a:t>
            </a:r>
            <a:r>
              <a:rPr lang="en-US" b="1" dirty="0" smtClean="0"/>
              <a:t>.txt</a:t>
            </a:r>
          </a:p>
          <a:p>
            <a:pPr marL="0" indent="0">
              <a:buNone/>
            </a:pPr>
            <a:r>
              <a:rPr lang="en-US" b="1" dirty="0" smtClean="0"/>
              <a:t>….</a:t>
            </a:r>
            <a:endParaRPr lang="ru-RU" b="1" dirty="0" smtClean="0"/>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references\heads</a:t>
            </a:r>
            <a:r>
              <a:rPr lang="en-US" b="1" dirty="0"/>
              <a:t>\</a:t>
            </a:r>
            <a:r>
              <a:rPr lang="en-US" b="1" dirty="0" smtClean="0">
                <a:solidFill>
                  <a:schemeClr val="accent2"/>
                </a:solidFill>
              </a:rPr>
              <a:t>master</a:t>
            </a:r>
            <a:r>
              <a:rPr lang="en-US" b="1" dirty="0" smtClean="0"/>
              <a:t>.txt</a:t>
            </a:r>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references\heads\</a:t>
            </a:r>
            <a:r>
              <a:rPr lang="en-US" b="1" dirty="0" smtClean="0">
                <a:solidFill>
                  <a:schemeClr val="accent2"/>
                </a:solidFill>
              </a:rPr>
              <a:t>release-1.0</a:t>
            </a:r>
            <a:r>
              <a:rPr lang="en-US" b="1" dirty="0" smtClean="0"/>
              <a:t>.txt</a:t>
            </a:r>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references\tags\</a:t>
            </a:r>
            <a:r>
              <a:rPr lang="en-US" b="1" dirty="0" smtClean="0">
                <a:solidFill>
                  <a:schemeClr val="accent6"/>
                </a:solidFill>
              </a:rPr>
              <a:t>v1.0.1</a:t>
            </a:r>
            <a:r>
              <a:rPr lang="en-US" b="1" dirty="0" smtClean="0"/>
              <a:t>.txt</a:t>
            </a:r>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references\tags\</a:t>
            </a:r>
            <a:r>
              <a:rPr lang="en-US" b="1" dirty="0" smtClean="0">
                <a:solidFill>
                  <a:schemeClr val="accent6"/>
                </a:solidFill>
              </a:rPr>
              <a:t>v1.0.2</a:t>
            </a:r>
            <a:r>
              <a:rPr lang="en-US" b="1" dirty="0" smtClean="0"/>
              <a:t>.txt</a:t>
            </a:r>
          </a:p>
          <a:p>
            <a:pPr marL="0" indent="0">
              <a:buNone/>
            </a:pPr>
            <a:r>
              <a:rPr lang="en-US" b="1" dirty="0" smtClean="0"/>
              <a:t>….</a:t>
            </a:r>
          </a:p>
          <a:p>
            <a:pPr marL="0" indent="0">
              <a:buNone/>
            </a:pPr>
            <a:endParaRPr lang="en-US" b="1" dirty="0" smtClean="0"/>
          </a:p>
          <a:p>
            <a:pPr marL="0" indent="0">
              <a:buNone/>
            </a:pPr>
            <a:endParaRPr lang="en-US" b="1" dirty="0" smtClean="0"/>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21517812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003304" y="314321"/>
            <a:ext cx="98834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5aefd3c </a:t>
            </a:r>
            <a:endParaRPr lang="en-US" dirty="0"/>
          </a:p>
        </p:txBody>
      </p:sp>
      <p:sp>
        <p:nvSpPr>
          <p:cNvPr id="7" name="Rectangle 6"/>
          <p:cNvSpPr/>
          <p:nvPr/>
        </p:nvSpPr>
        <p:spPr>
          <a:xfrm>
            <a:off x="5003303" y="908410"/>
            <a:ext cx="100219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e742533</a:t>
            </a:r>
            <a:endParaRPr lang="en-US" dirty="0"/>
          </a:p>
        </p:txBody>
      </p:sp>
      <p:sp>
        <p:nvSpPr>
          <p:cNvPr id="8" name="Rectangle 7"/>
          <p:cNvSpPr/>
          <p:nvPr/>
        </p:nvSpPr>
        <p:spPr>
          <a:xfrm>
            <a:off x="3241257" y="2469422"/>
            <a:ext cx="1064715"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e690abb </a:t>
            </a:r>
            <a:endParaRPr lang="en-US" dirty="0"/>
          </a:p>
        </p:txBody>
      </p:sp>
      <p:sp>
        <p:nvSpPr>
          <p:cNvPr id="9" name="Rectangle 8"/>
          <p:cNvSpPr/>
          <p:nvPr/>
        </p:nvSpPr>
        <p:spPr>
          <a:xfrm>
            <a:off x="5003303" y="1565857"/>
            <a:ext cx="97815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7a6c97e</a:t>
            </a:r>
            <a:endParaRPr lang="en-US" dirty="0"/>
          </a:p>
        </p:txBody>
      </p:sp>
      <p:sp>
        <p:nvSpPr>
          <p:cNvPr id="11" name="Rectangle 10"/>
          <p:cNvSpPr/>
          <p:nvPr/>
        </p:nvSpPr>
        <p:spPr>
          <a:xfrm>
            <a:off x="5003303" y="2483859"/>
            <a:ext cx="98360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8ca90af </a:t>
            </a:r>
            <a:endParaRPr lang="en-US" dirty="0"/>
          </a:p>
        </p:txBody>
      </p:sp>
      <p:sp>
        <p:nvSpPr>
          <p:cNvPr id="12" name="Rectangle 11"/>
          <p:cNvSpPr/>
          <p:nvPr/>
        </p:nvSpPr>
        <p:spPr>
          <a:xfrm>
            <a:off x="5003303" y="3041740"/>
            <a:ext cx="100540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b843a0e</a:t>
            </a:r>
            <a:endParaRPr lang="en-US" dirty="0"/>
          </a:p>
        </p:txBody>
      </p:sp>
      <p:sp>
        <p:nvSpPr>
          <p:cNvPr id="13" name="Rectangle 12"/>
          <p:cNvSpPr/>
          <p:nvPr/>
        </p:nvSpPr>
        <p:spPr>
          <a:xfrm>
            <a:off x="5003303" y="3612979"/>
            <a:ext cx="99738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2a5e81e</a:t>
            </a:r>
            <a:endParaRPr lang="en-US" dirty="0"/>
          </a:p>
        </p:txBody>
      </p:sp>
      <p:sp>
        <p:nvSpPr>
          <p:cNvPr id="15" name="Rectangle 14"/>
          <p:cNvSpPr/>
          <p:nvPr/>
        </p:nvSpPr>
        <p:spPr>
          <a:xfrm>
            <a:off x="3241257" y="3041740"/>
            <a:ext cx="1016625"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fba1609 </a:t>
            </a:r>
            <a:endParaRPr lang="en-US" dirty="0"/>
          </a:p>
        </p:txBody>
      </p:sp>
      <p:sp>
        <p:nvSpPr>
          <p:cNvPr id="17" name="Rectangle 16"/>
          <p:cNvSpPr/>
          <p:nvPr/>
        </p:nvSpPr>
        <p:spPr>
          <a:xfrm>
            <a:off x="1457929" y="4184218"/>
            <a:ext cx="1284134" cy="369332"/>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Release-0.1</a:t>
            </a:r>
          </a:p>
        </p:txBody>
      </p:sp>
      <p:sp>
        <p:nvSpPr>
          <p:cNvPr id="18" name="Right Arrow 17"/>
          <p:cNvSpPr/>
          <p:nvPr/>
        </p:nvSpPr>
        <p:spPr>
          <a:xfrm>
            <a:off x="2877810" y="4184218"/>
            <a:ext cx="235974" cy="3693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5400000" flipH="1">
            <a:off x="5530470" y="2040213"/>
            <a:ext cx="304177"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9013689" flipH="1">
            <a:off x="4374048" y="2026497"/>
            <a:ext cx="583706"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241257" y="3612979"/>
            <a:ext cx="1016625"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df6215a </a:t>
            </a:r>
            <a:endParaRPr lang="en-US" dirty="0"/>
          </a:p>
        </p:txBody>
      </p:sp>
      <p:sp>
        <p:nvSpPr>
          <p:cNvPr id="21" name="Rectangle 20"/>
          <p:cNvSpPr/>
          <p:nvPr/>
        </p:nvSpPr>
        <p:spPr>
          <a:xfrm>
            <a:off x="3241257" y="4184218"/>
            <a:ext cx="94929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c211f7f </a:t>
            </a:r>
            <a:endParaRPr lang="en-US" dirty="0"/>
          </a:p>
        </p:txBody>
      </p:sp>
      <p:sp>
        <p:nvSpPr>
          <p:cNvPr id="24" name="Rectangle 23"/>
          <p:cNvSpPr/>
          <p:nvPr/>
        </p:nvSpPr>
        <p:spPr>
          <a:xfrm>
            <a:off x="5002680" y="4184218"/>
            <a:ext cx="1008994"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172af80 </a:t>
            </a:r>
            <a:endParaRPr lang="en-US" dirty="0"/>
          </a:p>
        </p:txBody>
      </p:sp>
      <p:sp>
        <p:nvSpPr>
          <p:cNvPr id="25" name="Rectangle 24"/>
          <p:cNvSpPr/>
          <p:nvPr/>
        </p:nvSpPr>
        <p:spPr>
          <a:xfrm>
            <a:off x="5002680" y="4742099"/>
            <a:ext cx="106311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5b38360 </a:t>
            </a:r>
            <a:endParaRPr lang="en-US" dirty="0"/>
          </a:p>
        </p:txBody>
      </p:sp>
      <p:sp>
        <p:nvSpPr>
          <p:cNvPr id="26" name="Rectangle 25"/>
          <p:cNvSpPr/>
          <p:nvPr/>
        </p:nvSpPr>
        <p:spPr>
          <a:xfrm>
            <a:off x="5002680" y="5313338"/>
            <a:ext cx="101822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7be20f0 </a:t>
            </a:r>
            <a:endParaRPr lang="en-US" dirty="0"/>
          </a:p>
        </p:txBody>
      </p:sp>
      <p:sp>
        <p:nvSpPr>
          <p:cNvPr id="27" name="Rectangle 26"/>
          <p:cNvSpPr/>
          <p:nvPr/>
        </p:nvSpPr>
        <p:spPr>
          <a:xfrm>
            <a:off x="5002680" y="5884577"/>
            <a:ext cx="105670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rgbClr val="0070C0"/>
                </a:solidFill>
              </a:rPr>
              <a:t>2521386 </a:t>
            </a:r>
            <a:endParaRPr lang="en-US" dirty="0"/>
          </a:p>
        </p:txBody>
      </p:sp>
      <p:sp>
        <p:nvSpPr>
          <p:cNvPr id="28" name="Rectangle 27"/>
          <p:cNvSpPr/>
          <p:nvPr/>
        </p:nvSpPr>
        <p:spPr>
          <a:xfrm>
            <a:off x="6969132" y="5884577"/>
            <a:ext cx="849335" cy="369332"/>
          </a:xfrm>
          <a:prstGeom prst="rect">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master</a:t>
            </a:r>
            <a:endParaRPr lang="en-US" dirty="0">
              <a:solidFill>
                <a:schemeClr val="bg1"/>
              </a:solidFill>
            </a:endParaRPr>
          </a:p>
        </p:txBody>
      </p:sp>
      <p:sp>
        <p:nvSpPr>
          <p:cNvPr id="29" name="Right Arrow 28"/>
          <p:cNvSpPr/>
          <p:nvPr/>
        </p:nvSpPr>
        <p:spPr>
          <a:xfrm flipH="1">
            <a:off x="6571583" y="5915288"/>
            <a:ext cx="304177" cy="33862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948256" y="2470324"/>
            <a:ext cx="793807" cy="369332"/>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V1.0.1</a:t>
            </a:r>
          </a:p>
        </p:txBody>
      </p:sp>
      <p:sp>
        <p:nvSpPr>
          <p:cNvPr id="30" name="Right Arrow 29"/>
          <p:cNvSpPr/>
          <p:nvPr/>
        </p:nvSpPr>
        <p:spPr>
          <a:xfrm>
            <a:off x="2867026" y="2483859"/>
            <a:ext cx="235974" cy="36933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969132" y="1565857"/>
            <a:ext cx="793807" cy="369332"/>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en-US" b="1" dirty="0" smtClean="0">
                <a:solidFill>
                  <a:schemeClr val="bg1"/>
                </a:solidFill>
              </a:rPr>
              <a:t>V1.0.0</a:t>
            </a:r>
            <a:endParaRPr lang="en-US" dirty="0">
              <a:solidFill>
                <a:schemeClr val="bg1"/>
              </a:solidFill>
            </a:endParaRPr>
          </a:p>
        </p:txBody>
      </p:sp>
      <p:sp>
        <p:nvSpPr>
          <p:cNvPr id="32" name="Right Arrow 31"/>
          <p:cNvSpPr/>
          <p:nvPr/>
        </p:nvSpPr>
        <p:spPr>
          <a:xfrm flipH="1">
            <a:off x="6571583" y="1596568"/>
            <a:ext cx="304177" cy="338621"/>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75631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err="1" smtClean="0"/>
              <a:t>Мержи</a:t>
            </a:r>
            <a:endParaRPr lang="en-US" dirty="0"/>
          </a:p>
        </p:txBody>
      </p:sp>
      <p:sp>
        <p:nvSpPr>
          <p:cNvPr id="4" name="Content Placeholder 2"/>
          <p:cNvSpPr txBox="1">
            <a:spLocks/>
          </p:cNvSpPr>
          <p:nvPr/>
        </p:nvSpPr>
        <p:spPr>
          <a:xfrm>
            <a:off x="597309" y="2509487"/>
            <a:ext cx="8143568" cy="3369795"/>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ru-RU" dirty="0" smtClean="0"/>
              <a:t>Я, Иванов Иван Иванович, </a:t>
            </a:r>
            <a:r>
              <a:rPr lang="ru-RU" dirty="0" err="1" smtClean="0"/>
              <a:t>вмержил</a:t>
            </a:r>
            <a:r>
              <a:rPr lang="ru-RU" dirty="0" smtClean="0"/>
              <a:t> </a:t>
            </a:r>
            <a:r>
              <a:rPr lang="ru-RU" dirty="0" err="1" smtClean="0"/>
              <a:t>фичу</a:t>
            </a:r>
            <a:r>
              <a:rPr lang="ru-RU" dirty="0" smtClean="0"/>
              <a:t> разработанную Петровым А.В.</a:t>
            </a:r>
          </a:p>
          <a:p>
            <a:pPr marL="0" indent="0">
              <a:buFont typeface="Arial" panose="020B0604020202020204" pitchFamily="34" charset="0"/>
              <a:buNone/>
            </a:pPr>
            <a:r>
              <a:rPr lang="ru-RU" dirty="0" smtClean="0"/>
              <a:t>20 августа 2042</a:t>
            </a:r>
            <a:r>
              <a:rPr lang="en-US" dirty="0" smtClean="0"/>
              <a:t> - [digital signature]</a:t>
            </a:r>
            <a:endParaRPr lang="ru-RU" dirty="0" smtClean="0"/>
          </a:p>
          <a:p>
            <a:pPr marL="0" indent="0">
              <a:buFont typeface="Arial" panose="020B0604020202020204" pitchFamily="34" charset="0"/>
              <a:buNone/>
            </a:pPr>
            <a:endParaRPr lang="ru-RU" dirty="0" smtClean="0"/>
          </a:p>
          <a:p>
            <a:pPr marL="0" indent="0">
              <a:buFont typeface="Arial" panose="020B0604020202020204" pitchFamily="34" charset="0"/>
              <a:buNone/>
            </a:pPr>
            <a:r>
              <a:rPr lang="ru-RU" u="sng" dirty="0" smtClean="0"/>
              <a:t>предыдущие </a:t>
            </a:r>
            <a:r>
              <a:rPr lang="ru-RU" u="sng" dirty="0" err="1" smtClean="0"/>
              <a:t>коммиты</a:t>
            </a:r>
            <a:endParaRPr lang="ru-RU" u="sng" dirty="0"/>
          </a:p>
          <a:p>
            <a:pPr marL="0" indent="0">
              <a:buNone/>
            </a:pPr>
            <a:r>
              <a:rPr lang="en-US" dirty="0" smtClean="0"/>
              <a:t>8ba3441b6b89cad23387ee875f2ae55069291f4b</a:t>
            </a:r>
            <a:endParaRPr lang="ru-RU" dirty="0" smtClean="0"/>
          </a:p>
          <a:p>
            <a:pPr marL="0" indent="0">
              <a:buNone/>
            </a:pPr>
            <a:r>
              <a:rPr lang="en-US" dirty="0"/>
              <a:t>db9ecb5b5a6294a8733503ab57577db96ff2249e</a:t>
            </a:r>
          </a:p>
        </p:txBody>
      </p:sp>
      <p:sp>
        <p:nvSpPr>
          <p:cNvPr id="5" name="TextBox 4"/>
          <p:cNvSpPr txBox="1"/>
          <p:nvPr/>
        </p:nvSpPr>
        <p:spPr>
          <a:xfrm>
            <a:off x="545689" y="1864392"/>
            <a:ext cx="5263300" cy="369332"/>
          </a:xfrm>
          <a:prstGeom prst="rect">
            <a:avLst/>
          </a:prstGeom>
          <a:noFill/>
        </p:spPr>
        <p:txBody>
          <a:bodyPr wrap="none" rtlCol="0">
            <a:spAutoFit/>
          </a:bodyPr>
          <a:lstStyle/>
          <a:p>
            <a:r>
              <a:rPr lang="ru-RU" dirty="0" smtClean="0"/>
              <a:t>Придется создать отдельный </a:t>
            </a:r>
            <a:r>
              <a:rPr lang="ru-RU" dirty="0" err="1" smtClean="0"/>
              <a:t>снапшот</a:t>
            </a:r>
            <a:r>
              <a:rPr lang="ru-RU" dirty="0" smtClean="0"/>
              <a:t> и сообщение</a:t>
            </a:r>
            <a:endParaRPr lang="en-US" dirty="0"/>
          </a:p>
        </p:txBody>
      </p:sp>
    </p:spTree>
    <p:extLst>
      <p:ext uri="{BB962C8B-B14F-4D97-AF65-F5344CB8AC3E}">
        <p14:creationId xmlns:p14="http://schemas.microsoft.com/office/powerpoint/2010/main" val="11560550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История и её переписывание</a:t>
            </a:r>
            <a:r>
              <a:rPr lang="en-US" dirty="0" smtClean="0"/>
              <a:t> </a:t>
            </a:r>
            <a:r>
              <a:rPr lang="en-US" dirty="0" smtClean="0">
                <a:solidFill>
                  <a:srgbClr val="FF0000"/>
                </a:solidFill>
              </a:rPr>
              <a:t>TODODDODODO</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en-US" dirty="0" smtClean="0"/>
              <a:t>HEAD</a:t>
            </a:r>
          </a:p>
          <a:p>
            <a:pPr marL="0" indent="0">
              <a:buNone/>
            </a:pPr>
            <a:r>
              <a:rPr lang="en-US" dirty="0" smtClean="0"/>
              <a:t>HEAD ^^</a:t>
            </a:r>
          </a:p>
          <a:p>
            <a:pPr marL="0" indent="0">
              <a:buNone/>
            </a:pPr>
            <a:endParaRPr lang="en-US" dirty="0"/>
          </a:p>
          <a:p>
            <a:pPr marL="0" indent="0">
              <a:buNone/>
            </a:pPr>
            <a:r>
              <a:rPr lang="en-US" dirty="0" smtClean="0"/>
              <a:t>Detached snapshot and so on</a:t>
            </a:r>
            <a:endParaRPr lang="en-US" dirty="0"/>
          </a:p>
        </p:txBody>
      </p:sp>
    </p:spTree>
    <p:extLst>
      <p:ext uri="{BB962C8B-B14F-4D97-AF65-F5344CB8AC3E}">
        <p14:creationId xmlns:p14="http://schemas.microsoft.com/office/powerpoint/2010/main" val="11995310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еще</a:t>
            </a:r>
            <a:endParaRPr lang="en-US" dirty="0"/>
          </a:p>
        </p:txBody>
      </p:sp>
      <p:sp>
        <p:nvSpPr>
          <p:cNvPr id="3" name="Content Placeholder 2"/>
          <p:cNvSpPr>
            <a:spLocks noGrp="1"/>
          </p:cNvSpPr>
          <p:nvPr>
            <p:ph idx="1"/>
          </p:nvPr>
        </p:nvSpPr>
        <p:spPr/>
        <p:txBody>
          <a:bodyPr/>
          <a:lstStyle/>
          <a:p>
            <a:pPr marL="0" indent="0">
              <a:buNone/>
            </a:pPr>
            <a:r>
              <a:rPr lang="en-US" b="1" dirty="0"/>
              <a:t>Staging Area</a:t>
            </a:r>
          </a:p>
          <a:p>
            <a:pPr marL="0" indent="0">
              <a:buNone/>
            </a:pPr>
            <a:r>
              <a:rPr lang="en-US" b="1" dirty="0"/>
              <a:t>Diffs</a:t>
            </a:r>
          </a:p>
          <a:p>
            <a:pPr marL="0" indent="0">
              <a:buNone/>
            </a:pPr>
            <a:endParaRPr lang="en-US" dirty="0"/>
          </a:p>
        </p:txBody>
      </p:sp>
    </p:spTree>
    <p:extLst>
      <p:ext uri="{BB962C8B-B14F-4D97-AF65-F5344CB8AC3E}">
        <p14:creationId xmlns:p14="http://schemas.microsoft.com/office/powerpoint/2010/main" val="255488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Eliminating </a:t>
            </a:r>
            <a:r>
              <a:rPr lang="en-US" b="1" dirty="0" smtClean="0"/>
              <a:t>Duplication</a:t>
            </a:r>
            <a:endParaRPr lang="en-US" dirty="0"/>
          </a:p>
        </p:txBody>
      </p:sp>
      <p:sp>
        <p:nvSpPr>
          <p:cNvPr id="4" name="Content Placeholder 2"/>
          <p:cNvSpPr>
            <a:spLocks noGrp="1"/>
          </p:cNvSpPr>
          <p:nvPr>
            <p:ph idx="1"/>
          </p:nvPr>
        </p:nvSpPr>
        <p:spPr>
          <a:xfrm>
            <a:off x="838200" y="1825625"/>
            <a:ext cx="10515600" cy="4351338"/>
          </a:xfrm>
        </p:spPr>
        <p:txBody>
          <a:bodyPr>
            <a:normAutofit lnSpcReduction="10000"/>
          </a:bodyPr>
          <a:lstStyle/>
          <a:p>
            <a:pPr marL="0" indent="0">
              <a:buNone/>
            </a:pPr>
            <a:r>
              <a:rPr lang="ru-RU" b="1" dirty="0" smtClean="0"/>
              <a:t>С</a:t>
            </a:r>
            <a:r>
              <a:rPr lang="en-US" b="1" dirty="0" smtClean="0"/>
              <a:t>:\\dev\working</a:t>
            </a:r>
            <a:endParaRPr lang="ru-RU" b="1" dirty="0" smtClean="0"/>
          </a:p>
          <a:p>
            <a:pPr marL="0" indent="0">
              <a:buNone/>
            </a:pPr>
            <a:r>
              <a:rPr lang="ru-RU" b="1" dirty="0" smtClean="0"/>
              <a:t>С</a:t>
            </a:r>
            <a:r>
              <a:rPr lang="en-US" b="1" dirty="0" smtClean="0"/>
              <a:t>:\\dev</a:t>
            </a:r>
            <a:r>
              <a:rPr lang="ru-RU" b="1" dirty="0" smtClean="0"/>
              <a:t>\</a:t>
            </a:r>
            <a:r>
              <a:rPr lang="en-US" b="1" dirty="0" smtClean="0"/>
              <a:t>archive\</a:t>
            </a:r>
            <a:r>
              <a:rPr lang="en-US" b="1" dirty="0" smtClean="0">
                <a:solidFill>
                  <a:srgbClr val="0070C0"/>
                </a:solidFill>
              </a:rPr>
              <a:t>8ecefd0b596fe2f95d91e4b914dc8b7b45eebd</a:t>
            </a:r>
          </a:p>
          <a:p>
            <a:pPr marL="0" indent="0">
              <a:buNone/>
            </a:pPr>
            <a:r>
              <a:rPr lang="ru-RU" b="1" dirty="0" smtClean="0"/>
              <a:t>С</a:t>
            </a:r>
            <a:r>
              <a:rPr lang="en-US" b="1" dirty="0" smtClean="0"/>
              <a:t>:\\dev</a:t>
            </a:r>
            <a:r>
              <a:rPr lang="ru-RU" b="1" dirty="0" smtClean="0"/>
              <a:t>\</a:t>
            </a:r>
            <a:r>
              <a:rPr lang="en-US" b="1" dirty="0" smtClean="0"/>
              <a:t>archive\</a:t>
            </a:r>
            <a:r>
              <a:rPr lang="en-US" b="1" dirty="0" smtClean="0">
                <a:solidFill>
                  <a:srgbClr val="0070C0"/>
                </a:solidFill>
              </a:rPr>
              <a:t>11c52114047683224149cf2d48f0752e548b0c</a:t>
            </a:r>
            <a:r>
              <a:rPr lang="en-US" b="1" dirty="0" smtClean="0"/>
              <a:t>\</a:t>
            </a:r>
            <a:r>
              <a:rPr lang="en-US" b="1" dirty="0" smtClean="0">
                <a:solidFill>
                  <a:srgbClr val="7030A0"/>
                </a:solidFill>
              </a:rPr>
              <a:t>message</a:t>
            </a:r>
            <a:r>
              <a:rPr lang="en-US" b="1" dirty="0" smtClean="0"/>
              <a:t>.txt</a:t>
            </a:r>
          </a:p>
          <a:p>
            <a:pPr marL="0" indent="0">
              <a:buNone/>
            </a:pPr>
            <a:r>
              <a:rPr lang="en-US" b="1" dirty="0" smtClean="0"/>
              <a:t>….</a:t>
            </a:r>
            <a:endParaRPr lang="ru-RU" b="1" dirty="0" smtClean="0"/>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references\heads</a:t>
            </a:r>
            <a:r>
              <a:rPr lang="en-US" b="1" dirty="0"/>
              <a:t>\</a:t>
            </a:r>
            <a:r>
              <a:rPr lang="en-US" b="1" dirty="0" smtClean="0">
                <a:solidFill>
                  <a:schemeClr val="accent2"/>
                </a:solidFill>
              </a:rPr>
              <a:t>master</a:t>
            </a:r>
            <a:r>
              <a:rPr lang="en-US" b="1" dirty="0" smtClean="0"/>
              <a:t>.txt</a:t>
            </a:r>
          </a:p>
          <a:p>
            <a:pPr marL="0" indent="0">
              <a:buNone/>
            </a:pPr>
            <a:r>
              <a:rPr lang="ru-RU" b="1" dirty="0" smtClean="0"/>
              <a:t>С</a:t>
            </a:r>
            <a:r>
              <a:rPr lang="en-US" b="1" dirty="0" smtClean="0"/>
              <a:t>:\\dev</a:t>
            </a:r>
            <a:r>
              <a:rPr lang="ru-RU" b="1" dirty="0" smtClean="0"/>
              <a:t>\</a:t>
            </a:r>
            <a:r>
              <a:rPr lang="en-US" b="1" dirty="0" smtClean="0"/>
              <a:t>archive</a:t>
            </a:r>
            <a:r>
              <a:rPr lang="ru-RU" b="1" dirty="0" smtClean="0"/>
              <a:t>\</a:t>
            </a:r>
            <a:r>
              <a:rPr lang="en-US" b="1" dirty="0" smtClean="0"/>
              <a:t>references\tags\</a:t>
            </a:r>
            <a:r>
              <a:rPr lang="en-US" b="1" dirty="0" smtClean="0">
                <a:solidFill>
                  <a:schemeClr val="accent6"/>
                </a:solidFill>
              </a:rPr>
              <a:t>v1.0.2</a:t>
            </a:r>
            <a:r>
              <a:rPr lang="en-US" b="1" dirty="0" smtClean="0"/>
              <a:t>.txt</a:t>
            </a:r>
            <a:endParaRPr lang="ru-RU" b="1" dirty="0" smtClean="0"/>
          </a:p>
          <a:p>
            <a:pPr marL="0" indent="0">
              <a:buNone/>
            </a:pPr>
            <a:r>
              <a:rPr lang="ru-RU" b="1" dirty="0" smtClean="0">
                <a:solidFill>
                  <a:srgbClr val="FF0000"/>
                </a:solidFill>
              </a:rPr>
              <a:t>С</a:t>
            </a:r>
            <a:r>
              <a:rPr lang="en-US" b="1" dirty="0" smtClean="0">
                <a:solidFill>
                  <a:srgbClr val="FF0000"/>
                </a:solidFill>
              </a:rPr>
              <a:t>:\\dev\archive\objects\</a:t>
            </a:r>
          </a:p>
          <a:p>
            <a:pPr marL="0" indent="0">
              <a:buNone/>
            </a:pPr>
            <a:r>
              <a:rPr lang="en-US" b="1" dirty="0" smtClean="0"/>
              <a:t>….</a:t>
            </a:r>
          </a:p>
          <a:p>
            <a:pPr marL="0" indent="0">
              <a:buNone/>
            </a:pPr>
            <a:endParaRPr lang="en-US" b="1" dirty="0" smtClean="0"/>
          </a:p>
          <a:p>
            <a:pPr marL="0" indent="0">
              <a:buNone/>
            </a:pPr>
            <a:endParaRPr lang="en-US" b="1" dirty="0" smtClean="0"/>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38112655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 теперь для каждого файла в каждой </a:t>
            </a:r>
            <a:r>
              <a:rPr lang="en-US" dirty="0" smtClean="0"/>
              <a:t>snapshot </a:t>
            </a:r>
            <a:r>
              <a:rPr lang="ru-RU" dirty="0" smtClean="0"/>
              <a:t>директории</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Step 1: Calculate the SHA1 of the contents. </a:t>
            </a:r>
            <a:endParaRPr lang="ru-RU" dirty="0" smtClean="0"/>
          </a:p>
          <a:p>
            <a:pPr marL="0" indent="0">
              <a:buNone/>
            </a:pPr>
            <a:r>
              <a:rPr lang="en-US" dirty="0" smtClean="0"/>
              <a:t>Step </a:t>
            </a:r>
            <a:r>
              <a:rPr lang="en-US" dirty="0"/>
              <a:t>2: Add an entry into the temp file that contains the word ‘blob’ (binary large object), the SHA1 from the first step, and the filename. Step 3: Copy the file to the objects directory and rename it to the SHA1 from step 1. Once finished with all the files, find the SHA1 of the temp file contents and use that to name the temp file, also placing it in the objects directory</a:t>
            </a:r>
            <a:r>
              <a:rPr lang="en-US" dirty="0" smtClean="0"/>
              <a:t>.</a:t>
            </a:r>
            <a:endParaRPr lang="ru-RU" dirty="0" smtClean="0"/>
          </a:p>
          <a:p>
            <a:pPr marL="0" indent="0">
              <a:buNone/>
            </a:pPr>
            <a:endParaRPr lang="ru-RU" dirty="0"/>
          </a:p>
          <a:p>
            <a:pPr marL="0" indent="0">
              <a:buNone/>
            </a:pPr>
            <a:r>
              <a:rPr lang="en-US" dirty="0"/>
              <a:t>If at any time the objects directory already contains a file with a given name, then you have already stored that file’s contents and there is no need to do so again.</a:t>
            </a:r>
          </a:p>
        </p:txBody>
      </p:sp>
    </p:spTree>
    <p:extLst>
      <p:ext uri="{BB962C8B-B14F-4D97-AF65-F5344CB8AC3E}">
        <p14:creationId xmlns:p14="http://schemas.microsoft.com/office/powerpoint/2010/main" val="47067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Сообщения </a:t>
            </a:r>
            <a:r>
              <a:rPr lang="en-US" dirty="0" err="1" smtClean="0"/>
              <a:t>Git</a:t>
            </a:r>
            <a:r>
              <a:rPr lang="en-US" dirty="0" smtClean="0"/>
              <a:t>’</a:t>
            </a:r>
            <a:r>
              <a:rPr lang="ru-RU" dirty="0" smtClean="0"/>
              <a:t>а</a:t>
            </a:r>
            <a:r>
              <a:rPr lang="en-US" dirty="0" smtClean="0"/>
              <a:t> </a:t>
            </a:r>
            <a:r>
              <a:rPr lang="ru-RU" dirty="0" smtClean="0"/>
              <a:t>могут испугать</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“You </a:t>
            </a:r>
            <a:r>
              <a:rPr lang="en-US" dirty="0"/>
              <a:t>are in detached HEAD </a:t>
            </a:r>
            <a:r>
              <a:rPr lang="en-US" dirty="0" smtClean="0"/>
              <a:t>state</a:t>
            </a:r>
            <a:r>
              <a:rPr lang="ru-RU" dirty="0" smtClean="0"/>
              <a:t>…</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27495104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Compressing </a:t>
            </a:r>
            <a:r>
              <a:rPr lang="en-US" b="1" dirty="0" smtClean="0"/>
              <a:t>Blobs</a:t>
            </a:r>
            <a:endParaRPr lang="en-US" dirty="0"/>
          </a:p>
        </p:txBody>
      </p:sp>
      <p:sp>
        <p:nvSpPr>
          <p:cNvPr id="3" name="Content Placeholder 2"/>
          <p:cNvSpPr>
            <a:spLocks noGrp="1"/>
          </p:cNvSpPr>
          <p:nvPr>
            <p:ph idx="1"/>
          </p:nvPr>
        </p:nvSpPr>
        <p:spPr/>
        <p:txBody>
          <a:bodyPr/>
          <a:lstStyle/>
          <a:p>
            <a:r>
              <a:rPr lang="en-US" dirty="0"/>
              <a:t>Text can be very efficiently compressed using something like the LZW or DEFLATE compression algorithms. If you compress every blob before computing its SHA1 and saving it to disk you can reduce the total storage size of the project history by another very admirable quantity.</a:t>
            </a:r>
          </a:p>
        </p:txBody>
      </p:sp>
    </p:spTree>
    <p:extLst>
      <p:ext uri="{BB962C8B-B14F-4D97-AF65-F5344CB8AC3E}">
        <p14:creationId xmlns:p14="http://schemas.microsoft.com/office/powerpoint/2010/main" val="17471270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a:t>
            </a:r>
          </a:p>
        </p:txBody>
      </p:sp>
      <p:sp>
        <p:nvSpPr>
          <p:cNvPr id="4" name="Rectangle 1"/>
          <p:cNvSpPr>
            <a:spLocks noGrp="1" noChangeArrowheads="1"/>
          </p:cNvSpPr>
          <p:nvPr>
            <p:ph idx="1"/>
          </p:nvPr>
        </p:nvSpPr>
        <p:spPr bwMode="auto">
          <a:xfrm>
            <a:off x="616639" y="1971350"/>
            <a:ext cx="9278475" cy="1938992"/>
          </a:xfrm>
          <a:prstGeom prst="rect">
            <a:avLst/>
          </a:prstGeom>
          <a:solidFill>
            <a:srgbClr val="EE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helvetica" panose="020B0604020202020204" pitchFamily="34" charset="0"/>
              </a:rPr>
              <a:t>remember that it is almost impossible to lose work that has been committed.</a:t>
            </a:r>
            <a:endParaRPr kumimoji="0" lang="ru-RU" altLang="en-US" sz="1800" b="0" i="0" u="none" strike="noStrike" cap="none" normalizeH="0" baseline="0" dirty="0" smtClean="0">
              <a:ln>
                <a:noFill/>
              </a:ln>
              <a:solidFill>
                <a:srgbClr val="000000"/>
              </a:solidFill>
              <a:effectLst/>
              <a:latin typeface="helvetica"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helvetica" panose="020B0604020202020204" pitchFamily="34" charset="0"/>
              </a:rPr>
              <a:t> Even when you delete a branch, all that’s really happened is that the pointer to that commit has been removed.</a:t>
            </a:r>
            <a:endParaRPr kumimoji="0" lang="ru-RU" altLang="en-US" sz="1800" b="0" i="0" u="none" strike="noStrike" cap="none" normalizeH="0" baseline="0" dirty="0" smtClean="0">
              <a:ln>
                <a:noFill/>
              </a:ln>
              <a:solidFill>
                <a:srgbClr val="000000"/>
              </a:solidFill>
              <a:effectLst/>
              <a:latin typeface="helvetica"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helvetica" panose="020B0604020202020204" pitchFamily="34" charset="0"/>
              </a:rPr>
              <a:t> All of the snapshots are still in the objects directory, you just need to dig up the commit SHA. In these cases, look up </a:t>
            </a:r>
            <a:r>
              <a:rPr kumimoji="0" lang="en-US" altLang="en-US" sz="1600" b="0" i="0" u="none" strike="noStrike" cap="none" normalizeH="0" baseline="0" dirty="0" err="1" smtClean="0">
                <a:ln>
                  <a:noFill/>
                </a:ln>
                <a:solidFill>
                  <a:srgbClr val="000000"/>
                </a:solidFill>
                <a:effectLst/>
                <a:latin typeface="Arial Unicode MS" panose="020B0604020202020204" pitchFamily="34" charset="-128"/>
              </a:rPr>
              <a:t>git</a:t>
            </a:r>
            <a:r>
              <a:rPr kumimoji="0" lang="en-US" alt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600" b="0" i="0" u="none" strike="noStrike" cap="none" normalizeH="0" baseline="0" dirty="0" err="1" smtClean="0">
                <a:ln>
                  <a:noFill/>
                </a:ln>
                <a:solidFill>
                  <a:srgbClr val="000000"/>
                </a:solidFill>
                <a:effectLst/>
                <a:latin typeface="Arial Unicode MS" panose="020B0604020202020204" pitchFamily="34" charset="-128"/>
              </a:rPr>
              <a:t>reflog</a:t>
            </a:r>
            <a:r>
              <a:rPr kumimoji="0" lang="en-US" altLang="en-US" sz="1800" b="0" i="0" u="none" strike="noStrike" cap="none" normalizeH="0" baseline="0" dirty="0" smtClean="0">
                <a:ln>
                  <a:noFill/>
                </a:ln>
                <a:solidFill>
                  <a:srgbClr val="000000"/>
                </a:solidFill>
                <a:effectLst/>
                <a:latin typeface="helvetica" panose="020B0604020202020204" pitchFamily="34" charset="0"/>
              </a:rPr>
              <a:t>. </a:t>
            </a:r>
            <a:endParaRPr kumimoji="0" lang="ru-RU" altLang="en-US" sz="1800" b="0" i="0" u="none" strike="noStrike" cap="none" normalizeH="0" baseline="0" dirty="0" smtClean="0">
              <a:ln>
                <a:noFill/>
              </a:ln>
              <a:solidFill>
                <a:srgbClr val="000000"/>
              </a:solidFill>
              <a:effectLst/>
              <a:latin typeface="helvetica"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helvetica" panose="020B0604020202020204" pitchFamily="34" charset="0"/>
              </a:rPr>
              <a:t>It contains a history of what each branch pointed to and in times of crisis, it will save the day.</a:t>
            </a:r>
            <a:r>
              <a:rPr kumimoji="0" lang="en-US" altLang="en-US" sz="16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67686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Теперь смотрим реальную папку </a:t>
            </a:r>
            <a:r>
              <a:rPr lang="en-US" dirty="0" smtClean="0"/>
              <a:t>.</a:t>
            </a:r>
            <a:r>
              <a:rPr lang="en-US" dirty="0" err="1" smtClean="0"/>
              <a:t>git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187306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Stash – </a:t>
            </a:r>
            <a:r>
              <a:rPr lang="ru-RU" dirty="0" smtClean="0"/>
              <a:t>по сути обычный </a:t>
            </a:r>
            <a:r>
              <a:rPr lang="ru-RU" dirty="0" err="1" smtClean="0"/>
              <a:t>коммит</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951207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Вставить картинку</a:t>
            </a:r>
            <a:endParaRPr lang="en-US" dirty="0"/>
          </a:p>
        </p:txBody>
      </p:sp>
      <p:sp>
        <p:nvSpPr>
          <p:cNvPr id="3" name="Content Placeholder 2"/>
          <p:cNvSpPr>
            <a:spLocks noGrp="1"/>
          </p:cNvSpPr>
          <p:nvPr>
            <p:ph idx="1"/>
          </p:nvPr>
        </p:nvSpPr>
        <p:spPr/>
        <p:txBody>
          <a:bodyPr/>
          <a:lstStyle/>
          <a:p>
            <a:r>
              <a:rPr lang="en-US" dirty="0" smtClean="0"/>
              <a:t>https://octodex.github.com/</a:t>
            </a:r>
            <a:endParaRPr lang="en-US" dirty="0"/>
          </a:p>
        </p:txBody>
      </p:sp>
    </p:spTree>
    <p:extLst>
      <p:ext uri="{BB962C8B-B14F-4D97-AF65-F5344CB8AC3E}">
        <p14:creationId xmlns:p14="http://schemas.microsoft.com/office/powerpoint/2010/main" val="36748238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650" y="1571625"/>
            <a:ext cx="6362700" cy="3714750"/>
          </a:xfrm>
          <a:prstGeom prst="rect">
            <a:avLst/>
          </a:prstGeom>
        </p:spPr>
      </p:pic>
    </p:spTree>
    <p:extLst>
      <p:ext uri="{BB962C8B-B14F-4D97-AF65-F5344CB8AC3E}">
        <p14:creationId xmlns:p14="http://schemas.microsoft.com/office/powerpoint/2010/main" val="9731503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Полезные </a:t>
            </a:r>
            <a:r>
              <a:rPr lang="ru-RU" dirty="0" err="1" smtClean="0"/>
              <a:t>линки</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1453917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r>
              <a:rPr lang="en-US" dirty="0" smtClean="0"/>
              <a:t> overview</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057831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ru-RU" dirty="0" smtClean="0"/>
              <a:t>Начали использовать гит около 3х лет назад, до этого </a:t>
            </a:r>
            <a:r>
              <a:rPr lang="en-US" dirty="0" smtClean="0"/>
              <a:t>subversion</a:t>
            </a:r>
          </a:p>
          <a:p>
            <a:pPr marL="0" indent="0">
              <a:buNone/>
            </a:pPr>
            <a:r>
              <a:rPr lang="ru-RU" dirty="0" smtClean="0"/>
              <a:t>Использовали в лучших традициях </a:t>
            </a:r>
            <a:r>
              <a:rPr lang="en-US" b="1" dirty="0"/>
              <a:t>SVN</a:t>
            </a:r>
            <a:endParaRPr lang="ru-RU" dirty="0" smtClean="0"/>
          </a:p>
          <a:p>
            <a:pPr marL="0" indent="0">
              <a:buNone/>
            </a:pPr>
            <a:r>
              <a:rPr lang="ru-RU" dirty="0" smtClean="0"/>
              <a:t>В последние полгода задумались о том правильно ли мы его используем </a:t>
            </a:r>
            <a:r>
              <a:rPr lang="ru-RU" dirty="0" smtClean="0">
                <a:sym typeface="Wingdings" panose="05000000000000000000" pitchFamily="2" charset="2"/>
              </a:rPr>
              <a:t></a:t>
            </a:r>
            <a:endParaRPr lang="en-US" dirty="0"/>
          </a:p>
        </p:txBody>
      </p:sp>
    </p:spTree>
    <p:extLst>
      <p:ext uri="{BB962C8B-B14F-4D97-AF65-F5344CB8AC3E}">
        <p14:creationId xmlns:p14="http://schemas.microsoft.com/office/powerpoint/2010/main" val="29517332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message</a:t>
            </a:r>
            <a:endParaRPr lang="en-US" dirty="0"/>
          </a:p>
        </p:txBody>
      </p:sp>
      <p:sp>
        <p:nvSpPr>
          <p:cNvPr id="3" name="Content Placeholder 2"/>
          <p:cNvSpPr>
            <a:spLocks noGrp="1"/>
          </p:cNvSpPr>
          <p:nvPr>
            <p:ph idx="1"/>
          </p:nvPr>
        </p:nvSpPr>
        <p:spPr/>
        <p:txBody>
          <a:bodyPr/>
          <a:lstStyle/>
          <a:p>
            <a:r>
              <a:rPr lang="en-US" dirty="0" smtClean="0"/>
              <a:t>AngularJS </a:t>
            </a:r>
            <a:r>
              <a:rPr lang="en-US" dirty="0" err="1" smtClean="0"/>
              <a:t>Git</a:t>
            </a:r>
            <a:r>
              <a:rPr lang="en-US" dirty="0" smtClean="0"/>
              <a:t> Commit Message Conventions</a:t>
            </a:r>
          </a:p>
          <a:p>
            <a:pPr marL="0" indent="0">
              <a:buNone/>
            </a:pPr>
            <a:r>
              <a:rPr lang="en-US" dirty="0" smtClean="0">
                <a:hlinkClick r:id="rId2"/>
              </a:rPr>
              <a:t>https://docs.google.com/document/d/1QrDFcIiPjSLDn3EL15IJygNPiHORgU1_OOAqWjiDU5Y/mobilebasic</a:t>
            </a:r>
            <a:endParaRPr lang="en-US" dirty="0" smtClean="0"/>
          </a:p>
          <a:p>
            <a:pPr marL="0" indent="0">
              <a:buNone/>
            </a:pPr>
            <a:endParaRPr lang="en-US" dirty="0"/>
          </a:p>
          <a:p>
            <a:pPr marL="0" indent="0">
              <a:buNone/>
            </a:pPr>
            <a:r>
              <a:rPr lang="en-US" dirty="0" smtClean="0"/>
              <a:t>emoji on commits</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879284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808" y="0"/>
            <a:ext cx="12437616" cy="8275161"/>
          </a:xfrm>
          <a:prstGeom prst="rect">
            <a:avLst/>
          </a:prstGeom>
        </p:spPr>
      </p:pic>
      <p:sp>
        <p:nvSpPr>
          <p:cNvPr id="4" name="TextBox 3"/>
          <p:cNvSpPr txBox="1"/>
          <p:nvPr/>
        </p:nvSpPr>
        <p:spPr>
          <a:xfrm>
            <a:off x="409434" y="574276"/>
            <a:ext cx="3475631" cy="923330"/>
          </a:xfrm>
          <a:prstGeom prst="rect">
            <a:avLst/>
          </a:prstGeom>
          <a:noFill/>
        </p:spPr>
        <p:txBody>
          <a:bodyPr wrap="none" rtlCol="0">
            <a:spAutoFit/>
          </a:bodyPr>
          <a:lstStyle/>
          <a:p>
            <a:r>
              <a:rPr lang="ru-RU" sz="5400" dirty="0" smtClean="0">
                <a:solidFill>
                  <a:schemeClr val="bg1"/>
                </a:solidFill>
              </a:rPr>
              <a:t>Внезапно…</a:t>
            </a:r>
            <a:endParaRPr lang="en-US" sz="5400" dirty="0">
              <a:solidFill>
                <a:schemeClr val="bg1"/>
              </a:solidFill>
            </a:endParaRPr>
          </a:p>
        </p:txBody>
      </p:sp>
    </p:spTree>
    <p:extLst>
      <p:ext uri="{BB962C8B-B14F-4D97-AF65-F5344CB8AC3E}">
        <p14:creationId xmlns:p14="http://schemas.microsoft.com/office/powerpoint/2010/main" val="5082474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536" y="2911680"/>
            <a:ext cx="10515600" cy="1325563"/>
          </a:xfrm>
        </p:spPr>
        <p:txBody>
          <a:bodyPr/>
          <a:lstStyle/>
          <a:p>
            <a:pPr algn="ctr"/>
            <a:r>
              <a:rPr lang="en-US" dirty="0" err="1" smtClean="0"/>
              <a:t>Git</a:t>
            </a:r>
            <a:r>
              <a:rPr lang="en-US" dirty="0" smtClean="0"/>
              <a:t> Flow</a:t>
            </a:r>
            <a:endParaRPr lang="en-US" dirty="0"/>
          </a:p>
        </p:txBody>
      </p:sp>
    </p:spTree>
    <p:extLst>
      <p:ext uri="{BB962C8B-B14F-4D97-AF65-F5344CB8AC3E}">
        <p14:creationId xmlns:p14="http://schemas.microsoft.com/office/powerpoint/2010/main" val="31560034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49903" y="365125"/>
            <a:ext cx="4619407" cy="6121720"/>
          </a:xfrm>
        </p:spPr>
      </p:pic>
    </p:spTree>
    <p:extLst>
      <p:ext uri="{BB962C8B-B14F-4D97-AF65-F5344CB8AC3E}">
        <p14:creationId xmlns:p14="http://schemas.microsoft.com/office/powerpoint/2010/main" val="32234073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main branches</a:t>
            </a:r>
          </a:p>
        </p:txBody>
      </p:sp>
      <p:sp>
        <p:nvSpPr>
          <p:cNvPr id="5" name="Content Placeholder 4"/>
          <p:cNvSpPr>
            <a:spLocks noGrp="1"/>
          </p:cNvSpPr>
          <p:nvPr>
            <p:ph idx="1"/>
          </p:nvPr>
        </p:nvSpPr>
        <p:spPr/>
        <p:txBody>
          <a:bodyPr/>
          <a:lstStyle/>
          <a:p>
            <a:r>
              <a:rPr lang="en-US" dirty="0" smtClean="0"/>
              <a:t>origin/master</a:t>
            </a:r>
            <a:r>
              <a:rPr lang="ru-RU" dirty="0" smtClean="0"/>
              <a:t> – </a:t>
            </a:r>
            <a:r>
              <a:rPr lang="en-US" dirty="0" smtClean="0"/>
              <a:t>production ready</a:t>
            </a:r>
          </a:p>
          <a:p>
            <a:r>
              <a:rPr lang="en-US" dirty="0" smtClean="0"/>
              <a:t>origin/develop – latest development (or integration branch)</a:t>
            </a:r>
          </a:p>
          <a:p>
            <a:endParaRPr lang="en-US" dirty="0"/>
          </a:p>
          <a:p>
            <a:r>
              <a:rPr lang="en-US" dirty="0" smtClean="0"/>
              <a:t>Merge from dev to master == new production release</a:t>
            </a:r>
            <a:endParaRPr lang="en-US" dirty="0"/>
          </a:p>
        </p:txBody>
      </p:sp>
    </p:spTree>
    <p:extLst>
      <p:ext uri="{BB962C8B-B14F-4D97-AF65-F5344CB8AC3E}">
        <p14:creationId xmlns:p14="http://schemas.microsoft.com/office/powerpoint/2010/main" val="20746371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Supporting </a:t>
            </a:r>
            <a:r>
              <a:rPr lang="en-US" dirty="0" smtClean="0"/>
              <a:t>branches (limited life time)</a:t>
            </a:r>
            <a:endParaRPr lang="en-US" dirty="0"/>
          </a:p>
        </p:txBody>
      </p:sp>
      <p:sp>
        <p:nvSpPr>
          <p:cNvPr id="3" name="Content Placeholder 2"/>
          <p:cNvSpPr>
            <a:spLocks noGrp="1"/>
          </p:cNvSpPr>
          <p:nvPr>
            <p:ph idx="1"/>
          </p:nvPr>
        </p:nvSpPr>
        <p:spPr/>
        <p:txBody>
          <a:bodyPr/>
          <a:lstStyle/>
          <a:p>
            <a:r>
              <a:rPr lang="en-US" dirty="0"/>
              <a:t>Feature branches</a:t>
            </a:r>
          </a:p>
          <a:p>
            <a:r>
              <a:rPr lang="en-US" dirty="0"/>
              <a:t>Release branches</a:t>
            </a:r>
          </a:p>
          <a:p>
            <a:r>
              <a:rPr lang="en-US" dirty="0"/>
              <a:t>Hotfix branches</a:t>
            </a:r>
          </a:p>
          <a:p>
            <a:pPr marL="0" indent="0">
              <a:buNone/>
            </a:pPr>
            <a:endParaRPr lang="en-US" dirty="0"/>
          </a:p>
        </p:txBody>
      </p:sp>
    </p:spTree>
    <p:extLst>
      <p:ext uri="{BB962C8B-B14F-4D97-AF65-F5344CB8AC3E}">
        <p14:creationId xmlns:p14="http://schemas.microsoft.com/office/powerpoint/2010/main" val="26795934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branches </a:t>
            </a:r>
          </a:p>
        </p:txBody>
      </p:sp>
      <p:sp>
        <p:nvSpPr>
          <p:cNvPr id="4" name="Rectangle 1"/>
          <p:cNvSpPr>
            <a:spLocks noGrp="1" noChangeArrowheads="1"/>
          </p:cNvSpPr>
          <p:nvPr>
            <p:ph idx="1"/>
          </p:nvPr>
        </p:nvSpPr>
        <p:spPr bwMode="auto">
          <a:xfrm>
            <a:off x="730045" y="1322689"/>
            <a:ext cx="3468888" cy="17389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May branch off from:</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develop</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Must merge back into:</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develop</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Branch naming convention:</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anything except </a:t>
            </a:r>
            <a:r>
              <a:rPr kumimoji="0" lang="en-US" altLang="en-US" sz="1000" b="0" i="0" u="none" strike="noStrike" cap="none" normalizeH="0" baseline="0" dirty="0" smtClean="0">
                <a:ln>
                  <a:noFill/>
                </a:ln>
                <a:solidFill>
                  <a:srgbClr val="333333"/>
                </a:solidFill>
                <a:effectLst/>
                <a:latin typeface="Inconsolata"/>
              </a:rPr>
              <a:t>master</a:t>
            </a:r>
            <a:r>
              <a:rPr kumimoji="0" lang="en-US" altLang="en-US" sz="1300" b="0" i="0" u="none" strike="noStrike" cap="none" normalizeH="0" baseline="0" dirty="0" smtClean="0">
                <a:ln>
                  <a:noFill/>
                </a:ln>
                <a:solidFill>
                  <a:srgbClr val="333333"/>
                </a:solidFill>
                <a:effectLst/>
                <a:latin typeface="RobotoDraft"/>
              </a:rPr>
              <a:t>, </a:t>
            </a:r>
            <a:r>
              <a:rPr kumimoji="0" lang="en-US" altLang="en-US" sz="1000" b="0" i="0" u="none" strike="noStrike" cap="none" normalizeH="0" baseline="0" dirty="0" smtClean="0">
                <a:ln>
                  <a:noFill/>
                </a:ln>
                <a:solidFill>
                  <a:srgbClr val="333333"/>
                </a:solidFill>
                <a:effectLst/>
                <a:latin typeface="Inconsolata"/>
              </a:rPr>
              <a:t>develop</a:t>
            </a:r>
            <a:r>
              <a:rPr kumimoji="0" lang="en-US" altLang="en-US" sz="1300" b="0" i="0" u="none" strike="noStrike" cap="none" normalizeH="0" baseline="0" dirty="0" smtClean="0">
                <a:ln>
                  <a:noFill/>
                </a:ln>
                <a:solidFill>
                  <a:srgbClr val="333333"/>
                </a:solidFill>
                <a:effectLst/>
                <a:latin typeface="RobotoDraft"/>
              </a:rPr>
              <a:t>, </a:t>
            </a:r>
            <a:r>
              <a:rPr kumimoji="0" lang="en-US" altLang="en-US" sz="1000" b="0" i="0" u="none" strike="noStrike" cap="none" normalizeH="0" baseline="0" dirty="0" smtClean="0">
                <a:ln>
                  <a:noFill/>
                </a:ln>
                <a:solidFill>
                  <a:srgbClr val="333333"/>
                </a:solidFill>
                <a:effectLst/>
                <a:latin typeface="Inconsolata"/>
              </a:rPr>
              <a:t>release-*</a:t>
            </a:r>
            <a:r>
              <a:rPr kumimoji="0" lang="en-US" altLang="en-US" sz="1300" b="0" i="0" u="none" strike="noStrike" cap="none" normalizeH="0" baseline="0" dirty="0" smtClean="0">
                <a:ln>
                  <a:noFill/>
                </a:ln>
                <a:solidFill>
                  <a:srgbClr val="333333"/>
                </a:solidFill>
                <a:effectLst/>
                <a:latin typeface="RobotoDraft"/>
              </a:rPr>
              <a:t>, or </a:t>
            </a:r>
            <a:r>
              <a:rPr kumimoji="0" lang="en-US" altLang="en-US" sz="1000" b="0" i="0" u="none" strike="noStrike" cap="none" normalizeH="0" baseline="0" dirty="0" smtClean="0">
                <a:ln>
                  <a:noFill/>
                </a:ln>
                <a:solidFill>
                  <a:srgbClr val="333333"/>
                </a:solidFill>
                <a:effectLst/>
                <a:latin typeface="Inconsolata"/>
              </a:rPr>
              <a:t>hotfix-*</a:t>
            </a:r>
          </a:p>
          <a:p>
            <a:pPr marL="457200" marR="0" lvl="1" indent="-45720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333333"/>
              </a:solidFill>
              <a:latin typeface="Inconsolata"/>
            </a:endParaRP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540774" y="2996596"/>
            <a:ext cx="6096000" cy="646331"/>
          </a:xfrm>
          <a:prstGeom prst="rect">
            <a:avLst/>
          </a:prstGeom>
        </p:spPr>
        <p:txBody>
          <a:bodyPr>
            <a:spAutoFit/>
          </a:bodyPr>
          <a:lstStyle/>
          <a:p>
            <a:r>
              <a:rPr lang="en-US" dirty="0" smtClean="0"/>
              <a:t>Feature branches typically exist in developer repos only, not in origin.</a:t>
            </a:r>
            <a:endParaRPr lang="en-US" dirty="0"/>
          </a:p>
        </p:txBody>
      </p:sp>
      <p:sp>
        <p:nvSpPr>
          <p:cNvPr id="8" name="Rectangle 4"/>
          <p:cNvSpPr>
            <a:spLocks noChangeArrowheads="1"/>
          </p:cNvSpPr>
          <p:nvPr/>
        </p:nvSpPr>
        <p:spPr bwMode="auto">
          <a:xfrm>
            <a:off x="659410" y="3910335"/>
            <a:ext cx="10172714"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555555"/>
                </a:solidFill>
                <a:effectLst/>
                <a:latin typeface="Inconsolata"/>
              </a:rPr>
              <a:t>$</a:t>
            </a:r>
            <a:r>
              <a:rPr kumimoji="0" lang="en-US" altLang="en-US" sz="1200" b="0" i="0" u="none" strike="noStrike" cap="none" normalizeH="0" baseline="0" smtClean="0">
                <a:ln>
                  <a:noFill/>
                </a:ln>
                <a:solidFill>
                  <a:srgbClr val="333333"/>
                </a:solidFill>
                <a:effectLst/>
                <a:latin typeface="Inconsolata"/>
              </a:rPr>
              <a:t> git checkout -b myfeature develop </a:t>
            </a:r>
            <a:r>
              <a:rPr kumimoji="0" lang="en-US" altLang="en-US" sz="1200" b="0" i="0" u="none" strike="noStrike" cap="none" normalizeH="0" baseline="0" smtClean="0">
                <a:ln>
                  <a:noFill/>
                </a:ln>
                <a:solidFill>
                  <a:srgbClr val="888888"/>
                </a:solidFill>
                <a:effectLst/>
                <a:latin typeface="Inconsolata"/>
              </a:rPr>
              <a:t>Switched to a new branch "myfeature"</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659410" y="4366012"/>
            <a:ext cx="5516382" cy="9950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develop </a:t>
            </a:r>
            <a:r>
              <a:rPr kumimoji="0" lang="en-US" altLang="en-US" sz="1200" b="0" i="0" u="none" strike="noStrike" cap="none" normalizeH="0" baseline="0" dirty="0" smtClean="0">
                <a:ln>
                  <a:noFill/>
                </a:ln>
                <a:solidFill>
                  <a:srgbClr val="888888"/>
                </a:solidFill>
                <a:effectLst/>
                <a:latin typeface="Inconsolata"/>
              </a:rPr>
              <a:t>Switched to branch 'develop'</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merge </a:t>
            </a:r>
            <a:r>
              <a:rPr kumimoji="0" lang="en-US" altLang="en-US" sz="1200" i="0" u="none" strike="noStrike" cap="none" normalizeH="0" baseline="0" dirty="0" smtClean="0">
                <a:ln>
                  <a:noFill/>
                </a:ln>
                <a:solidFill>
                  <a:srgbClr val="333333"/>
                </a:solidFill>
                <a:effectLst/>
                <a:latin typeface="Inconsolata"/>
              </a:rPr>
              <a:t>--no-</a:t>
            </a:r>
            <a:r>
              <a:rPr kumimoji="0" lang="en-US" altLang="en-US" sz="1200" i="0" u="none" strike="noStrike" cap="none" normalizeH="0" baseline="0" dirty="0" err="1" smtClean="0">
                <a:ln>
                  <a:noFill/>
                </a:ln>
                <a:solidFill>
                  <a:srgbClr val="333333"/>
                </a:solidFill>
                <a:effectLst/>
                <a:latin typeface="Inconsolata"/>
              </a:rPr>
              <a:t>ff</a:t>
            </a:r>
            <a:r>
              <a:rPr kumimoji="0" lang="en-US" altLang="en-US" sz="120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myfeature</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Updating ea1b82a..05e9557</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(Summary of changes)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branch -d </a:t>
            </a:r>
            <a:r>
              <a:rPr kumimoji="0" lang="en-US" altLang="en-US" sz="1200" b="0" i="0" u="none" strike="noStrike" cap="none" normalizeH="0" baseline="0" dirty="0" err="1" smtClean="0">
                <a:ln>
                  <a:noFill/>
                </a:ln>
                <a:solidFill>
                  <a:srgbClr val="333333"/>
                </a:solidFill>
                <a:effectLst/>
                <a:latin typeface="Inconsolata"/>
              </a:rPr>
              <a:t>myfeature</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Deleted branch </a:t>
            </a:r>
            <a:r>
              <a:rPr kumimoji="0" lang="en-US" altLang="en-US" sz="1200" b="0" i="0" u="none" strike="noStrike" cap="none" normalizeH="0" baseline="0" dirty="0" err="1" smtClean="0">
                <a:ln>
                  <a:noFill/>
                </a:ln>
                <a:solidFill>
                  <a:srgbClr val="888888"/>
                </a:solidFill>
                <a:effectLst/>
                <a:latin typeface="Inconsolata"/>
              </a:rPr>
              <a:t>myfeature</a:t>
            </a:r>
            <a:r>
              <a:rPr kumimoji="0" lang="en-US" altLang="en-US" sz="1200" b="0" i="0" u="none" strike="noStrike" cap="none" normalizeH="0" baseline="0" dirty="0" smtClean="0">
                <a:ln>
                  <a:noFill/>
                </a:ln>
                <a:solidFill>
                  <a:srgbClr val="888888"/>
                </a:solidFill>
                <a:effectLst/>
                <a:latin typeface="Inconsolata"/>
              </a:rPr>
              <a:t> (was 05e9557).</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push origin develop</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40514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333333"/>
                </a:solidFill>
                <a:effectLst/>
                <a:latin typeface="RobotoDraft"/>
              </a:rPr>
              <a:t>The </a:t>
            </a:r>
            <a:r>
              <a:rPr kumimoji="0" lang="en-US" altLang="en-US" sz="1300" b="0" i="0" u="none" strike="noStrike" cap="none" normalizeH="0" baseline="0" smtClean="0">
                <a:ln>
                  <a:noFill/>
                </a:ln>
                <a:solidFill>
                  <a:srgbClr val="333333"/>
                </a:solidFill>
                <a:effectLst/>
                <a:latin typeface="Inconsolata"/>
              </a:rPr>
              <a:t>--no-ff</a:t>
            </a:r>
            <a:r>
              <a:rPr kumimoji="0" lang="en-US" altLang="en-US" sz="1300" b="0" i="0" u="none" strike="noStrike" cap="none" normalizeH="0" baseline="0" smtClean="0">
                <a:ln>
                  <a:noFill/>
                </a:ln>
                <a:solidFill>
                  <a:srgbClr val="333333"/>
                </a:solidFill>
                <a:effectLst/>
                <a:latin typeface="RobotoDraft"/>
              </a:rPr>
              <a:t> flag </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Grp="1" noChangeArrowheads="1"/>
          </p:cNvSpPr>
          <p:nvPr>
            <p:ph idx="1"/>
          </p:nvPr>
        </p:nvSpPr>
        <p:spPr bwMode="auto">
          <a:xfrm>
            <a:off x="730045" y="1585572"/>
            <a:ext cx="5955146" cy="8002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The </a:t>
            </a:r>
            <a:r>
              <a:rPr kumimoji="0" lang="en-US" altLang="en-US" sz="1300" b="0" i="0" u="none" strike="noStrike" cap="none" normalizeH="0" baseline="0" dirty="0" smtClean="0">
                <a:ln>
                  <a:noFill/>
                </a:ln>
                <a:solidFill>
                  <a:srgbClr val="333333"/>
                </a:solidFill>
                <a:effectLst/>
                <a:latin typeface="Inconsolata"/>
              </a:rPr>
              <a:t>--no-</a:t>
            </a:r>
            <a:r>
              <a:rPr kumimoji="0" lang="en-US" altLang="en-US" sz="1300" b="0" i="0" u="none" strike="noStrike" cap="none" normalizeH="0" baseline="0" dirty="0" err="1" smtClean="0">
                <a:ln>
                  <a:noFill/>
                </a:ln>
                <a:solidFill>
                  <a:srgbClr val="333333"/>
                </a:solidFill>
                <a:effectLst/>
                <a:latin typeface="Inconsolata"/>
              </a:rPr>
              <a:t>ff</a:t>
            </a:r>
            <a:r>
              <a:rPr kumimoji="0" lang="en-US" altLang="en-US" sz="1300" b="0" i="0" u="none" strike="noStrike" cap="none" normalizeH="0" baseline="0" dirty="0" smtClean="0">
                <a:ln>
                  <a:noFill/>
                </a:ln>
                <a:solidFill>
                  <a:srgbClr val="333333"/>
                </a:solidFill>
                <a:effectLst/>
                <a:latin typeface="RobotoDraft"/>
              </a:rPr>
              <a:t> flag causes the merge to always create a new commit object,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 even if the merge could be performed with a fast-forward.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This avoids losing information about the historical existence of 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 feature branch and groups together all commits that together added the feature</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337982" y="2511025"/>
            <a:ext cx="20521633" cy="8002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In the latter case, it is impossible to see from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smtClean="0">
                <a:ln>
                  <a:noFill/>
                </a:ln>
                <a:solidFill>
                  <a:srgbClr val="333333"/>
                </a:solidFill>
                <a:effectLst/>
                <a:latin typeface="RobotoDraft"/>
              </a:rPr>
              <a:t>Git</a:t>
            </a:r>
            <a:r>
              <a:rPr kumimoji="0" lang="en-US" altLang="en-US" sz="1300" b="0" i="0" u="none" strike="noStrike" cap="none" normalizeH="0" baseline="0" dirty="0" smtClean="0">
                <a:ln>
                  <a:noFill/>
                </a:ln>
                <a:solidFill>
                  <a:srgbClr val="333333"/>
                </a:solidFill>
                <a:effectLst/>
                <a:latin typeface="RobotoDraft"/>
              </a:rPr>
              <a:t> history which of the commit objects together have implemented a feature—you would have to manually read all the log messages. Reverting a whole feature (i.e. a group of commits), is a true headache in the latter situation, whereas it is easily done if the </a:t>
            </a:r>
            <a:r>
              <a:rPr kumimoji="0" lang="en-US" altLang="en-US" sz="1000" b="0" i="0" u="none" strike="noStrike" cap="none" normalizeH="0" baseline="0" dirty="0" smtClean="0">
                <a:ln>
                  <a:noFill/>
                </a:ln>
                <a:solidFill>
                  <a:srgbClr val="333333"/>
                </a:solidFill>
                <a:effectLst/>
                <a:latin typeface="Inconsolata"/>
              </a:rPr>
              <a:t>--no-</a:t>
            </a:r>
            <a:r>
              <a:rPr kumimoji="0" lang="en-US" altLang="en-US" sz="1000" b="0" i="0" u="none" strike="noStrike" cap="none" normalizeH="0" baseline="0" dirty="0" err="1" smtClean="0">
                <a:ln>
                  <a:noFill/>
                </a:ln>
                <a:solidFill>
                  <a:srgbClr val="333333"/>
                </a:solidFill>
                <a:effectLst/>
                <a:latin typeface="Inconsolata"/>
              </a:rPr>
              <a:t>ff</a:t>
            </a:r>
            <a:r>
              <a:rPr kumimoji="0" lang="en-US" altLang="en-US" sz="1300" b="0" i="0" u="none" strike="noStrike" cap="none" normalizeH="0" baseline="0" dirty="0" smtClean="0">
                <a:ln>
                  <a:noFill/>
                </a:ln>
                <a:solidFill>
                  <a:srgbClr val="333333"/>
                </a:solidFill>
                <a:effectLst/>
                <a:latin typeface="RobotoDraft"/>
              </a:rPr>
              <a:t> flag was used.</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Yes, it will create a few more (empty) commit objects, but the gain is much bigger that that cost.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Unfortunately, I have not found a way to make </a:t>
            </a:r>
            <a:r>
              <a:rPr kumimoji="0" lang="en-US" altLang="en-US" sz="1000" b="0" i="0" u="none" strike="noStrike" cap="none" normalizeH="0" baseline="0" dirty="0" smtClean="0">
                <a:ln>
                  <a:noFill/>
                </a:ln>
                <a:solidFill>
                  <a:srgbClr val="333333"/>
                </a:solidFill>
                <a:effectLst/>
                <a:latin typeface="Inconsolata"/>
              </a:rPr>
              <a:t>--no-</a:t>
            </a:r>
            <a:r>
              <a:rPr kumimoji="0" lang="en-US" altLang="en-US" sz="1000" b="0" i="0" u="none" strike="noStrike" cap="none" normalizeH="0" baseline="0" dirty="0" err="1" smtClean="0">
                <a:ln>
                  <a:noFill/>
                </a:ln>
                <a:solidFill>
                  <a:srgbClr val="333333"/>
                </a:solidFill>
                <a:effectLst/>
                <a:latin typeface="Inconsolata"/>
              </a:rPr>
              <a:t>ff</a:t>
            </a:r>
            <a:r>
              <a:rPr kumimoji="0" lang="en-US" altLang="en-US" sz="1300" b="0" i="0" u="none" strike="noStrike" cap="none" normalizeH="0" baseline="0" dirty="0" smtClean="0">
                <a:ln>
                  <a:noFill/>
                </a:ln>
                <a:solidFill>
                  <a:srgbClr val="333333"/>
                </a:solidFill>
                <a:effectLst/>
                <a:latin typeface="RobotoDraft"/>
              </a:rPr>
              <a:t> the default </a:t>
            </a:r>
            <a:r>
              <a:rPr kumimoji="0" lang="en-US" altLang="en-US" sz="1300" b="0" i="0" u="none" strike="noStrike" cap="none" normalizeH="0" baseline="0" dirty="0" err="1" smtClean="0">
                <a:ln>
                  <a:noFill/>
                </a:ln>
                <a:solidFill>
                  <a:srgbClr val="333333"/>
                </a:solidFill>
                <a:effectLst/>
                <a:latin typeface="RobotoDraft"/>
              </a:rPr>
              <a:t>behaviour</a:t>
            </a:r>
            <a:r>
              <a:rPr kumimoji="0" lang="en-US" altLang="en-US" sz="1300" b="0" i="0" u="none" strike="noStrike" cap="none" normalizeH="0" baseline="0" dirty="0" smtClean="0">
                <a:ln>
                  <a:noFill/>
                </a:ln>
                <a:solidFill>
                  <a:srgbClr val="333333"/>
                </a:solidFill>
                <a:effectLst/>
                <a:latin typeface="RobotoDraft"/>
              </a:rPr>
              <a:t> of </a:t>
            </a:r>
            <a:r>
              <a:rPr kumimoji="0" lang="en-US" altLang="en-US" sz="1000" b="0" i="0" u="none" strike="noStrike" cap="none" normalizeH="0" baseline="0" dirty="0" err="1" smtClean="0">
                <a:ln>
                  <a:noFill/>
                </a:ln>
                <a:solidFill>
                  <a:srgbClr val="333333"/>
                </a:solidFill>
                <a:effectLst/>
                <a:latin typeface="Inconsolata"/>
              </a:rPr>
              <a:t>git</a:t>
            </a:r>
            <a:r>
              <a:rPr kumimoji="0" lang="en-US" altLang="en-US" sz="1000" b="0" i="0" u="none" strike="noStrike" cap="none" normalizeH="0" baseline="0" dirty="0" smtClean="0">
                <a:ln>
                  <a:noFill/>
                </a:ln>
                <a:solidFill>
                  <a:srgbClr val="333333"/>
                </a:solidFill>
                <a:effectLst/>
                <a:latin typeface="Inconsolata"/>
              </a:rPr>
              <a:t> merge</a:t>
            </a:r>
            <a:r>
              <a:rPr kumimoji="0" lang="en-US" altLang="en-US" sz="1300" b="0" i="0" u="none" strike="noStrike" cap="none" normalizeH="0" baseline="0" dirty="0" smtClean="0">
                <a:ln>
                  <a:noFill/>
                </a:ln>
                <a:solidFill>
                  <a:srgbClr val="333333"/>
                </a:solidFill>
                <a:effectLst/>
                <a:latin typeface="RobotoDraft"/>
              </a:rPr>
              <a:t> yet, but it really should be.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7982" y="3893044"/>
            <a:ext cx="2357702" cy="2086418"/>
          </a:xfrm>
          <a:prstGeom prst="rect">
            <a:avLst/>
          </a:prstGeom>
        </p:spPr>
      </p:pic>
    </p:spTree>
    <p:extLst>
      <p:ext uri="{BB962C8B-B14F-4D97-AF65-F5344CB8AC3E}">
        <p14:creationId xmlns:p14="http://schemas.microsoft.com/office/powerpoint/2010/main" val="38682466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branches </a:t>
            </a:r>
          </a:p>
        </p:txBody>
      </p:sp>
      <p:sp>
        <p:nvSpPr>
          <p:cNvPr id="4" name="Rectangle 1"/>
          <p:cNvSpPr>
            <a:spLocks noGrp="1" noChangeArrowheads="1"/>
          </p:cNvSpPr>
          <p:nvPr>
            <p:ph idx="1"/>
          </p:nvPr>
        </p:nvSpPr>
        <p:spPr bwMode="auto">
          <a:xfrm>
            <a:off x="838200" y="1690688"/>
            <a:ext cx="205664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May branch off from:</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develop</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Must merge back into:</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develop</a:t>
            </a:r>
            <a:r>
              <a:rPr kumimoji="0" lang="en-US" altLang="en-US" sz="1300" b="0" i="0" u="none" strike="noStrike" cap="none" normalizeH="0" baseline="0" dirty="0" smtClean="0">
                <a:ln>
                  <a:noFill/>
                </a:ln>
                <a:solidFill>
                  <a:srgbClr val="333333"/>
                </a:solidFill>
                <a:effectLst/>
                <a:latin typeface="RobotoDraft"/>
              </a:rPr>
              <a:t> and </a:t>
            </a:r>
            <a:r>
              <a:rPr kumimoji="0" lang="en-US" altLang="en-US" sz="1000" b="0" i="0" u="none" strike="noStrike" cap="none" normalizeH="0" baseline="0" dirty="0" smtClean="0">
                <a:ln>
                  <a:noFill/>
                </a:ln>
                <a:solidFill>
                  <a:srgbClr val="333333"/>
                </a:solidFill>
                <a:effectLst/>
                <a:latin typeface="Inconsolata"/>
              </a:rPr>
              <a:t>master</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Branch naming convention:</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release-*</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4191000" y="1355694"/>
            <a:ext cx="6096000" cy="1754326"/>
          </a:xfrm>
          <a:prstGeom prst="rect">
            <a:avLst/>
          </a:prstGeom>
        </p:spPr>
        <p:txBody>
          <a:bodyPr>
            <a:spAutoFit/>
          </a:bodyPr>
          <a:lstStyle/>
          <a:p>
            <a:pPr marL="342900" indent="-342900">
              <a:buAutoNum type="arabicPeriod"/>
            </a:pPr>
            <a:r>
              <a:rPr lang="en-US" b="0" i="0" dirty="0" smtClean="0">
                <a:solidFill>
                  <a:srgbClr val="333333"/>
                </a:solidFill>
                <a:effectLst/>
                <a:latin typeface="RobotoDraft"/>
              </a:rPr>
              <a:t>Release branches support preparation of a new production release. </a:t>
            </a:r>
          </a:p>
          <a:p>
            <a:pPr marL="342900" indent="-342900">
              <a:buAutoNum type="arabicPeriod"/>
            </a:pPr>
            <a:r>
              <a:rPr lang="en-US" dirty="0"/>
              <a:t>They allow for last-minute dotting of i’s and crossing </a:t>
            </a:r>
            <a:r>
              <a:rPr lang="en-US" dirty="0" smtClean="0"/>
              <a:t>t’s</a:t>
            </a:r>
          </a:p>
          <a:p>
            <a:pPr marL="342900" indent="-342900">
              <a:buAutoNum type="arabicPeriod"/>
            </a:pPr>
            <a:r>
              <a:rPr lang="en-US" dirty="0"/>
              <a:t>bug fixes may be applied in this </a:t>
            </a:r>
            <a:r>
              <a:rPr lang="en-US" dirty="0" smtClean="0"/>
              <a:t>branch</a:t>
            </a:r>
          </a:p>
          <a:p>
            <a:pPr marL="342900" indent="-342900">
              <a:buAutoNum type="arabicPeriod"/>
            </a:pPr>
            <a:r>
              <a:rPr lang="en-US" dirty="0"/>
              <a:t>Adding large new features here is strictly prohibited.</a:t>
            </a:r>
            <a:endParaRPr lang="en-US" dirty="0" smtClean="0"/>
          </a:p>
          <a:p>
            <a:pPr marL="342900" indent="-342900">
              <a:buAutoNum type="arabicPeriod"/>
            </a:pPr>
            <a:endParaRPr lang="en-US" dirty="0"/>
          </a:p>
        </p:txBody>
      </p:sp>
      <p:sp>
        <p:nvSpPr>
          <p:cNvPr id="6" name="Rectangle 2"/>
          <p:cNvSpPr>
            <a:spLocks noChangeArrowheads="1"/>
          </p:cNvSpPr>
          <p:nvPr/>
        </p:nvSpPr>
        <p:spPr bwMode="auto">
          <a:xfrm>
            <a:off x="351693" y="4140398"/>
            <a:ext cx="5277086" cy="11797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-b release-1.2 develop </a:t>
            </a:r>
            <a:r>
              <a:rPr kumimoji="0" lang="en-US" altLang="en-US" sz="1200" b="0" i="0" u="none" strike="noStrike" cap="none" normalizeH="0" baseline="0" dirty="0" smtClean="0">
                <a:ln>
                  <a:noFill/>
                </a:ln>
                <a:solidFill>
                  <a:srgbClr val="888888"/>
                </a:solidFill>
                <a:effectLst/>
                <a:latin typeface="Inconsolata"/>
              </a:rPr>
              <a:t>Switched to a new branch "release-1.2"</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./bump-version.sh 1.2 </a:t>
            </a:r>
            <a:r>
              <a:rPr kumimoji="0" lang="en-US" altLang="en-US" sz="1200" b="0" i="0" u="none" strike="noStrike" cap="none" normalizeH="0" baseline="0" dirty="0" smtClean="0">
                <a:ln>
                  <a:noFill/>
                </a:ln>
                <a:solidFill>
                  <a:srgbClr val="888888"/>
                </a:solidFill>
                <a:effectLst/>
                <a:latin typeface="Inconsolata"/>
              </a:rPr>
              <a:t>Files modified successfully, version bumped to 1.2.</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commit -a -m </a:t>
            </a:r>
            <a:r>
              <a:rPr kumimoji="0" lang="en-US" altLang="en-US" sz="1200" b="0" i="0" u="none" strike="noStrike" cap="none" normalizeH="0" baseline="0" dirty="0" smtClean="0">
                <a:ln>
                  <a:noFill/>
                </a:ln>
                <a:solidFill>
                  <a:srgbClr val="BB8844"/>
                </a:solidFill>
                <a:effectLst/>
                <a:latin typeface="Inconsolata"/>
              </a:rPr>
              <a:t>"Bumped version number to 1.2"</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[release-1.2 74d9424]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88888"/>
                </a:solidFill>
                <a:effectLst/>
                <a:latin typeface="Inconsolata"/>
              </a:rPr>
              <a:t> Bumped version number to 1.2</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88888"/>
                </a:solidFill>
                <a:effectLst/>
                <a:latin typeface="Inconsolata"/>
              </a:rPr>
              <a:t> files changed, 1 insertions(+), 1 deletions(-)</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351693" y="5270472"/>
            <a:ext cx="5485925" cy="810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master </a:t>
            </a:r>
            <a:r>
              <a:rPr kumimoji="0" lang="en-US" altLang="en-US" sz="1200" b="0" i="0" u="none" strike="noStrike" cap="none" normalizeH="0" baseline="0" dirty="0" smtClean="0">
                <a:ln>
                  <a:noFill/>
                </a:ln>
                <a:solidFill>
                  <a:srgbClr val="888888"/>
                </a:solidFill>
                <a:effectLst/>
                <a:latin typeface="Inconsolata"/>
              </a:rPr>
              <a:t>Switched to branch 'master'</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merge --no-</a:t>
            </a:r>
            <a:r>
              <a:rPr kumimoji="0" lang="en-US" altLang="en-US" sz="1200" b="0" i="0" u="none" strike="noStrike" cap="none" normalizeH="0" baseline="0" dirty="0" err="1" smtClean="0">
                <a:ln>
                  <a:noFill/>
                </a:ln>
                <a:solidFill>
                  <a:srgbClr val="333333"/>
                </a:solidFill>
                <a:effectLst/>
                <a:latin typeface="Inconsolata"/>
              </a:rPr>
              <a:t>ff</a:t>
            </a:r>
            <a:r>
              <a:rPr kumimoji="0" lang="en-US" altLang="en-US" sz="1200" b="0" i="0" u="none" strike="noStrike" cap="none" normalizeH="0" baseline="0" dirty="0" smtClean="0">
                <a:ln>
                  <a:noFill/>
                </a:ln>
                <a:solidFill>
                  <a:srgbClr val="333333"/>
                </a:solidFill>
                <a:effectLst/>
                <a:latin typeface="Inconsolata"/>
              </a:rPr>
              <a:t> release-1.2 </a:t>
            </a:r>
            <a:r>
              <a:rPr kumimoji="0" lang="en-US" altLang="en-US" sz="1200" b="0" i="0" u="none" strike="noStrike" cap="none" normalizeH="0" baseline="0" dirty="0" smtClean="0">
                <a:ln>
                  <a:noFill/>
                </a:ln>
                <a:solidFill>
                  <a:srgbClr val="888888"/>
                </a:solidFill>
                <a:effectLst/>
                <a:latin typeface="Inconsolata"/>
              </a:rPr>
              <a:t>Merge made by recursive.</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(Summary of changes)</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tag -a 1.2</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180386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branches </a:t>
            </a:r>
            <a:endParaRPr lang="en-US" dirty="0"/>
          </a:p>
        </p:txBody>
      </p:sp>
      <p:sp>
        <p:nvSpPr>
          <p:cNvPr id="3" name="Content Placeholder 2"/>
          <p:cNvSpPr>
            <a:spLocks noGrp="1"/>
          </p:cNvSpPr>
          <p:nvPr>
            <p:ph idx="1"/>
          </p:nvPr>
        </p:nvSpPr>
        <p:spPr>
          <a:xfrm>
            <a:off x="766363" y="2754364"/>
            <a:ext cx="7922342" cy="2171598"/>
          </a:xfrm>
        </p:spPr>
        <p:txBody>
          <a:bodyPr/>
          <a:lstStyle/>
          <a:p>
            <a:r>
              <a:rPr lang="en-US" dirty="0" smtClean="0"/>
              <a:t>Merge conflicts</a:t>
            </a:r>
            <a:endParaRPr lang="en-US" dirty="0"/>
          </a:p>
        </p:txBody>
      </p:sp>
      <p:sp>
        <p:nvSpPr>
          <p:cNvPr id="4" name="Rectangle 1"/>
          <p:cNvSpPr>
            <a:spLocks noChangeArrowheads="1"/>
          </p:cNvSpPr>
          <p:nvPr/>
        </p:nvSpPr>
        <p:spPr bwMode="auto">
          <a:xfrm>
            <a:off x="838200" y="1873265"/>
            <a:ext cx="3889334" cy="810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develop </a:t>
            </a:r>
            <a:r>
              <a:rPr kumimoji="0" lang="en-US" altLang="en-US" sz="1200" b="0" i="0" u="none" strike="noStrike" cap="none" normalizeH="0" baseline="0" dirty="0" smtClean="0">
                <a:ln>
                  <a:noFill/>
                </a:ln>
                <a:solidFill>
                  <a:srgbClr val="888888"/>
                </a:solidFill>
                <a:effectLst/>
                <a:latin typeface="Inconsolata"/>
              </a:rPr>
              <a:t>Switched to branch 'develop‘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merge --no-</a:t>
            </a:r>
            <a:r>
              <a:rPr kumimoji="0" lang="en-US" altLang="en-US" sz="1200" b="0" i="0" u="none" strike="noStrike" cap="none" normalizeH="0" baseline="0" dirty="0" err="1" smtClean="0">
                <a:ln>
                  <a:noFill/>
                </a:ln>
                <a:solidFill>
                  <a:srgbClr val="333333"/>
                </a:solidFill>
                <a:effectLst/>
                <a:latin typeface="Inconsolata"/>
              </a:rPr>
              <a:t>ff</a:t>
            </a:r>
            <a:r>
              <a:rPr kumimoji="0" lang="en-US" altLang="en-US" sz="1200" b="0" i="0" u="none" strike="noStrike" cap="none" normalizeH="0" baseline="0" dirty="0" smtClean="0">
                <a:ln>
                  <a:noFill/>
                </a:ln>
                <a:solidFill>
                  <a:srgbClr val="333333"/>
                </a:solidFill>
                <a:effectLst/>
                <a:latin typeface="Inconsolata"/>
              </a:rPr>
              <a:t> release-1.2 </a:t>
            </a:r>
            <a:r>
              <a:rPr kumimoji="0" lang="en-US" altLang="en-US" sz="1200" b="0" i="0" u="none" strike="noStrike" cap="none" normalizeH="0" baseline="0" dirty="0" smtClean="0">
                <a:ln>
                  <a:noFill/>
                </a:ln>
                <a:solidFill>
                  <a:srgbClr val="888888"/>
                </a:solidFill>
                <a:effectLst/>
                <a:latin typeface="Inconsolata"/>
              </a:rPr>
              <a:t>Merge made by recursive.</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88888"/>
                </a:solidFill>
                <a:effectLst/>
                <a:latin typeface="Inconsolata"/>
              </a:rPr>
              <a:t>(Summary of changes)</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766363" y="4054513"/>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555555"/>
                </a:solidFill>
                <a:effectLst/>
                <a:latin typeface="Inconsolata"/>
              </a:rPr>
              <a:t>$</a:t>
            </a:r>
            <a:r>
              <a:rPr kumimoji="0" lang="en-US" altLang="en-US" sz="1200" b="0" i="0" u="none" strike="noStrike" cap="none" normalizeH="0" baseline="0" smtClean="0">
                <a:ln>
                  <a:noFill/>
                </a:ln>
                <a:solidFill>
                  <a:srgbClr val="333333"/>
                </a:solidFill>
                <a:effectLst/>
                <a:latin typeface="Inconsolata"/>
              </a:rPr>
              <a:t> git branch -d release-1.2 </a:t>
            </a:r>
            <a:r>
              <a:rPr kumimoji="0" lang="en-US" altLang="en-US" sz="1200" b="0" i="0" u="none" strike="noStrike" cap="none" normalizeH="0" baseline="0" smtClean="0">
                <a:ln>
                  <a:noFill/>
                </a:ln>
                <a:solidFill>
                  <a:srgbClr val="888888"/>
                </a:solidFill>
                <a:effectLst/>
                <a:latin typeface="Inconsolata"/>
              </a:rPr>
              <a:t>Deleted branch release-1.2 (was ff452fe).</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766363" y="3341615"/>
            <a:ext cx="6096000" cy="646331"/>
          </a:xfrm>
          <a:prstGeom prst="rect">
            <a:avLst/>
          </a:prstGeom>
        </p:spPr>
        <p:txBody>
          <a:bodyPr>
            <a:spAutoFit/>
          </a:bodyPr>
          <a:lstStyle/>
          <a:p>
            <a:r>
              <a:rPr lang="en-US" b="0" i="0" dirty="0" smtClean="0">
                <a:solidFill>
                  <a:srgbClr val="333333"/>
                </a:solidFill>
                <a:effectLst/>
                <a:latin typeface="RobotoDraft"/>
              </a:rPr>
              <a:t>Now we are really done and the release branch may be removed, since we don’t need it anymore:</a:t>
            </a:r>
            <a:endParaRPr lang="en-US" dirty="0"/>
          </a:p>
        </p:txBody>
      </p:sp>
    </p:spTree>
    <p:extLst>
      <p:ext uri="{BB962C8B-B14F-4D97-AF65-F5344CB8AC3E}">
        <p14:creationId xmlns:p14="http://schemas.microsoft.com/office/powerpoint/2010/main" val="24996969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Hotfix branches </a:t>
            </a:r>
          </a:p>
        </p:txBody>
      </p:sp>
      <p:sp>
        <p:nvSpPr>
          <p:cNvPr id="5" name="Rectangle 2"/>
          <p:cNvSpPr>
            <a:spLocks noGrp="1" noChangeArrowheads="1"/>
          </p:cNvSpPr>
          <p:nvPr>
            <p:ph idx="1"/>
          </p:nvPr>
        </p:nvSpPr>
        <p:spPr bwMode="auto">
          <a:xfrm>
            <a:off x="792496" y="1462088"/>
            <a:ext cx="205664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May branch off from:</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master</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Must merge back into:</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develop</a:t>
            </a:r>
            <a:r>
              <a:rPr kumimoji="0" lang="en-US" altLang="en-US" sz="1300" b="0" i="0" u="none" strike="noStrike" cap="none" normalizeH="0" baseline="0" dirty="0" smtClean="0">
                <a:ln>
                  <a:noFill/>
                </a:ln>
                <a:solidFill>
                  <a:srgbClr val="333333"/>
                </a:solidFill>
                <a:effectLst/>
                <a:latin typeface="RobotoDraft"/>
              </a:rPr>
              <a:t> and </a:t>
            </a:r>
            <a:r>
              <a:rPr kumimoji="0" lang="en-US" altLang="en-US" sz="1000" b="0" i="0" u="none" strike="noStrike" cap="none" normalizeH="0" baseline="0" dirty="0" smtClean="0">
                <a:ln>
                  <a:noFill/>
                </a:ln>
                <a:solidFill>
                  <a:srgbClr val="333333"/>
                </a:solidFill>
                <a:effectLst/>
                <a:latin typeface="Inconsolata"/>
              </a:rPr>
              <a:t>master</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RobotoDraft"/>
              </a:rPr>
              <a:t>Branch naming convention:</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Inconsolata"/>
              </a:rPr>
              <a:t>hotfix-*</a:t>
            </a:r>
            <a:endParaRPr kumimoji="0" lang="en-US" altLang="en-US" sz="1300" b="0" i="0" u="none" strike="noStrike" cap="none" normalizeH="0" baseline="0" dirty="0" smtClean="0">
              <a:ln>
                <a:noFill/>
              </a:ln>
              <a:solidFill>
                <a:srgbClr val="333333"/>
              </a:solidFill>
              <a:effectLst/>
              <a:latin typeface="RobotoDraf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693336" y="2670484"/>
            <a:ext cx="10547759" cy="810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-b hotfix-1.2.1 master </a:t>
            </a:r>
            <a:r>
              <a:rPr kumimoji="0" lang="en-US" altLang="en-US" sz="1200" b="0" i="0" u="none" strike="noStrike" cap="none" normalizeH="0" baseline="0" dirty="0" smtClean="0">
                <a:ln>
                  <a:noFill/>
                </a:ln>
                <a:solidFill>
                  <a:srgbClr val="888888"/>
                </a:solidFill>
                <a:effectLst/>
                <a:latin typeface="Inconsolata"/>
              </a:rPr>
              <a:t>Switched to a new branch "hotfix-1.2.1"</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./bump-version.sh 1.2.1 </a:t>
            </a:r>
            <a:r>
              <a:rPr kumimoji="0" lang="en-US" altLang="en-US" sz="1200" b="0" i="0" u="none" strike="noStrike" cap="none" normalizeH="0" baseline="0" dirty="0" smtClean="0">
                <a:ln>
                  <a:noFill/>
                </a:ln>
                <a:solidFill>
                  <a:srgbClr val="888888"/>
                </a:solidFill>
                <a:effectLst/>
                <a:latin typeface="Inconsolata"/>
              </a:rPr>
              <a:t>Files modified successfully, version bumped to 1.2.1.</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commit -a -m </a:t>
            </a:r>
            <a:r>
              <a:rPr kumimoji="0" lang="en-US" altLang="en-US" sz="1200" b="0" i="0" u="none" strike="noStrike" cap="none" normalizeH="0" baseline="0" dirty="0" smtClean="0">
                <a:ln>
                  <a:noFill/>
                </a:ln>
                <a:solidFill>
                  <a:srgbClr val="BB8844"/>
                </a:solidFill>
                <a:effectLst/>
                <a:latin typeface="Inconsolata"/>
              </a:rPr>
              <a:t>"Bumped version number to 1.2.1"</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[hotfix-1.2.1 41e61bb] Bumped version number to 1.2.1</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1 files changed, 1 insertions(+), 1 deletions(-)</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560439" y="3598279"/>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555555"/>
                </a:solidFill>
                <a:effectLst/>
                <a:latin typeface="Inconsolata"/>
              </a:rPr>
              <a:t>$</a:t>
            </a:r>
            <a:r>
              <a:rPr kumimoji="0" lang="en-US" altLang="en-US" sz="1200" b="0" i="0" u="none" strike="noStrike" cap="none" normalizeH="0" baseline="0" smtClean="0">
                <a:ln>
                  <a:noFill/>
                </a:ln>
                <a:solidFill>
                  <a:srgbClr val="333333"/>
                </a:solidFill>
                <a:effectLst/>
                <a:latin typeface="Inconsolata"/>
              </a:rPr>
              <a:t> git commit -m </a:t>
            </a:r>
            <a:r>
              <a:rPr kumimoji="0" lang="en-US" altLang="en-US" sz="1200" b="0" i="0" u="none" strike="noStrike" cap="none" normalizeH="0" baseline="0" smtClean="0">
                <a:ln>
                  <a:noFill/>
                </a:ln>
                <a:solidFill>
                  <a:srgbClr val="BB8844"/>
                </a:solidFill>
                <a:effectLst/>
                <a:latin typeface="Inconsolata"/>
              </a:rPr>
              <a:t>"Fixed severe production problem"</a:t>
            </a:r>
            <a:r>
              <a:rPr kumimoji="0" lang="en-US" altLang="en-US" sz="1200" b="0" i="0" u="none" strike="noStrike" cap="none" normalizeH="0" baseline="0" smtClean="0">
                <a:ln>
                  <a:noFill/>
                </a:ln>
                <a:solidFill>
                  <a:srgbClr val="333333"/>
                </a:solidFill>
                <a:effectLst/>
                <a:latin typeface="Inconsolata"/>
              </a:rPr>
              <a:t> </a:t>
            </a:r>
            <a:r>
              <a:rPr kumimoji="0" lang="en-US" altLang="en-US" sz="1200" b="0" i="0" u="none" strike="noStrike" cap="none" normalizeH="0" baseline="0" smtClean="0">
                <a:ln>
                  <a:noFill/>
                </a:ln>
                <a:solidFill>
                  <a:srgbClr val="888888"/>
                </a:solidFill>
                <a:effectLst/>
                <a:latin typeface="Inconsolata"/>
              </a:rPr>
              <a:t>[hotfix-1.2.1 abbe5d6] Fixed severe production problem</a:t>
            </a:r>
            <a:r>
              <a:rPr kumimoji="0" lang="en-US" altLang="en-US" sz="1200" b="0" i="0" u="none" strike="noStrike" cap="none" normalizeH="0" baseline="0" smtClean="0">
                <a:ln>
                  <a:noFill/>
                </a:ln>
                <a:solidFill>
                  <a:srgbClr val="333333"/>
                </a:solidFill>
                <a:effectLst/>
                <a:latin typeface="Inconsolata"/>
              </a:rPr>
              <a:t> </a:t>
            </a:r>
            <a:r>
              <a:rPr kumimoji="0" lang="en-US" altLang="en-US" sz="1200" b="0" i="0" u="none" strike="noStrike" cap="none" normalizeH="0" baseline="0" smtClean="0">
                <a:ln>
                  <a:noFill/>
                </a:ln>
                <a:solidFill>
                  <a:srgbClr val="888888"/>
                </a:solidFill>
                <a:effectLst/>
                <a:latin typeface="Inconsolata"/>
              </a:rPr>
              <a:t>5 files changed, 32 insertions(+), 17 deletions(-)</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560439" y="4055479"/>
            <a:ext cx="5479513" cy="810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master </a:t>
            </a:r>
            <a:r>
              <a:rPr kumimoji="0" lang="en-US" altLang="en-US" sz="1200" b="0" i="0" u="none" strike="noStrike" cap="none" normalizeH="0" baseline="0" dirty="0" smtClean="0">
                <a:ln>
                  <a:noFill/>
                </a:ln>
                <a:solidFill>
                  <a:srgbClr val="888888"/>
                </a:solidFill>
                <a:effectLst/>
                <a:latin typeface="Inconsolata"/>
              </a:rPr>
              <a:t>Switched to branch 'master'</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merge --no-</a:t>
            </a:r>
            <a:r>
              <a:rPr kumimoji="0" lang="en-US" altLang="en-US" sz="1200" b="0" i="0" u="none" strike="noStrike" cap="none" normalizeH="0" baseline="0" dirty="0" err="1" smtClean="0">
                <a:ln>
                  <a:noFill/>
                </a:ln>
                <a:solidFill>
                  <a:srgbClr val="333333"/>
                </a:solidFill>
                <a:effectLst/>
                <a:latin typeface="Inconsolata"/>
              </a:rPr>
              <a:t>ff</a:t>
            </a:r>
            <a:r>
              <a:rPr kumimoji="0" lang="en-US" altLang="en-US" sz="1200" b="0" i="0" u="none" strike="noStrike" cap="none" normalizeH="0" baseline="0" dirty="0" smtClean="0">
                <a:ln>
                  <a:noFill/>
                </a:ln>
                <a:solidFill>
                  <a:srgbClr val="333333"/>
                </a:solidFill>
                <a:effectLst/>
                <a:latin typeface="Inconsolata"/>
              </a:rPr>
              <a:t> hotfix-1.2.1 </a:t>
            </a:r>
            <a:r>
              <a:rPr kumimoji="0" lang="en-US" altLang="en-US" sz="1200" b="0" i="0" u="none" strike="noStrike" cap="none" normalizeH="0" baseline="0" dirty="0" smtClean="0">
                <a:ln>
                  <a:noFill/>
                </a:ln>
                <a:solidFill>
                  <a:srgbClr val="888888"/>
                </a:solidFill>
                <a:effectLst/>
                <a:latin typeface="Inconsolata"/>
              </a:rPr>
              <a:t>Merge made by recursive.</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(Summary of changes)</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tag -a 1.2.1</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560439" y="5010211"/>
            <a:ext cx="5458674" cy="6257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checkout develop </a:t>
            </a:r>
            <a:r>
              <a:rPr kumimoji="0" lang="en-US" altLang="en-US" sz="1200" b="0" i="0" u="none" strike="noStrike" cap="none" normalizeH="0" baseline="0" dirty="0" smtClean="0">
                <a:ln>
                  <a:noFill/>
                </a:ln>
                <a:solidFill>
                  <a:srgbClr val="888888"/>
                </a:solidFill>
                <a:effectLst/>
                <a:latin typeface="Inconsolata"/>
              </a:rPr>
              <a:t>Switched to branch 'develop'</a:t>
            </a:r>
            <a:r>
              <a:rPr kumimoji="0" lang="en-US" altLang="en-US" sz="12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55555"/>
                </a:solidFill>
                <a:effectLst/>
                <a:latin typeface="Inconsolata"/>
              </a:rPr>
              <a:t>$</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err="1" smtClean="0">
                <a:ln>
                  <a:noFill/>
                </a:ln>
                <a:solidFill>
                  <a:srgbClr val="333333"/>
                </a:solidFill>
                <a:effectLst/>
                <a:latin typeface="Inconsolata"/>
              </a:rPr>
              <a:t>git</a:t>
            </a:r>
            <a:r>
              <a:rPr kumimoji="0" lang="en-US" altLang="en-US" sz="1200" b="0" i="0" u="none" strike="noStrike" cap="none" normalizeH="0" baseline="0" dirty="0" smtClean="0">
                <a:ln>
                  <a:noFill/>
                </a:ln>
                <a:solidFill>
                  <a:srgbClr val="333333"/>
                </a:solidFill>
                <a:effectLst/>
                <a:latin typeface="Inconsolata"/>
              </a:rPr>
              <a:t> merge --no-</a:t>
            </a:r>
            <a:r>
              <a:rPr kumimoji="0" lang="en-US" altLang="en-US" sz="1200" b="0" i="0" u="none" strike="noStrike" cap="none" normalizeH="0" baseline="0" dirty="0" err="1" smtClean="0">
                <a:ln>
                  <a:noFill/>
                </a:ln>
                <a:solidFill>
                  <a:srgbClr val="333333"/>
                </a:solidFill>
                <a:effectLst/>
                <a:latin typeface="Inconsolata"/>
              </a:rPr>
              <a:t>ff</a:t>
            </a:r>
            <a:r>
              <a:rPr kumimoji="0" lang="en-US" altLang="en-US" sz="1200" b="0" i="0" u="none" strike="noStrike" cap="none" normalizeH="0" baseline="0" dirty="0" smtClean="0">
                <a:ln>
                  <a:noFill/>
                </a:ln>
                <a:solidFill>
                  <a:srgbClr val="333333"/>
                </a:solidFill>
                <a:effectLst/>
                <a:latin typeface="Inconsolata"/>
              </a:rPr>
              <a:t> hotfix-1.2.1 </a:t>
            </a:r>
            <a:r>
              <a:rPr kumimoji="0" lang="en-US" altLang="en-US" sz="1200" b="0" i="0" u="none" strike="noStrike" cap="none" normalizeH="0" baseline="0" dirty="0" smtClean="0">
                <a:ln>
                  <a:noFill/>
                </a:ln>
                <a:solidFill>
                  <a:srgbClr val="888888"/>
                </a:solidFill>
                <a:effectLst/>
                <a:latin typeface="Inconsolata"/>
              </a:rPr>
              <a:t>Merge made by recursive.</a:t>
            </a:r>
            <a:r>
              <a:rPr kumimoji="0" lang="en-US" altLang="en-US" sz="1200" b="0" i="0" u="none" strike="noStrike" cap="none" normalizeH="0" baseline="0" dirty="0" smtClean="0">
                <a:ln>
                  <a:noFill/>
                </a:ln>
                <a:solidFill>
                  <a:srgbClr val="333333"/>
                </a:solidFill>
                <a:effectLst/>
                <a:latin typeface="Inconsolata"/>
              </a:rPr>
              <a:t> </a:t>
            </a:r>
            <a:r>
              <a:rPr kumimoji="0" lang="en-US" altLang="en-US" sz="1200" b="0" i="0" u="none" strike="noStrike" cap="none" normalizeH="0" baseline="0" dirty="0" smtClean="0">
                <a:ln>
                  <a:noFill/>
                </a:ln>
                <a:solidFill>
                  <a:srgbClr val="888888"/>
                </a:solidFill>
                <a:effectLst/>
                <a:latin typeface="Inconsolata"/>
              </a:rPr>
              <a:t>(Summary of changes)</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560439" y="573447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555555"/>
                </a:solidFill>
                <a:effectLst/>
                <a:latin typeface="Inconsolata"/>
              </a:rPr>
              <a:t>$</a:t>
            </a:r>
            <a:r>
              <a:rPr kumimoji="0" lang="en-US" altLang="en-US" sz="1200" b="0" i="0" u="none" strike="noStrike" cap="none" normalizeH="0" baseline="0" smtClean="0">
                <a:ln>
                  <a:noFill/>
                </a:ln>
                <a:solidFill>
                  <a:srgbClr val="333333"/>
                </a:solidFill>
                <a:effectLst/>
                <a:latin typeface="Inconsolata"/>
              </a:rPr>
              <a:t> git branch -d hotfix-1.2.1 </a:t>
            </a:r>
            <a:r>
              <a:rPr kumimoji="0" lang="en-US" altLang="en-US" sz="1200" b="0" i="0" u="none" strike="noStrike" cap="none" normalizeH="0" baseline="0" smtClean="0">
                <a:ln>
                  <a:noFill/>
                </a:ln>
                <a:solidFill>
                  <a:srgbClr val="888888"/>
                </a:solidFill>
                <a:effectLst/>
                <a:latin typeface="Inconsolata"/>
              </a:rPr>
              <a:t>Deleted branch hotfix-1.2.1 (was abbe5d6).</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95095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Flow Docs	</a:t>
            </a:r>
            <a:endParaRPr lang="en-US" dirty="0"/>
          </a:p>
        </p:txBody>
      </p:sp>
      <p:sp>
        <p:nvSpPr>
          <p:cNvPr id="3" name="Content Placeholder 2"/>
          <p:cNvSpPr>
            <a:spLocks noGrp="1"/>
          </p:cNvSpPr>
          <p:nvPr>
            <p:ph idx="1"/>
          </p:nvPr>
        </p:nvSpPr>
        <p:spPr/>
        <p:txBody>
          <a:bodyPr/>
          <a:lstStyle/>
          <a:p>
            <a:pPr marL="0" indent="0">
              <a:buNone/>
            </a:pPr>
            <a:r>
              <a:rPr lang="en-US" u="sng" dirty="0" smtClean="0">
                <a:hlinkClick r:id="rId2"/>
              </a:rPr>
              <a:t>https://github.com/nvie/gitflow</a:t>
            </a:r>
            <a:endParaRPr lang="ru-RU" u="sng" dirty="0" smtClean="0"/>
          </a:p>
          <a:p>
            <a:pPr marL="0" indent="0">
              <a:buNone/>
            </a:pPr>
            <a:r>
              <a:rPr lang="en-US" b="1" dirty="0" smtClean="0">
                <a:hlinkClick r:id="rId2"/>
              </a:rPr>
              <a:t>https://github.com/nvie/gitflow</a:t>
            </a:r>
            <a:endParaRPr lang="ru-RU" b="1" dirty="0" smtClean="0"/>
          </a:p>
          <a:p>
            <a:pPr marL="0" indent="0">
              <a:buNone/>
            </a:pPr>
            <a:endParaRPr lang="en-US" b="1" dirty="0" smtClean="0"/>
          </a:p>
          <a:p>
            <a:pPr marL="0" indent="0">
              <a:buNone/>
            </a:pPr>
            <a:endParaRPr lang="en-US" dirty="0"/>
          </a:p>
        </p:txBody>
      </p:sp>
    </p:spTree>
    <p:extLst>
      <p:ext uri="{BB962C8B-B14F-4D97-AF65-F5344CB8AC3E}">
        <p14:creationId xmlns:p14="http://schemas.microsoft.com/office/powerpoint/2010/main" val="3949077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u-RU" dirty="0" smtClean="0"/>
              <a:t>А теперь</a:t>
            </a:r>
            <a:r>
              <a:rPr lang="en-US" dirty="0" smtClean="0"/>
              <a:t> </a:t>
            </a:r>
            <a:r>
              <a:rPr lang="ru-RU" dirty="0" smtClean="0"/>
              <a:t>будет притча</a:t>
            </a:r>
            <a:r>
              <a:rPr lang="en-US" dirty="0" smtClean="0"/>
              <a:t> </a:t>
            </a:r>
            <a:r>
              <a:rPr lang="en-US" dirty="0" smtClean="0"/>
              <a:t>o </a:t>
            </a:r>
            <a:r>
              <a:rPr lang="en-US" dirty="0" err="1" smtClean="0"/>
              <a:t>git</a:t>
            </a:r>
            <a:endParaRPr lang="en-US" dirty="0"/>
          </a:p>
        </p:txBody>
      </p:sp>
      <p:sp>
        <p:nvSpPr>
          <p:cNvPr id="3" name="Content Placeholder 2"/>
          <p:cNvSpPr>
            <a:spLocks noGrp="1"/>
          </p:cNvSpPr>
          <p:nvPr>
            <p:ph idx="1"/>
          </p:nvPr>
        </p:nvSpPr>
        <p:spPr>
          <a:xfrm>
            <a:off x="352048" y="6263005"/>
            <a:ext cx="10515600" cy="397104"/>
          </a:xfrm>
        </p:spPr>
        <p:txBody>
          <a:bodyPr>
            <a:normAutofit/>
          </a:bodyPr>
          <a:lstStyle/>
          <a:p>
            <a:pPr marL="0" indent="0">
              <a:buNone/>
            </a:pPr>
            <a:r>
              <a:rPr lang="ru-RU" sz="1400" dirty="0" smtClean="0"/>
              <a:t>По мотивам: </a:t>
            </a:r>
            <a:r>
              <a:rPr lang="en-US" sz="1400" dirty="0" smtClean="0"/>
              <a:t>http</a:t>
            </a:r>
            <a:r>
              <a:rPr lang="en-US" sz="1400" dirty="0" smtClean="0"/>
              <a:t>://</a:t>
            </a:r>
            <a:r>
              <a:rPr lang="en-US" sz="1400" dirty="0" smtClean="0"/>
              <a:t>tom.preston-werner.com/2009/05/19/the-git-parable.html</a:t>
            </a:r>
            <a:endParaRPr lang="en-US" sz="1400" dirty="0"/>
          </a:p>
        </p:txBody>
      </p:sp>
    </p:spTree>
    <p:extLst>
      <p:ext uri="{BB962C8B-B14F-4D97-AF65-F5344CB8AC3E}">
        <p14:creationId xmlns:p14="http://schemas.microsoft.com/office/powerpoint/2010/main" val="9602298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0177" y="1467030"/>
            <a:ext cx="5715000" cy="3810000"/>
          </a:xfrm>
        </p:spPr>
      </p:pic>
    </p:spTree>
    <p:extLst>
      <p:ext uri="{BB962C8B-B14F-4D97-AF65-F5344CB8AC3E}">
        <p14:creationId xmlns:p14="http://schemas.microsoft.com/office/powerpoint/2010/main" val="22189738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4428" y="0"/>
            <a:ext cx="16566428" cy="7040732"/>
          </a:xfrm>
          <a:prstGeom prst="rect">
            <a:avLst/>
          </a:prstGeom>
        </p:spPr>
      </p:pic>
      <p:sp>
        <p:nvSpPr>
          <p:cNvPr id="2" name="Title 1"/>
          <p:cNvSpPr>
            <a:spLocks noGrp="1"/>
          </p:cNvSpPr>
          <p:nvPr>
            <p:ph type="title"/>
          </p:nvPr>
        </p:nvSpPr>
        <p:spPr/>
        <p:txBody>
          <a:bodyPr>
            <a:normAutofit/>
          </a:bodyPr>
          <a:lstStyle/>
          <a:p>
            <a:r>
              <a:rPr lang="en-US" sz="4800" b="1" dirty="0" smtClean="0"/>
              <a:t>GitHub Team</a:t>
            </a:r>
            <a:endParaRPr lang="en-US" sz="4800" b="1" dirty="0"/>
          </a:p>
        </p:txBody>
      </p:sp>
    </p:spTree>
    <p:extLst>
      <p:ext uri="{BB962C8B-B14F-4D97-AF65-F5344CB8AC3E}">
        <p14:creationId xmlns:p14="http://schemas.microsoft.com/office/powerpoint/2010/main" val="385287230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ru-RU" dirty="0" smtClean="0"/>
              <a:t>картинка что все очень просто </a:t>
            </a:r>
            <a:r>
              <a:rPr lang="ru-RU" dirty="0" smtClean="0">
                <a:sym typeface="Wingdings" panose="05000000000000000000" pitchFamily="2" charset="2"/>
              </a:rPr>
              <a: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ru-RU" dirty="0" smtClean="0"/>
              <a:t>По сравнению с </a:t>
            </a:r>
            <a:r>
              <a:rPr lang="en-US" dirty="0" err="1" smtClean="0"/>
              <a:t>git</a:t>
            </a:r>
            <a:r>
              <a:rPr lang="en-US" dirty="0" smtClean="0"/>
              <a:t> flow</a:t>
            </a:r>
            <a:endParaRPr lang="en-US" dirty="0"/>
          </a:p>
        </p:txBody>
      </p:sp>
    </p:spTree>
    <p:extLst>
      <p:ext uri="{BB962C8B-B14F-4D97-AF65-F5344CB8AC3E}">
        <p14:creationId xmlns:p14="http://schemas.microsoft.com/office/powerpoint/2010/main" val="31584445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Особенности</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ru-RU" dirty="0" smtClean="0"/>
              <a:t>Нет </a:t>
            </a:r>
            <a:r>
              <a:rPr lang="en-US" dirty="0" smtClean="0"/>
              <a:t>develop </a:t>
            </a:r>
            <a:r>
              <a:rPr lang="ru-RU" dirty="0" err="1" smtClean="0"/>
              <a:t>бранча</a:t>
            </a:r>
            <a:endParaRPr lang="en-US" dirty="0" smtClean="0"/>
          </a:p>
          <a:p>
            <a:pPr marL="514350" indent="-514350">
              <a:buAutoNum type="arabicPeriod"/>
            </a:pPr>
            <a:r>
              <a:rPr lang="en-US" dirty="0"/>
              <a:t>simplicity </a:t>
            </a:r>
            <a:endParaRPr lang="en-US" dirty="0" smtClean="0"/>
          </a:p>
          <a:p>
            <a:pPr marL="514350" indent="-514350">
              <a:buAutoNum type="arabicPeriod"/>
            </a:pPr>
            <a:r>
              <a:rPr lang="ru-RU" dirty="0" smtClean="0"/>
              <a:t>Есть </a:t>
            </a:r>
            <a:r>
              <a:rPr lang="en-US" dirty="0" smtClean="0"/>
              <a:t>Continuous Deployment (Delivery)</a:t>
            </a:r>
          </a:p>
          <a:p>
            <a:pPr marL="514350" indent="-514350">
              <a:buAutoNum type="arabicPeriod"/>
            </a:pPr>
            <a:endParaRPr lang="en-US" dirty="0"/>
          </a:p>
          <a:p>
            <a:pPr marL="514350" indent="-514350">
              <a:buAutoNum type="arabicPeriod"/>
            </a:pPr>
            <a:r>
              <a:rPr lang="en-US" dirty="0"/>
              <a:t>Little issues can be introduced, but then they can be fixed and redeployed very quickly. Normally you would have to do a ‘hotfix’ or something outside of the normal process, but it’s simply part of our normal process - there is no difference in the GitHub flow between a hotfix and a very small feature</a:t>
            </a:r>
            <a:r>
              <a:rPr lang="en-US" dirty="0" smtClean="0"/>
              <a:t>.</a:t>
            </a:r>
          </a:p>
          <a:p>
            <a:pPr marL="514350" indent="-514350">
              <a:buAutoNum type="arabicPeriod"/>
            </a:pPr>
            <a:r>
              <a:rPr lang="en-US" dirty="0"/>
              <a:t>We can respond to security issues that are brought to our attention or implement small but interesting feature requests incredibly quickly, yet we can use the exact same process to address those changes as we do to handle normal or even large feature development.</a:t>
            </a:r>
          </a:p>
        </p:txBody>
      </p:sp>
    </p:spTree>
    <p:extLst>
      <p:ext uri="{BB962C8B-B14F-4D97-AF65-F5344CB8AC3E}">
        <p14:creationId xmlns:p14="http://schemas.microsoft.com/office/powerpoint/2010/main" val="39479463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Master</a:t>
            </a:r>
          </a:p>
          <a:p>
            <a:pPr marL="0" indent="0">
              <a:buNone/>
            </a:pPr>
            <a:r>
              <a:rPr lang="en-US" dirty="0" smtClean="0"/>
              <a:t>Feature branches / remote branches</a:t>
            </a:r>
          </a:p>
          <a:p>
            <a:pPr marL="0" indent="0">
              <a:buNone/>
            </a:pPr>
            <a:r>
              <a:rPr lang="en-US" dirty="0" smtClean="0"/>
              <a:t>Pull request</a:t>
            </a:r>
          </a:p>
          <a:p>
            <a:pPr marL="0" indent="0">
              <a:buNone/>
            </a:pPr>
            <a:r>
              <a:rPr lang="en-US" dirty="0" smtClean="0"/>
              <a:t>Code review &amp; communication</a:t>
            </a:r>
          </a:p>
          <a:p>
            <a:pPr marL="0" indent="0">
              <a:buNone/>
            </a:pPr>
            <a:r>
              <a:rPr lang="en-US" dirty="0" smtClean="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3169803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 REQUEST!!!</a:t>
            </a:r>
            <a:endParaRPr lang="en-US" dirty="0"/>
          </a:p>
        </p:txBody>
      </p:sp>
      <p:sp>
        <p:nvSpPr>
          <p:cNvPr id="3" name="Content Placeholder 2"/>
          <p:cNvSpPr>
            <a:spLocks noGrp="1"/>
          </p:cNvSpPr>
          <p:nvPr>
            <p:ph idx="1"/>
          </p:nvPr>
        </p:nvSpPr>
        <p:spPr/>
        <p:txBody>
          <a:bodyPr/>
          <a:lstStyle/>
          <a:p>
            <a:pPr marL="0" indent="0">
              <a:buNone/>
            </a:pPr>
            <a:r>
              <a:rPr lang="en-US" dirty="0" smtClean="0"/>
              <a:t>Code discussion</a:t>
            </a:r>
          </a:p>
          <a:p>
            <a:pPr marL="0" indent="0">
              <a:buNone/>
            </a:pPr>
            <a:r>
              <a:rPr lang="en-US" dirty="0" smtClean="0"/>
              <a:t>Feature discussion</a:t>
            </a:r>
          </a:p>
          <a:p>
            <a:pPr marL="0" indent="0">
              <a:buNone/>
            </a:pPr>
            <a:r>
              <a:rPr lang="en-US" dirty="0" smtClean="0"/>
              <a:t>Strategy discussion</a:t>
            </a:r>
          </a:p>
          <a:p>
            <a:pPr marL="0" indent="0">
              <a:buNone/>
            </a:pPr>
            <a:endParaRPr lang="en-US" dirty="0"/>
          </a:p>
          <a:p>
            <a:pPr marL="0" indent="0">
              <a:buNone/>
            </a:pPr>
            <a:r>
              <a:rPr lang="en-US" dirty="0" smtClean="0"/>
              <a:t>Discussion</a:t>
            </a:r>
          </a:p>
          <a:p>
            <a:pPr marL="0" indent="0">
              <a:buNone/>
            </a:pPr>
            <a:endParaRPr lang="en-US" dirty="0"/>
          </a:p>
        </p:txBody>
      </p:sp>
    </p:spTree>
    <p:extLst>
      <p:ext uri="{BB962C8B-B14F-4D97-AF65-F5344CB8AC3E}">
        <p14:creationId xmlns:p14="http://schemas.microsoft.com/office/powerpoint/2010/main" val="3982142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#1 - anything in the master branch is deployable</a:t>
            </a:r>
          </a:p>
          <a:p>
            <a:pPr marL="0" indent="0">
              <a:buNone/>
            </a:pPr>
            <a:r>
              <a:rPr lang="en-US" dirty="0" smtClean="0"/>
              <a:t>Every branch we push has tests run on it</a:t>
            </a:r>
          </a:p>
          <a:p>
            <a:pPr marL="0" indent="0">
              <a:buNone/>
            </a:pPr>
            <a:r>
              <a:rPr lang="en-US" dirty="0" smtClean="0"/>
              <a:t>#2 - create descriptive branches off of master</a:t>
            </a:r>
          </a:p>
          <a:p>
            <a:pPr marL="0" indent="0">
              <a:buNone/>
            </a:pPr>
            <a:r>
              <a:rPr lang="en-US" dirty="0" smtClean="0"/>
              <a:t>(</a:t>
            </a:r>
            <a:r>
              <a:rPr lang="en-US" dirty="0"/>
              <a:t>t’s almost like a list of upcoming features with current rough status</a:t>
            </a:r>
            <a:r>
              <a:rPr lang="en-US" dirty="0" smtClean="0"/>
              <a:t>.)</a:t>
            </a:r>
          </a:p>
          <a:p>
            <a:pPr marL="0" indent="0">
              <a:buNone/>
            </a:pPr>
            <a:r>
              <a:rPr lang="en-US" dirty="0"/>
              <a:t>#3 - push to named branches </a:t>
            </a:r>
            <a:r>
              <a:rPr lang="en-US" dirty="0" smtClean="0"/>
              <a:t>constantly</a:t>
            </a:r>
          </a:p>
          <a:p>
            <a:pPr marL="0" indent="0">
              <a:buNone/>
            </a:pPr>
            <a:r>
              <a:rPr lang="en-US" dirty="0"/>
              <a:t>#4 - open a pull request at any </a:t>
            </a:r>
            <a:r>
              <a:rPr lang="en-US" dirty="0" smtClean="0"/>
              <a:t>time (communication, code review, </a:t>
            </a:r>
            <a:r>
              <a:rPr lang="ru-RU" dirty="0" smtClean="0"/>
              <a:t>обновление из мастера</a:t>
            </a:r>
            <a:r>
              <a:rPr lang="en-US" dirty="0" smtClean="0"/>
              <a:t>)</a:t>
            </a:r>
            <a:endParaRPr lang="ru-RU" dirty="0" smtClean="0"/>
          </a:p>
          <a:p>
            <a:pPr marL="0" indent="0">
              <a:buNone/>
            </a:pPr>
            <a:r>
              <a:rPr lang="en-US" dirty="0"/>
              <a:t>#5 - merge only after pull request </a:t>
            </a:r>
            <a:r>
              <a:rPr lang="en-US" dirty="0" smtClean="0"/>
              <a:t>review</a:t>
            </a:r>
            <a:endParaRPr lang="ru-RU" dirty="0" smtClean="0"/>
          </a:p>
          <a:p>
            <a:pPr marL="0" indent="0">
              <a:buNone/>
            </a:pPr>
            <a:r>
              <a:rPr lang="en-US" dirty="0"/>
              <a:t>#6 - deploy immediately after review</a:t>
            </a:r>
          </a:p>
          <a:p>
            <a:pPr marL="0" indent="0">
              <a:buNone/>
            </a:pPr>
            <a:endParaRPr lang="en-US" dirty="0"/>
          </a:p>
          <a:p>
            <a:pPr marL="0" indent="0">
              <a:buNone/>
            </a:pPr>
            <a:endParaRPr lang="en-US" dirty="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6795461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Flow</a:t>
            </a:r>
            <a:r>
              <a:rPr lang="ru-RU" dirty="0" smtClean="0"/>
              <a:t> </a:t>
            </a:r>
            <a:r>
              <a:rPr lang="en-US" dirty="0" smtClean="0"/>
              <a:t>Docs</a:t>
            </a:r>
            <a:endParaRPr lang="en-US" dirty="0"/>
          </a:p>
        </p:txBody>
      </p:sp>
      <p:sp>
        <p:nvSpPr>
          <p:cNvPr id="3" name="Content Placeholder 2"/>
          <p:cNvSpPr>
            <a:spLocks noGrp="1"/>
          </p:cNvSpPr>
          <p:nvPr>
            <p:ph idx="1"/>
          </p:nvPr>
        </p:nvSpPr>
        <p:spPr>
          <a:xfrm>
            <a:off x="838200" y="1825625"/>
            <a:ext cx="10907486" cy="4351338"/>
          </a:xfrm>
        </p:spPr>
        <p:txBody>
          <a:bodyPr/>
          <a:lstStyle/>
          <a:p>
            <a:pPr marL="0" indent="0">
              <a:buNone/>
            </a:pPr>
            <a:r>
              <a:rPr lang="en-US" dirty="0" smtClean="0">
                <a:hlinkClick r:id="rId2"/>
              </a:rPr>
              <a:t>https://guides.github.com/introduction/flow/</a:t>
            </a:r>
            <a:endParaRPr lang="en-US" dirty="0" smtClean="0"/>
          </a:p>
          <a:p>
            <a:pPr marL="0" indent="0">
              <a:buNone/>
            </a:pPr>
            <a:r>
              <a:rPr lang="en-US" dirty="0" smtClean="0">
                <a:hlinkClick r:id="rId3"/>
              </a:rPr>
              <a:t>http://scottchacon.com/2011/08/31/github-flow.html</a:t>
            </a:r>
            <a:endParaRPr lang="en-US" dirty="0" smtClean="0"/>
          </a:p>
          <a:p>
            <a:pPr marL="0" indent="0">
              <a:buNone/>
            </a:pPr>
            <a:r>
              <a:rPr lang="en-US" dirty="0" smtClean="0"/>
              <a:t>* </a:t>
            </a:r>
            <a:r>
              <a:rPr lang="en-US" dirty="0" smtClean="0">
                <a:hlinkClick r:id="rId4"/>
              </a:rPr>
              <a:t>http://zachholman.com/talk/how-github-uses-github-to-build-github/</a:t>
            </a:r>
            <a:endParaRPr lang="en-US" dirty="0" smtClean="0"/>
          </a:p>
          <a:p>
            <a:pPr marL="0" indent="0">
              <a:buNone/>
            </a:pPr>
            <a:r>
              <a:rPr lang="en-US" dirty="0" smtClean="0">
                <a:hlinkClick r:id="rId5"/>
              </a:rPr>
              <a:t>http://haacked.com/archive/2014/07/28/github-flow-aliases/</a:t>
            </a:r>
            <a:endParaRPr lang="en-US" dirty="0" smtClean="0"/>
          </a:p>
          <a:p>
            <a:pPr marL="0" indent="0">
              <a:buNone/>
            </a:pPr>
            <a:endParaRPr lang="en-US" dirty="0"/>
          </a:p>
        </p:txBody>
      </p:sp>
    </p:spTree>
    <p:extLst>
      <p:ext uri="{BB962C8B-B14F-4D97-AF65-F5344CB8AC3E}">
        <p14:creationId xmlns:p14="http://schemas.microsoft.com/office/powerpoint/2010/main" val="41165909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955673" y="270706"/>
            <a:ext cx="10117609" cy="6587294"/>
          </a:xfrm>
          <a:prstGeom prst="rect">
            <a:avLst/>
          </a:prstGeom>
        </p:spPr>
      </p:pic>
    </p:spTree>
    <p:extLst>
      <p:ext uri="{BB962C8B-B14F-4D97-AF65-F5344CB8AC3E}">
        <p14:creationId xmlns:p14="http://schemas.microsoft.com/office/powerpoint/2010/main" val="35103860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Continuous </a:t>
            </a:r>
            <a:r>
              <a:rPr lang="en-US" b="1" dirty="0" smtClean="0"/>
              <a:t>Integration</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b="1" dirty="0"/>
              <a:t>Everyone </a:t>
            </a:r>
            <a:r>
              <a:rPr lang="en-US" b="1" dirty="0" smtClean="0"/>
              <a:t>Commits </a:t>
            </a:r>
            <a:r>
              <a:rPr lang="en-US" b="1" dirty="0"/>
              <a:t>To the Mainline Every </a:t>
            </a:r>
            <a:r>
              <a:rPr lang="en-US" b="1" dirty="0" smtClean="0"/>
              <a:t>Day</a:t>
            </a:r>
            <a:r>
              <a:rPr lang="en-US" dirty="0" smtClean="0"/>
              <a:t>” @Martin Fowler</a:t>
            </a:r>
            <a:endParaRPr lang="en-US" dirty="0"/>
          </a:p>
        </p:txBody>
      </p:sp>
    </p:spTree>
    <p:extLst>
      <p:ext uri="{BB962C8B-B14F-4D97-AF65-F5344CB8AC3E}">
        <p14:creationId xmlns:p14="http://schemas.microsoft.com/office/powerpoint/2010/main" val="3217986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Представьте мир без систем контроля версий</a:t>
            </a:r>
            <a:endParaRPr lang="en-US" dirty="0"/>
          </a:p>
        </p:txBody>
      </p:sp>
      <p:sp>
        <p:nvSpPr>
          <p:cNvPr id="3" name="Content Placeholder 2"/>
          <p:cNvSpPr>
            <a:spLocks noGrp="1"/>
          </p:cNvSpPr>
          <p:nvPr>
            <p:ph idx="1"/>
          </p:nvPr>
        </p:nvSpPr>
        <p:spPr/>
        <p:txBody>
          <a:bodyPr/>
          <a:lstStyle/>
          <a:p>
            <a:pPr marL="0" indent="0">
              <a:buNone/>
            </a:pPr>
            <a:r>
              <a:rPr lang="ru-RU" dirty="0" smtClean="0"/>
              <a:t>Унылое место</a:t>
            </a:r>
            <a:endParaRPr lang="en-US" dirty="0"/>
          </a:p>
        </p:txBody>
      </p:sp>
    </p:spTree>
    <p:extLst>
      <p:ext uri="{BB962C8B-B14F-4D97-AF65-F5344CB8AC3E}">
        <p14:creationId xmlns:p14="http://schemas.microsoft.com/office/powerpoint/2010/main" val="366780173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a:t>
            </a:r>
            <a:r>
              <a:rPr lang="ru-RU" dirty="0" smtClean="0"/>
              <a:t> (задачи)</a:t>
            </a:r>
            <a:endParaRPr lang="en-US" dirty="0"/>
          </a:p>
        </p:txBody>
      </p:sp>
      <p:sp>
        <p:nvSpPr>
          <p:cNvPr id="3" name="Content Placeholder 2"/>
          <p:cNvSpPr>
            <a:spLocks noGrp="1"/>
          </p:cNvSpPr>
          <p:nvPr>
            <p:ph idx="1"/>
          </p:nvPr>
        </p:nvSpPr>
        <p:spPr/>
        <p:txBody>
          <a:bodyPr/>
          <a:lstStyle/>
          <a:p>
            <a:r>
              <a:rPr lang="en-US" dirty="0" err="1"/>
              <a:t>командообразование</a:t>
            </a:r>
            <a:endParaRPr lang="en-US" dirty="0"/>
          </a:p>
          <a:p>
            <a:r>
              <a:rPr lang="en-US" dirty="0" err="1"/>
              <a:t>разные</a:t>
            </a:r>
            <a:r>
              <a:rPr lang="en-US" dirty="0"/>
              <a:t> </a:t>
            </a:r>
            <a:r>
              <a:rPr lang="en-US" dirty="0" err="1" smtClean="0"/>
              <a:t>скилы</a:t>
            </a:r>
            <a:r>
              <a:rPr lang="en-US" dirty="0" smtClean="0"/>
              <a:t> </a:t>
            </a:r>
            <a:r>
              <a:rPr lang="ru-RU" dirty="0" smtClean="0"/>
              <a:t>у коллег (+ </a:t>
            </a:r>
            <a:r>
              <a:rPr lang="en-US" dirty="0" smtClean="0"/>
              <a:t>bus </a:t>
            </a:r>
            <a:r>
              <a:rPr lang="en-US" dirty="0" err="1" smtClean="0"/>
              <a:t>fuctor</a:t>
            </a:r>
            <a:r>
              <a:rPr lang="ru-RU" dirty="0" smtClean="0"/>
              <a:t>)</a:t>
            </a:r>
            <a:endParaRPr lang="en-US" dirty="0"/>
          </a:p>
          <a:p>
            <a:r>
              <a:rPr lang="en-US" dirty="0" err="1" smtClean="0"/>
              <a:t>обучение</a:t>
            </a:r>
            <a:r>
              <a:rPr lang="en-US" dirty="0" smtClean="0"/>
              <a:t> </a:t>
            </a:r>
            <a:r>
              <a:rPr lang="en-US" dirty="0" err="1" smtClean="0"/>
              <a:t>коллег</a:t>
            </a:r>
            <a:r>
              <a:rPr lang="en-US" dirty="0" smtClean="0"/>
              <a:t> </a:t>
            </a:r>
            <a:r>
              <a:rPr lang="ru-RU" dirty="0" smtClean="0"/>
              <a:t>и студентов</a:t>
            </a:r>
            <a:endParaRPr lang="en-US" dirty="0"/>
          </a:p>
          <a:p>
            <a:pPr marL="0" indent="0">
              <a:buNone/>
            </a:pPr>
            <a:endParaRPr lang="en-US" dirty="0"/>
          </a:p>
        </p:txBody>
      </p:sp>
    </p:spTree>
    <p:extLst>
      <p:ext uri="{BB962C8B-B14F-4D97-AF65-F5344CB8AC3E}">
        <p14:creationId xmlns:p14="http://schemas.microsoft.com/office/powerpoint/2010/main" val="33650309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Internals	</a:t>
            </a:r>
            <a:endParaRPr lang="en-US" dirty="0"/>
          </a:p>
        </p:txBody>
      </p:sp>
      <p:sp>
        <p:nvSpPr>
          <p:cNvPr id="3" name="Content Placeholder 2"/>
          <p:cNvSpPr>
            <a:spLocks noGrp="1"/>
          </p:cNvSpPr>
          <p:nvPr>
            <p:ph idx="1"/>
          </p:nvPr>
        </p:nvSpPr>
        <p:spPr/>
        <p:txBody>
          <a:bodyPr/>
          <a:lstStyle/>
          <a:p>
            <a:pPr marL="0" indent="0">
              <a:buNone/>
            </a:pPr>
            <a:r>
              <a:rPr lang="en-US" u="sng" dirty="0">
                <a:hlinkClick r:id="rId2"/>
              </a:rPr>
              <a:t>http://wildlyinaccurate.com/a-hackers-guide-to-git/</a:t>
            </a:r>
            <a:endParaRPr lang="en-US" dirty="0"/>
          </a:p>
          <a:p>
            <a:pPr marL="0" indent="0">
              <a:buNone/>
            </a:pPr>
            <a:endParaRPr lang="en-US" dirty="0"/>
          </a:p>
        </p:txBody>
      </p:sp>
    </p:spTree>
    <p:extLst>
      <p:ext uri="{BB962C8B-B14F-4D97-AF65-F5344CB8AC3E}">
        <p14:creationId xmlns:p14="http://schemas.microsoft.com/office/powerpoint/2010/main" val="18559572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feature </a:t>
            </a:r>
            <a:r>
              <a:rPr lang="en-US" dirty="0" smtClean="0"/>
              <a:t>branching vs CI</a:t>
            </a:r>
            <a:endParaRPr lang="en-US" dirty="0"/>
          </a:p>
        </p:txBody>
      </p:sp>
      <p:sp>
        <p:nvSpPr>
          <p:cNvPr id="3" name="Subtitle 2"/>
          <p:cNvSpPr>
            <a:spLocks noGrp="1"/>
          </p:cNvSpPr>
          <p:nvPr>
            <p:ph type="subTitle" idx="1"/>
          </p:nvPr>
        </p:nvSpPr>
        <p:spPr/>
        <p:txBody>
          <a:bodyPr/>
          <a:lstStyle/>
          <a:p>
            <a:r>
              <a:rPr lang="en-US" dirty="0"/>
              <a:t> feature branching and how it fits in with CI.</a:t>
            </a:r>
          </a:p>
        </p:txBody>
      </p:sp>
    </p:spTree>
    <p:extLst>
      <p:ext uri="{BB962C8B-B14F-4D97-AF65-F5344CB8AC3E}">
        <p14:creationId xmlns:p14="http://schemas.microsoft.com/office/powerpoint/2010/main" val="9707536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hlinkClick r:id="rId2"/>
              </a:rPr>
              <a:t>http://martinfowler.com/bliki/FeatureBranch.html</a:t>
            </a:r>
            <a:endParaRPr lang="en-US" dirty="0" smtClean="0"/>
          </a:p>
          <a:p>
            <a:pPr marL="0" indent="0">
              <a:buNone/>
            </a:pPr>
            <a:endParaRPr lang="en-US" dirty="0" smtClean="0"/>
          </a:p>
          <a:p>
            <a:pPr fontAlgn="base"/>
            <a:r>
              <a:rPr lang="en-US" i="1" dirty="0"/>
              <a:t>Feature Branching is a poor man's modular architecture, instead of building systems with the ability to easy swap in and out features at runtime/</a:t>
            </a:r>
            <a:r>
              <a:rPr lang="en-US" i="1" dirty="0" err="1"/>
              <a:t>deploytime</a:t>
            </a:r>
            <a:r>
              <a:rPr lang="en-US" i="1" dirty="0"/>
              <a:t> they couple themselves to the source control providing this mechanism through manual merging.</a:t>
            </a:r>
          </a:p>
          <a:p>
            <a:pPr fontAlgn="base"/>
            <a:r>
              <a:rPr lang="en-US" i="1" dirty="0"/>
              <a:t>-- Dan </a:t>
            </a:r>
            <a:r>
              <a:rPr lang="en-US" i="1" dirty="0" err="1"/>
              <a:t>Bodart</a:t>
            </a:r>
            <a:endParaRPr lang="en-US" i="1" dirty="0"/>
          </a:p>
          <a:p>
            <a:pPr marL="0" indent="0">
              <a:buNone/>
            </a:pPr>
            <a:endParaRPr lang="en-US" dirty="0"/>
          </a:p>
        </p:txBody>
      </p:sp>
    </p:spTree>
    <p:extLst>
      <p:ext uri="{BB962C8B-B14F-4D97-AF65-F5344CB8AC3E}">
        <p14:creationId xmlns:p14="http://schemas.microsoft.com/office/powerpoint/2010/main" val="10192884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err="1">
                <a:hlinkClick r:id="rId2"/>
              </a:rPr>
              <a:t>FeatureToggle</a:t>
            </a:r>
            <a:endParaRPr lang="en-US" b="1" dirty="0"/>
          </a:p>
        </p:txBody>
      </p:sp>
      <p:sp>
        <p:nvSpPr>
          <p:cNvPr id="3" name="Content Placeholder 2"/>
          <p:cNvSpPr>
            <a:spLocks noGrp="1"/>
          </p:cNvSpPr>
          <p:nvPr>
            <p:ph idx="1"/>
          </p:nvPr>
        </p:nvSpPr>
        <p:spPr/>
        <p:txBody>
          <a:bodyPr/>
          <a:lstStyle/>
          <a:p>
            <a:r>
              <a:rPr lang="en-US" dirty="0" smtClean="0"/>
              <a:t>http://martinfowler.com/bliki/FeatureToggle.html</a:t>
            </a:r>
          </a:p>
          <a:p>
            <a:r>
              <a:rPr lang="en-US" dirty="0" smtClean="0"/>
              <a:t>http://stackoverflow.com/questions/19434222/feature-toggles-vs-feature-branches</a:t>
            </a:r>
            <a:endParaRPr lang="en-US" dirty="0"/>
          </a:p>
        </p:txBody>
      </p:sp>
    </p:spTree>
    <p:extLst>
      <p:ext uri="{BB962C8B-B14F-4D97-AF65-F5344CB8AC3E}">
        <p14:creationId xmlns:p14="http://schemas.microsoft.com/office/powerpoint/2010/main" val="38562344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hlinkClick r:id="rId2"/>
              </a:rPr>
              <a:t>BranchByAbstraction</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http://martinfowler.com/bliki/BranchByAbstraction.html</a:t>
            </a:r>
            <a:endParaRPr lang="en-US" dirty="0" smtClean="0"/>
          </a:p>
          <a:p>
            <a:r>
              <a:rPr lang="en-US" dirty="0" smtClean="0">
                <a:hlinkClick r:id="rId3"/>
              </a:rPr>
              <a:t>http://continuousdelivery.com/2011/05/make-large-scale-changes-incrementally-with-branch-by-abstraction/</a:t>
            </a:r>
            <a:endParaRPr lang="en-US" dirty="0" smtClean="0"/>
          </a:p>
          <a:p>
            <a:endParaRPr lang="en-US" dirty="0"/>
          </a:p>
          <a:p>
            <a:r>
              <a:rPr lang="en-US" dirty="0"/>
              <a:t>Thus one of the more controversial statements in </a:t>
            </a:r>
            <a:r>
              <a:rPr lang="en-US" i="1" dirty="0"/>
              <a:t>Continuous Delivery</a:t>
            </a:r>
            <a:r>
              <a:rPr lang="en-US" dirty="0"/>
              <a:t> is that you can’t do continuous integration and use branches. By definition, if you have code sitting on a branch, it isn’t integrated. One common case when it seems obvious to use branches in version control is when making a large-scale change to your application. However there is an alternative to using branches: a technique called branch by abstraction.</a:t>
            </a:r>
          </a:p>
        </p:txBody>
      </p:sp>
    </p:spTree>
    <p:extLst>
      <p:ext uri="{BB962C8B-B14F-4D97-AF65-F5344CB8AC3E}">
        <p14:creationId xmlns:p14="http://schemas.microsoft.com/office/powerpoint/2010/main" val="26656907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http://martinfowler.com/</a:t>
            </a:r>
            <a:endParaRPr lang="en-US" dirty="0"/>
          </a:p>
        </p:txBody>
      </p:sp>
      <p:sp>
        <p:nvSpPr>
          <p:cNvPr id="3" name="Content Placeholder 2"/>
          <p:cNvSpPr>
            <a:spLocks noGrp="1"/>
          </p:cNvSpPr>
          <p:nvPr>
            <p:ph idx="1"/>
          </p:nvPr>
        </p:nvSpPr>
        <p:spPr/>
        <p:txBody>
          <a:bodyPr/>
          <a:lstStyle/>
          <a:p>
            <a:r>
              <a:rPr lang="en-US" dirty="0" smtClean="0">
                <a:hlinkClick r:id="rId2"/>
              </a:rPr>
              <a:t>http://martinfowler.com/tags/version%20control.html</a:t>
            </a:r>
            <a:endParaRPr lang="en-US" dirty="0" smtClean="0"/>
          </a:p>
          <a:p>
            <a:r>
              <a:rPr lang="en-US" dirty="0" smtClean="0">
                <a:hlinkClick r:id="rId3"/>
              </a:rPr>
              <a:t>http://martinfowler.com/tags/continuous%20integration.html</a:t>
            </a:r>
            <a:endParaRPr lang="en-US" dirty="0" smtClean="0"/>
          </a:p>
          <a:p>
            <a:endParaRPr lang="en-US" dirty="0"/>
          </a:p>
        </p:txBody>
      </p:sp>
    </p:spTree>
    <p:extLst>
      <p:ext uri="{BB962C8B-B14F-4D97-AF65-F5344CB8AC3E}">
        <p14:creationId xmlns:p14="http://schemas.microsoft.com/office/powerpoint/2010/main" val="55674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https://groups.google.com/forum/#!topic/continuousdelivery/9_5xpiHJZUc</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628452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CD and Code Review</a:t>
            </a:r>
            <a:endParaRPr lang="en-US" dirty="0"/>
          </a:p>
        </p:txBody>
      </p:sp>
      <p:sp>
        <p:nvSpPr>
          <p:cNvPr id="3" name="Content Placeholder 2"/>
          <p:cNvSpPr>
            <a:spLocks noGrp="1"/>
          </p:cNvSpPr>
          <p:nvPr>
            <p:ph idx="1"/>
          </p:nvPr>
        </p:nvSpPr>
        <p:spPr>
          <a:xfrm>
            <a:off x="838200" y="2041935"/>
            <a:ext cx="10515600" cy="4351338"/>
          </a:xfrm>
        </p:spPr>
        <p:txBody>
          <a:bodyPr>
            <a:normAutofit fontScale="55000" lnSpcReduction="20000"/>
          </a:bodyPr>
          <a:lstStyle/>
          <a:p>
            <a:r>
              <a:rPr lang="en-US" dirty="0"/>
              <a:t>I am currently writing a blog post on this topic. The short answer is </a:t>
            </a:r>
            <a:r>
              <a:rPr lang="en-US" dirty="0" smtClean="0"/>
              <a:t/>
            </a:r>
            <a:br>
              <a:rPr lang="en-US" dirty="0" smtClean="0"/>
            </a:br>
            <a:r>
              <a:rPr lang="en-US" dirty="0"/>
              <a:t>this: </a:t>
            </a:r>
            <a:r>
              <a:rPr lang="en-US" dirty="0" smtClean="0"/>
              <a:t/>
            </a:r>
            <a:br>
              <a:rPr lang="en-US" dirty="0" smtClean="0"/>
            </a:br>
            <a:r>
              <a:rPr lang="en-US" dirty="0" smtClean="0"/>
              <a:t/>
            </a:r>
            <a:br>
              <a:rPr lang="en-US" dirty="0" smtClean="0"/>
            </a:br>
            <a:r>
              <a:rPr lang="en-US" dirty="0"/>
              <a:t>* The best way to review code is through pair programming </a:t>
            </a:r>
            <a:r>
              <a:rPr lang="en-US" dirty="0" smtClean="0"/>
              <a:t/>
            </a:r>
            <a:br>
              <a:rPr lang="en-US" dirty="0" smtClean="0"/>
            </a:br>
            <a:r>
              <a:rPr lang="en-US" dirty="0"/>
              <a:t>* It's a bad idea to gate merge to mainline - by creating a separate </a:t>
            </a:r>
            <a:r>
              <a:rPr lang="en-US" dirty="0" smtClean="0"/>
              <a:t/>
            </a:r>
            <a:br>
              <a:rPr lang="en-US" dirty="0" smtClean="0"/>
            </a:br>
            <a:r>
              <a:rPr lang="en-US" dirty="0"/>
              <a:t>branch, for example - on a formal review process. This inhibits </a:t>
            </a:r>
            <a:r>
              <a:rPr lang="en-US" dirty="0" smtClean="0"/>
              <a:t/>
            </a:r>
            <a:br>
              <a:rPr lang="en-US" dirty="0" smtClean="0"/>
            </a:br>
            <a:r>
              <a:rPr lang="en-US" dirty="0"/>
              <a:t>continuous integration (the best way of reducing the risk of bad </a:t>
            </a:r>
            <a:r>
              <a:rPr lang="en-US" dirty="0" smtClean="0"/>
              <a:t/>
            </a:r>
            <a:br>
              <a:rPr lang="en-US" dirty="0" smtClean="0"/>
            </a:br>
            <a:r>
              <a:rPr lang="en-US" dirty="0"/>
              <a:t>changes, which is what you are really aiming to achieve). </a:t>
            </a:r>
            <a:r>
              <a:rPr lang="en-US" dirty="0" smtClean="0"/>
              <a:t/>
            </a:r>
            <a:br>
              <a:rPr lang="en-US" dirty="0" smtClean="0"/>
            </a:br>
            <a:r>
              <a:rPr lang="en-US" dirty="0"/>
              <a:t>* I think </a:t>
            </a:r>
            <a:r>
              <a:rPr lang="en-US" dirty="0" err="1"/>
              <a:t>Gerrit</a:t>
            </a:r>
            <a:r>
              <a:rPr lang="en-US" dirty="0"/>
              <a:t> is a nice tool, but it should be used *after* check- </a:t>
            </a:r>
            <a:r>
              <a:rPr lang="en-US" dirty="0" smtClean="0"/>
              <a:t/>
            </a:r>
            <a:br>
              <a:rPr lang="en-US" dirty="0" smtClean="0"/>
            </a:br>
            <a:r>
              <a:rPr lang="en-US" dirty="0"/>
              <a:t>in (that's how it's designed, in fact). Part of the job of the senior </a:t>
            </a:r>
            <a:r>
              <a:rPr lang="en-US" dirty="0" smtClean="0"/>
              <a:t/>
            </a:r>
            <a:br>
              <a:rPr lang="en-US" dirty="0" smtClean="0"/>
            </a:br>
            <a:r>
              <a:rPr lang="en-US" dirty="0"/>
              <a:t>developers is to review all check-ins. They could, for example, </a:t>
            </a:r>
            <a:r>
              <a:rPr lang="en-US" dirty="0" smtClean="0"/>
              <a:t/>
            </a:r>
            <a:br>
              <a:rPr lang="en-US" dirty="0" smtClean="0"/>
            </a:br>
            <a:r>
              <a:rPr lang="en-US" dirty="0"/>
              <a:t>subscribe to a feed. </a:t>
            </a:r>
            <a:r>
              <a:rPr lang="en-US" dirty="0" smtClean="0"/>
              <a:t/>
            </a:r>
            <a:br>
              <a:rPr lang="en-US" dirty="0" smtClean="0"/>
            </a:br>
            <a:r>
              <a:rPr lang="en-US" dirty="0" smtClean="0"/>
              <a:t/>
            </a:r>
            <a:br>
              <a:rPr lang="en-US" dirty="0" smtClean="0"/>
            </a:br>
            <a:r>
              <a:rPr lang="en-US" dirty="0"/>
              <a:t>To summarize: code review is good. So good, we should be doing it </a:t>
            </a:r>
            <a:r>
              <a:rPr lang="en-US" dirty="0" smtClean="0"/>
              <a:t/>
            </a:r>
            <a:br>
              <a:rPr lang="en-US" dirty="0" smtClean="0"/>
            </a:br>
            <a:r>
              <a:rPr lang="en-US" dirty="0"/>
              <a:t>continuously, through pair programming and reviewing commits. If a </a:t>
            </a:r>
            <a:r>
              <a:rPr lang="en-US" dirty="0" smtClean="0"/>
              <a:t/>
            </a:r>
            <a:br>
              <a:rPr lang="en-US" dirty="0" smtClean="0"/>
            </a:br>
            <a:r>
              <a:rPr lang="en-US" dirty="0"/>
              <a:t>senior dev finds a bad commit, she should pair with the person who </a:t>
            </a:r>
            <a:r>
              <a:rPr lang="en-US" dirty="0" smtClean="0"/>
              <a:t/>
            </a:r>
            <a:br>
              <a:rPr lang="en-US" dirty="0" smtClean="0"/>
            </a:br>
            <a:r>
              <a:rPr lang="en-US" dirty="0"/>
              <a:t>committed it to help them fix the problem. </a:t>
            </a:r>
            <a:r>
              <a:rPr lang="en-US" dirty="0" smtClean="0"/>
              <a:t/>
            </a:r>
            <a:br>
              <a:rPr lang="en-US" dirty="0" smtClean="0"/>
            </a:br>
            <a:r>
              <a:rPr lang="en-US" dirty="0" smtClean="0"/>
              <a:t/>
            </a:r>
            <a:br>
              <a:rPr lang="en-US" dirty="0" smtClean="0"/>
            </a:br>
            <a:r>
              <a:rPr lang="en-US" dirty="0"/>
              <a:t>Gating merge to mainline on a formal review is bad, and creating </a:t>
            </a:r>
            <a:r>
              <a:rPr lang="en-US" dirty="0" smtClean="0"/>
              <a:t/>
            </a:r>
            <a:br>
              <a:rPr lang="en-US" dirty="0" smtClean="0"/>
            </a:br>
            <a:r>
              <a:rPr lang="en-US" dirty="0"/>
              <a:t>branches to do so is extra bad, for the same reason that feature </a:t>
            </a:r>
            <a:r>
              <a:rPr lang="en-US" dirty="0" smtClean="0"/>
              <a:t/>
            </a:r>
            <a:br>
              <a:rPr lang="en-US" dirty="0" smtClean="0"/>
            </a:br>
            <a:r>
              <a:rPr lang="en-US" dirty="0"/>
              <a:t>branches are bad. </a:t>
            </a:r>
            <a:r>
              <a:rPr lang="en-US" dirty="0" smtClean="0"/>
              <a:t/>
            </a:r>
            <a:br>
              <a:rPr lang="en-US" dirty="0" smtClean="0"/>
            </a:br>
            <a:r>
              <a:rPr lang="en-US" dirty="0" smtClean="0"/>
              <a:t/>
            </a:r>
            <a:br>
              <a:rPr lang="en-US" dirty="0" smtClean="0"/>
            </a:br>
            <a:r>
              <a:rPr lang="en-US" dirty="0"/>
              <a:t>Thanks,</a:t>
            </a:r>
          </a:p>
        </p:txBody>
      </p:sp>
      <p:sp>
        <p:nvSpPr>
          <p:cNvPr id="4" name="Rectangle 3"/>
          <p:cNvSpPr/>
          <p:nvPr/>
        </p:nvSpPr>
        <p:spPr>
          <a:xfrm>
            <a:off x="1317522" y="1296492"/>
            <a:ext cx="9586452" cy="646331"/>
          </a:xfrm>
          <a:prstGeom prst="rect">
            <a:avLst/>
          </a:prstGeom>
        </p:spPr>
        <p:txBody>
          <a:bodyPr wrap="square">
            <a:spAutoFit/>
          </a:bodyPr>
          <a:lstStyle/>
          <a:p>
            <a:r>
              <a:rPr lang="en-US" dirty="0" smtClean="0"/>
              <a:t>https://groups.google.com/forum/#!searchin/continuousdelivery/code$20review/continuousdelivery/LIJ1nva9Oas/Rn991jRQIEwJ</a:t>
            </a:r>
            <a:endParaRPr lang="en-US" dirty="0"/>
          </a:p>
        </p:txBody>
      </p:sp>
    </p:spTree>
    <p:extLst>
      <p:ext uri="{BB962C8B-B14F-4D97-AF65-F5344CB8AC3E}">
        <p14:creationId xmlns:p14="http://schemas.microsoft.com/office/powerpoint/2010/main" val="27965113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199" y="1825624"/>
            <a:ext cx="10232923" cy="1822143"/>
          </a:xfrm>
        </p:spPr>
        <p:txBody>
          <a:bodyPr>
            <a:normAutofit fontScale="40000" lnSpcReduction="20000"/>
          </a:bodyPr>
          <a:lstStyle/>
          <a:p>
            <a:r>
              <a:rPr lang="en-US" dirty="0"/>
              <a:t>I'm not clear what you want as a result of a more systematic process. I assume you mean you want to have higher quality code.</a:t>
            </a:r>
            <a:br>
              <a:rPr lang="en-US" dirty="0"/>
            </a:br>
            <a:endParaRPr lang="en-US" dirty="0"/>
          </a:p>
          <a:p>
            <a:r>
              <a:rPr lang="en-US" dirty="0"/>
              <a:t>There is no magic formula for the correct % of code that needs to be reviewed. If you are measuring too many bugs per release, why do you think are you having so many bugs? You need to answer that question. Are your tests not catching things? Are your developers less experienced and need more training?</a:t>
            </a:r>
          </a:p>
          <a:p>
            <a:r>
              <a:rPr lang="en-US" dirty="0"/>
              <a:t/>
            </a:r>
            <a:br>
              <a:rPr lang="en-US" dirty="0"/>
            </a:br>
            <a:endParaRPr lang="en-US" dirty="0"/>
          </a:p>
          <a:p>
            <a:r>
              <a:rPr lang="en-US" dirty="0"/>
              <a:t>IMHO code reviews are a sign that the reviewer doesn't trust the coder, so it is the organization's job to increase trust in the developer, through education (pair programming, code reviews, etc.) until you trust them. And trust needs to be measured by something like how many bugs a person introduces. Trust removes process, removing process speeds up development.</a:t>
            </a:r>
          </a:p>
          <a:p>
            <a:endParaRPr lang="en-US" dirty="0"/>
          </a:p>
        </p:txBody>
      </p:sp>
    </p:spTree>
    <p:extLst>
      <p:ext uri="{BB962C8B-B14F-4D97-AF65-F5344CB8AC3E}">
        <p14:creationId xmlns:p14="http://schemas.microsoft.com/office/powerpoint/2010/main" val="3015107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выглядел бы день обычного разработчика?</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0663154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2033227"/>
            <a:ext cx="8878556" cy="39087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Hi Frederic</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I definitely advocate a systematic approach. All check-ins should be systematically reviewed by the dev lead as soon as possible after the check-ins occur. Gerrit is a nice tool for this.</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Furthermore, all code that is to be checked in must have been reviewed by one other person before check-in (as part of pair programming). This should also be systematic, i.e. built into the system.</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So 100% of commits should be reviewed, both before and after check-in (i.e. twice).</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What I don't recommend is creating gated processes that try to enforce this, either by using branches in version control, or by adding stages to the pipeline. I say this for two reasons:</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1. it inhibits continuous integration</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2. it assumes that people are going to be stupid and that your process must correct for this, rather than that people will overall try to do the right thing, but that we must put something in place to manage the exceptions. Basically, your process should follow theory Y not theory X: </a:t>
            </a:r>
            <a:r>
              <a:rPr kumimoji="0" lang="en-US" altLang="en-US" sz="900" b="0" i="0" u="none" strike="noStrike" cap="none" normalizeH="0" baseline="0" smtClean="0">
                <a:ln>
                  <a:noFill/>
                </a:ln>
                <a:solidFill>
                  <a:srgbClr val="6611CC"/>
                </a:solidFill>
                <a:effectLst/>
                <a:latin typeface="Arial" panose="020B0604020202020204" pitchFamily="34" charset="0"/>
                <a:cs typeface="Arial" panose="020B0604020202020204" pitchFamily="34" charset="0"/>
                <a:hlinkClick r:id="rId2"/>
              </a:rPr>
              <a:t>http://en.wikipedia.org/wiki/Theory_X_and_theory_Y</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In general, managers spend too much time trying to create complex processes to try and enforce "good behaviour" rather than building systems in which good behaviour naturally emerges. I like to call this kind of Theory X thinking "risk management theatre" because it provides the impression that risk is being managed effectively, while actually producing lower quality results.</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Thanks,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79605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Высокая культура </a:t>
            </a:r>
            <a:r>
              <a:rPr lang="ru-RU" dirty="0" smtClean="0">
                <a:sym typeface="Wingdings" panose="05000000000000000000" pitchFamily="2" charset="2"/>
              </a:rPr>
              <a:t>	</a:t>
            </a:r>
            <a:endParaRPr lang="en-US" dirty="0"/>
          </a:p>
        </p:txBody>
      </p:sp>
      <p:sp>
        <p:nvSpPr>
          <p:cNvPr id="3" name="Content Placeholder 2"/>
          <p:cNvSpPr>
            <a:spLocks noGrp="1"/>
          </p:cNvSpPr>
          <p:nvPr>
            <p:ph idx="1"/>
          </p:nvPr>
        </p:nvSpPr>
        <p:spPr/>
        <p:txBody>
          <a:bodyPr/>
          <a:lstStyle/>
          <a:p>
            <a:pPr marL="0" indent="0">
              <a:buNone/>
            </a:pPr>
            <a:r>
              <a:rPr lang="ru-RU" dirty="0" smtClean="0"/>
              <a:t>Если у нас баг в </a:t>
            </a:r>
            <a:r>
              <a:rPr lang="ru-RU" dirty="0" err="1" smtClean="0"/>
              <a:t>продакшене</a:t>
            </a:r>
            <a:r>
              <a:rPr lang="ru-RU" dirty="0" smtClean="0"/>
              <a:t> значит у нас баг в хайринге </a:t>
            </a:r>
            <a:endParaRPr lang="en-US" dirty="0"/>
          </a:p>
        </p:txBody>
      </p:sp>
    </p:spTree>
    <p:extLst>
      <p:ext uri="{BB962C8B-B14F-4D97-AF65-F5344CB8AC3E}">
        <p14:creationId xmlns:p14="http://schemas.microsoft.com/office/powerpoint/2010/main" val="35400754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a:r>
            <a:br>
              <a:rPr lang="en-US" dirty="0" smtClean="0"/>
            </a:br>
            <a:r>
              <a:rPr lang="en-US" dirty="0"/>
              <a:t>With respect to your assumption of "under-reviewed code," I would say there are many cases where we deploy code, even publicly, that you would consider to be "under-reviewed." The relative degree of testing that we apply is proportional to the amount of risk involved. We are decent at assessing and socializing risk. :) Our Payments team, for example, is much more rigid about their review process than teams that, say, are running experiments at the UI level. It's not one-size-fits-all.</a:t>
            </a:r>
          </a:p>
        </p:txBody>
      </p:sp>
    </p:spTree>
    <p:extLst>
      <p:ext uri="{BB962C8B-B14F-4D97-AF65-F5344CB8AC3E}">
        <p14:creationId xmlns:p14="http://schemas.microsoft.com/office/powerpoint/2010/main" val="4521534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In terms of development process, we don't use feature branches in the traditional sense—especially if you think of branches existing for more than a day. In practice, there are certainly cases where individuals will use a short-lived branch to isolate a couple of things they're working on at a time, much like you might use </a:t>
            </a:r>
            <a:r>
              <a:rPr lang="en-US" dirty="0" err="1"/>
              <a:t>git</a:t>
            </a:r>
            <a:r>
              <a:rPr lang="en-US" dirty="0"/>
              <a:t> stash—such as to switch context to work on an immediate bug fix that needs to go to production.</a:t>
            </a:r>
          </a:p>
          <a:p>
            <a:r>
              <a:rPr lang="en-US" dirty="0"/>
              <a:t/>
            </a:r>
            <a:br>
              <a:rPr lang="en-US" dirty="0"/>
            </a:br>
            <a:endParaRPr lang="en-US" dirty="0"/>
          </a:p>
          <a:p>
            <a:r>
              <a:rPr lang="en-US" dirty="0"/>
              <a:t>Our review process does utilize branches. But that's only comes into play to support the review process. As an engineer prepares to commit a change set, they create a (short-lived) review branch in </a:t>
            </a:r>
            <a:r>
              <a:rPr lang="en-US" dirty="0" err="1"/>
              <a:t>git</a:t>
            </a:r>
            <a:r>
              <a:rPr lang="en-US" dirty="0"/>
              <a:t>. This allows us to look at the review in GitHub Enterprise and use their commenting and visual diff'ing. It also allows other engineers to checkout the branch and put it through its paces, when necessary.</a:t>
            </a:r>
          </a:p>
          <a:p>
            <a:r>
              <a:rPr lang="en-US" dirty="0"/>
              <a:t/>
            </a:r>
            <a:br>
              <a:rPr lang="en-US" dirty="0"/>
            </a:br>
            <a:endParaRPr lang="en-US" dirty="0"/>
          </a:p>
          <a:p>
            <a:r>
              <a:rPr lang="en-US" dirty="0"/>
              <a:t>Once the code review is complete, the branch is typically auto-merged in GitHub when the engineer is prepared to deploy it.</a:t>
            </a:r>
          </a:p>
        </p:txBody>
      </p:sp>
    </p:spTree>
    <p:extLst>
      <p:ext uri="{BB962C8B-B14F-4D97-AF65-F5344CB8AC3E}">
        <p14:creationId xmlns:p14="http://schemas.microsoft.com/office/powerpoint/2010/main" val="42904745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a:t>
            </a:r>
            <a:endParaRPr lang="en-US" dirty="0"/>
          </a:p>
        </p:txBody>
      </p:sp>
      <p:sp>
        <p:nvSpPr>
          <p:cNvPr id="3" name="Content Placeholder 2"/>
          <p:cNvSpPr>
            <a:spLocks noGrp="1"/>
          </p:cNvSpPr>
          <p:nvPr>
            <p:ph idx="1"/>
          </p:nvPr>
        </p:nvSpPr>
        <p:spPr/>
        <p:txBody>
          <a:bodyPr/>
          <a:lstStyle/>
          <a:p>
            <a:r>
              <a:rPr lang="en-US" dirty="0" smtClean="0">
                <a:hlinkClick r:id="rId2"/>
              </a:rPr>
              <a:t>http://blog.mattcallanan.net/2014/02/how-etsy-do-code-reviews-with.html</a:t>
            </a:r>
            <a:endParaRPr lang="en-US" dirty="0" smtClean="0"/>
          </a:p>
          <a:p>
            <a:endParaRPr lang="en-US" dirty="0"/>
          </a:p>
          <a:p>
            <a:r>
              <a:rPr lang="en-US" dirty="0" err="1" smtClean="0"/>
              <a:t>имена</a:t>
            </a:r>
            <a:r>
              <a:rPr lang="en-US" dirty="0" smtClean="0"/>
              <a:t> </a:t>
            </a:r>
            <a:r>
              <a:rPr lang="en-US" dirty="0" err="1" smtClean="0"/>
              <a:t>комитов</a:t>
            </a:r>
            <a:r>
              <a:rPr lang="ru-RU" dirty="0" smtClean="0"/>
              <a:t> (скриншот)</a:t>
            </a:r>
            <a:endParaRPr lang="en-US" dirty="0"/>
          </a:p>
          <a:p>
            <a:r>
              <a:rPr lang="en-US" dirty="0" err="1"/>
              <a:t>требования</a:t>
            </a:r>
            <a:r>
              <a:rPr lang="en-US" dirty="0"/>
              <a:t> к </a:t>
            </a:r>
            <a:r>
              <a:rPr lang="en-US" dirty="0" err="1"/>
              <a:t>именованию</a:t>
            </a:r>
            <a:r>
              <a:rPr lang="en-US" dirty="0"/>
              <a:t> </a:t>
            </a:r>
            <a:r>
              <a:rPr lang="en-US" dirty="0" err="1"/>
              <a:t>комитов</a:t>
            </a:r>
            <a:endParaRPr lang="en-US" dirty="0"/>
          </a:p>
        </p:txBody>
      </p:sp>
    </p:spTree>
    <p:extLst>
      <p:ext uri="{BB962C8B-B14F-4D97-AF65-F5344CB8AC3E}">
        <p14:creationId xmlns:p14="http://schemas.microsoft.com/office/powerpoint/2010/main" val="43682264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GitLab</a:t>
            </a:r>
            <a:r>
              <a:rPr lang="en-US" dirty="0" smtClean="0"/>
              <a:t> Flow</a:t>
            </a:r>
            <a:endParaRPr lang="en-US" dirty="0"/>
          </a:p>
        </p:txBody>
      </p:sp>
      <p:sp>
        <p:nvSpPr>
          <p:cNvPr id="3" name="Content Placeholder 2"/>
          <p:cNvSpPr>
            <a:spLocks noGrp="1"/>
          </p:cNvSpPr>
          <p:nvPr>
            <p:ph idx="1"/>
          </p:nvPr>
        </p:nvSpPr>
        <p:spPr/>
        <p:txBody>
          <a:bodyPr/>
          <a:lstStyle/>
          <a:p>
            <a:r>
              <a:rPr lang="en-US" dirty="0" smtClean="0"/>
              <a:t>https://about.gitlab.com/2014/09/29/gitlab-flow/</a:t>
            </a:r>
            <a:endParaRPr lang="en-US" dirty="0"/>
          </a:p>
        </p:txBody>
      </p:sp>
    </p:spTree>
    <p:extLst>
      <p:ext uri="{BB962C8B-B14F-4D97-AF65-F5344CB8AC3E}">
        <p14:creationId xmlns:p14="http://schemas.microsoft.com/office/powerpoint/2010/main" val="204149070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ru-RU" dirty="0" smtClean="0"/>
              <a:t>Разные проекты – разные задачи</a:t>
            </a:r>
          </a:p>
          <a:p>
            <a:r>
              <a:rPr lang="ru-RU" dirty="0" smtClean="0"/>
              <a:t>Иногда надо выкатывать новые </a:t>
            </a:r>
            <a:r>
              <a:rPr lang="ru-RU" dirty="0" err="1" smtClean="0"/>
              <a:t>фичи</a:t>
            </a:r>
            <a:r>
              <a:rPr lang="ru-RU" dirty="0" smtClean="0"/>
              <a:t> как можно быстрее</a:t>
            </a:r>
          </a:p>
          <a:p>
            <a:r>
              <a:rPr lang="ru-RU" dirty="0" smtClean="0"/>
              <a:t>И некогда ждать</a:t>
            </a:r>
            <a:endParaRPr lang="en-US" dirty="0"/>
          </a:p>
        </p:txBody>
      </p:sp>
    </p:spTree>
    <p:extLst>
      <p:ext uri="{BB962C8B-B14F-4D97-AF65-F5344CB8AC3E}">
        <p14:creationId xmlns:p14="http://schemas.microsoft.com/office/powerpoint/2010/main" val="60411039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t>1) Я люблю гит</a:t>
            </a:r>
          </a:p>
          <a:p>
            <a:pPr marL="0" indent="0">
              <a:buNone/>
            </a:pPr>
            <a:r>
              <a:rPr lang="ru-RU" dirty="0" smtClean="0"/>
              <a:t>2) </a:t>
            </a:r>
            <a:r>
              <a:rPr lang="ru-RU" dirty="0" err="1" smtClean="0"/>
              <a:t>git</a:t>
            </a:r>
            <a:r>
              <a:rPr lang="ru-RU" dirty="0" smtClean="0"/>
              <a:t> </a:t>
            </a:r>
            <a:r>
              <a:rPr lang="ru-RU" dirty="0" err="1" smtClean="0"/>
              <a:t>flow</a:t>
            </a:r>
            <a:r>
              <a:rPr lang="ru-RU" dirty="0" smtClean="0"/>
              <a:t> - все сложно и формально</a:t>
            </a:r>
          </a:p>
          <a:p>
            <a:pPr marL="0" indent="0">
              <a:buNone/>
            </a:pPr>
            <a:r>
              <a:rPr lang="ru-RU" dirty="0" smtClean="0"/>
              <a:t>3) </a:t>
            </a:r>
            <a:r>
              <a:rPr lang="ru-RU" dirty="0" err="1" smtClean="0"/>
              <a:t>github</a:t>
            </a:r>
            <a:r>
              <a:rPr lang="ru-RU" dirty="0" smtClean="0"/>
              <a:t> </a:t>
            </a:r>
            <a:r>
              <a:rPr lang="ru-RU" dirty="0" err="1" smtClean="0"/>
              <a:t>flow</a:t>
            </a:r>
            <a:r>
              <a:rPr lang="ru-RU" dirty="0" smtClean="0"/>
              <a:t> - все </a:t>
            </a:r>
            <a:r>
              <a:rPr lang="ru-RU" dirty="0" err="1" smtClean="0"/>
              <a:t>проше</a:t>
            </a:r>
            <a:r>
              <a:rPr lang="ru-RU" dirty="0" smtClean="0"/>
              <a:t>, но крутые тесты, тестеры не нужны (10 - 40 </a:t>
            </a:r>
            <a:r>
              <a:rPr lang="ru-RU" dirty="0" err="1" smtClean="0"/>
              <a:t>деплоев</a:t>
            </a:r>
            <a:r>
              <a:rPr lang="ru-RU" dirty="0" smtClean="0"/>
              <a:t> в день) Необходимо очень хорошее </a:t>
            </a:r>
            <a:r>
              <a:rPr lang="ru-RU" dirty="0" err="1" smtClean="0"/>
              <a:t>тестировени</a:t>
            </a:r>
            <a:r>
              <a:rPr lang="ru-RU" dirty="0" smtClean="0"/>
              <a:t>, не боятся выкатить баг в </a:t>
            </a:r>
            <a:r>
              <a:rPr lang="ru-RU" dirty="0" err="1" smtClean="0"/>
              <a:t>продакшен</a:t>
            </a:r>
            <a:endParaRPr lang="ru-RU" dirty="0" smtClean="0"/>
          </a:p>
          <a:p>
            <a:pPr marL="0" indent="0">
              <a:buNone/>
            </a:pPr>
            <a:r>
              <a:rPr lang="ru-RU" dirty="0" smtClean="0"/>
              <a:t>и мониторинг </a:t>
            </a:r>
            <a:r>
              <a:rPr lang="ru-RU" dirty="0" err="1" smtClean="0"/>
              <a:t>твиттера</a:t>
            </a:r>
            <a:endParaRPr lang="ru-RU" dirty="0" smtClean="0"/>
          </a:p>
          <a:p>
            <a:pPr marL="0" indent="0">
              <a:buNone/>
            </a:pPr>
            <a:endParaRPr lang="ru-RU" dirty="0" smtClean="0"/>
          </a:p>
          <a:p>
            <a:pPr marL="0" indent="0">
              <a:buNone/>
            </a:pPr>
            <a:r>
              <a:rPr lang="ru-RU" dirty="0" smtClean="0"/>
              <a:t>4) про сборку - </a:t>
            </a:r>
            <a:r>
              <a:rPr lang="ru-RU" dirty="0" err="1" smtClean="0"/>
              <a:t>webpack</a:t>
            </a:r>
            <a:r>
              <a:rPr lang="ru-RU" dirty="0" smtClean="0"/>
              <a:t> </a:t>
            </a:r>
          </a:p>
          <a:p>
            <a:pPr marL="0" indent="0">
              <a:buNone/>
            </a:pPr>
            <a:r>
              <a:rPr lang="ru-RU" dirty="0" smtClean="0"/>
              <a:t>5) используют </a:t>
            </a:r>
            <a:r>
              <a:rPr lang="ru-RU" dirty="0" err="1" smtClean="0"/>
              <a:t>github</a:t>
            </a:r>
            <a:r>
              <a:rPr lang="ru-RU" dirty="0" smtClean="0"/>
              <a:t> </a:t>
            </a:r>
            <a:r>
              <a:rPr lang="ru-RU" dirty="0" err="1" smtClean="0"/>
              <a:t>enterprise</a:t>
            </a:r>
            <a:r>
              <a:rPr lang="ru-RU" dirty="0" smtClean="0"/>
              <a:t>, запуск тестов для </a:t>
            </a:r>
            <a:r>
              <a:rPr lang="ru-RU" dirty="0" err="1" smtClean="0"/>
              <a:t>фича</a:t>
            </a:r>
            <a:r>
              <a:rPr lang="ru-RU" dirty="0" smtClean="0"/>
              <a:t> </a:t>
            </a:r>
            <a:r>
              <a:rPr lang="ru-RU" dirty="0" err="1" smtClean="0"/>
              <a:t>бранчей</a:t>
            </a:r>
            <a:r>
              <a:rPr lang="ru-RU" dirty="0" smtClean="0"/>
              <a:t> и </a:t>
            </a:r>
            <a:r>
              <a:rPr lang="ru-RU" dirty="0" err="1" smtClean="0"/>
              <a:t>тд</a:t>
            </a:r>
            <a:endParaRPr lang="ru-RU" dirty="0" smtClean="0"/>
          </a:p>
          <a:p>
            <a:pPr marL="0" indent="0">
              <a:buNone/>
            </a:pPr>
            <a:r>
              <a:rPr lang="ru-RU" dirty="0" smtClean="0"/>
              <a:t>6) после </a:t>
            </a:r>
            <a:r>
              <a:rPr lang="ru-RU" dirty="0" err="1" smtClean="0"/>
              <a:t>мержа</a:t>
            </a:r>
            <a:r>
              <a:rPr lang="ru-RU" dirty="0" smtClean="0"/>
              <a:t>, тестирование на отдельном сервере</a:t>
            </a:r>
          </a:p>
          <a:p>
            <a:pPr marL="0" indent="0">
              <a:buNone/>
            </a:pPr>
            <a:r>
              <a:rPr lang="ru-RU" dirty="0" smtClean="0"/>
              <a:t>7) </a:t>
            </a:r>
            <a:r>
              <a:rPr lang="ru-RU" dirty="0" err="1" smtClean="0"/>
              <a:t>пше</a:t>
            </a:r>
            <a:endParaRPr lang="ru-RU" dirty="0" smtClean="0"/>
          </a:p>
          <a:p>
            <a:pPr marL="0" indent="0">
              <a:buNone/>
            </a:pPr>
            <a:endParaRPr lang="en-US" dirty="0"/>
          </a:p>
        </p:txBody>
      </p:sp>
    </p:spTree>
    <p:extLst>
      <p:ext uri="{BB962C8B-B14F-4D97-AF65-F5344CB8AC3E}">
        <p14:creationId xmlns:p14="http://schemas.microsoft.com/office/powerpoint/2010/main" val="187348047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5851"/>
            <a:ext cx="12192000" cy="5713708"/>
          </a:xfrm>
          <a:prstGeom prst="rect">
            <a:avLst/>
          </a:prstGeom>
        </p:spPr>
      </p:pic>
    </p:spTree>
    <p:extLst>
      <p:ext uri="{BB962C8B-B14F-4D97-AF65-F5344CB8AC3E}">
        <p14:creationId xmlns:p14="http://schemas.microsoft.com/office/powerpoint/2010/main" val="237920598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Л</a:t>
            </a:r>
            <a:r>
              <a:rPr lang="ru-RU" dirty="0" smtClean="0"/>
              <a:t>ев </a:t>
            </a:r>
            <a:r>
              <a:rPr lang="ru-RU" dirty="0"/>
              <a:t>Толстой рассказывает внукам сказку об огурце. 1909 г</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936" y="1879669"/>
            <a:ext cx="5523390" cy="4639648"/>
          </a:xfrm>
          <a:prstGeom prst="rect">
            <a:avLst/>
          </a:prstGeom>
        </p:spPr>
      </p:pic>
      <p:sp>
        <p:nvSpPr>
          <p:cNvPr id="6" name="TextBox 5"/>
          <p:cNvSpPr txBox="1"/>
          <p:nvPr/>
        </p:nvSpPr>
        <p:spPr>
          <a:xfrm>
            <a:off x="6560598" y="2334827"/>
            <a:ext cx="3379258" cy="369332"/>
          </a:xfrm>
          <a:prstGeom prst="rect">
            <a:avLst/>
          </a:prstGeom>
          <a:noFill/>
        </p:spPr>
        <p:txBody>
          <a:bodyPr wrap="none" rtlCol="0">
            <a:spAutoFit/>
          </a:bodyPr>
          <a:lstStyle/>
          <a:p>
            <a:r>
              <a:rPr lang="ru-RU" dirty="0" smtClean="0"/>
              <a:t>Вот такой </a:t>
            </a:r>
            <a:r>
              <a:rPr lang="ru-RU" dirty="0" err="1" smtClean="0"/>
              <a:t>коммит</a:t>
            </a:r>
            <a:r>
              <a:rPr lang="ru-RU" dirty="0" smtClean="0"/>
              <a:t> на </a:t>
            </a:r>
            <a:r>
              <a:rPr lang="ru-RU" dirty="0" err="1" smtClean="0"/>
              <a:t>продакшен</a:t>
            </a:r>
            <a:endParaRPr lang="en-US" dirty="0"/>
          </a:p>
        </p:txBody>
      </p:sp>
    </p:spTree>
    <p:extLst>
      <p:ext uri="{BB962C8B-B14F-4D97-AF65-F5344CB8AC3E}">
        <p14:creationId xmlns:p14="http://schemas.microsoft.com/office/powerpoint/2010/main" val="2961142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Нет гита, нет проблем</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626790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Проблемы с</a:t>
            </a:r>
            <a:r>
              <a:rPr lang="en-US" dirty="0" smtClean="0"/>
              <a:t> </a:t>
            </a:r>
            <a:r>
              <a:rPr lang="en-US" dirty="0" err="1" smtClean="0"/>
              <a:t>git</a:t>
            </a:r>
            <a:r>
              <a:rPr lang="en-US" dirty="0" smtClean="0"/>
              <a:t> flow</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“add feature X”</a:t>
            </a:r>
          </a:p>
          <a:p>
            <a:pPr marL="514350" indent="-514350">
              <a:buAutoNum type="arabicPeriod"/>
            </a:pPr>
            <a:r>
              <a:rPr lang="en-US" dirty="0" smtClean="0"/>
              <a:t>“fix </a:t>
            </a:r>
            <a:r>
              <a:rPr lang="en-US" dirty="0" err="1" smtClean="0"/>
              <a:t>jshint</a:t>
            </a:r>
            <a:r>
              <a:rPr lang="en-US" dirty="0" smtClean="0"/>
              <a:t> errors”</a:t>
            </a:r>
          </a:p>
          <a:p>
            <a:pPr marL="514350" indent="-514350">
              <a:buAutoNum type="arabicPeriod"/>
            </a:pPr>
            <a:r>
              <a:rPr lang="en-US" dirty="0" smtClean="0"/>
              <a:t>“fix tests”</a:t>
            </a:r>
            <a:endParaRPr lang="en-US" dirty="0"/>
          </a:p>
        </p:txBody>
      </p:sp>
    </p:spTree>
    <p:extLst>
      <p:ext uri="{BB962C8B-B14F-4D97-AF65-F5344CB8AC3E}">
        <p14:creationId xmlns:p14="http://schemas.microsoft.com/office/powerpoint/2010/main" val="15959308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осталось за бортом</a:t>
            </a:r>
            <a:endParaRPr lang="en-US" dirty="0"/>
          </a:p>
        </p:txBody>
      </p:sp>
      <p:sp>
        <p:nvSpPr>
          <p:cNvPr id="3" name="Content Placeholder 2"/>
          <p:cNvSpPr>
            <a:spLocks noGrp="1"/>
          </p:cNvSpPr>
          <p:nvPr>
            <p:ph idx="1"/>
          </p:nvPr>
        </p:nvSpPr>
        <p:spPr/>
        <p:txBody>
          <a:bodyPr/>
          <a:lstStyle/>
          <a:p>
            <a:pPr marL="0" indent="0">
              <a:buNone/>
            </a:pPr>
            <a:r>
              <a:rPr lang="en-US" dirty="0" smtClean="0"/>
              <a:t>Diff </a:t>
            </a:r>
            <a:r>
              <a:rPr lang="ru-RU" dirty="0" smtClean="0"/>
              <a:t>и его инструменты</a:t>
            </a:r>
            <a:endParaRPr lang="en-US" dirty="0"/>
          </a:p>
        </p:txBody>
      </p:sp>
    </p:spTree>
    <p:extLst>
      <p:ext uri="{BB962C8B-B14F-4D97-AF65-F5344CB8AC3E}">
        <p14:creationId xmlns:p14="http://schemas.microsoft.com/office/powerpoint/2010/main" val="65699221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Alias</a:t>
            </a:r>
            <a:endParaRPr lang="en-US" dirty="0"/>
          </a:p>
        </p:txBody>
      </p:sp>
      <p:sp>
        <p:nvSpPr>
          <p:cNvPr id="3" name="Content Placeholder 2"/>
          <p:cNvSpPr>
            <a:spLocks noGrp="1"/>
          </p:cNvSpPr>
          <p:nvPr>
            <p:ph idx="1"/>
          </p:nvPr>
        </p:nvSpPr>
        <p:spPr>
          <a:xfrm>
            <a:off x="452284" y="5925677"/>
            <a:ext cx="10331245" cy="750427"/>
          </a:xfrm>
        </p:spPr>
        <p:txBody>
          <a:bodyPr/>
          <a:lstStyle/>
          <a:p>
            <a:pPr marL="0" indent="0">
              <a:buNone/>
            </a:pPr>
            <a:r>
              <a:rPr lang="en-US" dirty="0">
                <a:hlinkClick r:id="rId2"/>
              </a:rPr>
              <a:t>http://haacked.com/archive/2014/07/28/github-flow-aliases</a:t>
            </a:r>
            <a:r>
              <a:rPr lang="en-US" dirty="0" smtClean="0">
                <a:hlinkClick r:id="rId2"/>
              </a:rPr>
              <a:t>/</a:t>
            </a:r>
            <a:endParaRPr lang="en-US" dirty="0" smtClean="0"/>
          </a:p>
          <a:p>
            <a:pPr marL="0" indent="0">
              <a:buNone/>
            </a:pPr>
            <a:endParaRPr lang="en-US" dirty="0"/>
          </a:p>
        </p:txBody>
      </p:sp>
      <p:sp>
        <p:nvSpPr>
          <p:cNvPr id="4" name="Rectangle 3"/>
          <p:cNvSpPr/>
          <p:nvPr/>
        </p:nvSpPr>
        <p:spPr>
          <a:xfrm>
            <a:off x="604684" y="1512459"/>
            <a:ext cx="10982632" cy="397031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dirty="0"/>
              <a:t>[alias]</a:t>
            </a:r>
          </a:p>
          <a:p>
            <a:r>
              <a:rPr lang="en-US" dirty="0"/>
              <a:t>	s = status -s</a:t>
            </a:r>
          </a:p>
          <a:p>
            <a:r>
              <a:rPr lang="en-US" dirty="0"/>
              <a:t>	</a:t>
            </a:r>
            <a:r>
              <a:rPr lang="en-US" dirty="0" err="1"/>
              <a:t>lg</a:t>
            </a:r>
            <a:r>
              <a:rPr lang="en-US" dirty="0"/>
              <a:t> = log --</a:t>
            </a:r>
            <a:r>
              <a:rPr lang="en-US" dirty="0" err="1"/>
              <a:t>oneline</a:t>
            </a:r>
            <a:r>
              <a:rPr lang="en-US" dirty="0"/>
              <a:t> --decorate --all --graph</a:t>
            </a:r>
          </a:p>
          <a:p>
            <a:r>
              <a:rPr lang="en-US" dirty="0"/>
              <a:t>	co = checkout</a:t>
            </a:r>
          </a:p>
          <a:p>
            <a:r>
              <a:rPr lang="en-US" dirty="0"/>
              <a:t>	cob = checkout -b</a:t>
            </a:r>
          </a:p>
          <a:p>
            <a:r>
              <a:rPr lang="en-US" dirty="0"/>
              <a:t>	</a:t>
            </a:r>
            <a:r>
              <a:rPr lang="en-US" dirty="0" err="1"/>
              <a:t>ec</a:t>
            </a:r>
            <a:r>
              <a:rPr lang="en-US" dirty="0"/>
              <a:t> = </a:t>
            </a:r>
            <a:r>
              <a:rPr lang="en-US" dirty="0" err="1"/>
              <a:t>config</a:t>
            </a:r>
            <a:r>
              <a:rPr lang="en-US" dirty="0"/>
              <a:t> --global -e</a:t>
            </a:r>
          </a:p>
          <a:p>
            <a:r>
              <a:rPr lang="en-US" dirty="0"/>
              <a:t>	cm = !</a:t>
            </a:r>
            <a:r>
              <a:rPr lang="en-US" dirty="0" err="1"/>
              <a:t>git</a:t>
            </a:r>
            <a:r>
              <a:rPr lang="en-US" dirty="0"/>
              <a:t> add -A &amp;&amp; </a:t>
            </a:r>
            <a:r>
              <a:rPr lang="en-US" dirty="0" err="1"/>
              <a:t>git</a:t>
            </a:r>
            <a:r>
              <a:rPr lang="en-US" dirty="0"/>
              <a:t> commit -m</a:t>
            </a:r>
          </a:p>
          <a:p>
            <a:r>
              <a:rPr lang="en-US" dirty="0"/>
              <a:t>	up = !</a:t>
            </a:r>
            <a:r>
              <a:rPr lang="en-US" dirty="0" err="1"/>
              <a:t>git</a:t>
            </a:r>
            <a:r>
              <a:rPr lang="en-US" dirty="0"/>
              <a:t> pull --rebase --prune $@ &amp;&amp; </a:t>
            </a:r>
            <a:r>
              <a:rPr lang="en-US" dirty="0" err="1"/>
              <a:t>git</a:t>
            </a:r>
            <a:r>
              <a:rPr lang="en-US" dirty="0"/>
              <a:t> submodule update --</a:t>
            </a:r>
            <a:r>
              <a:rPr lang="en-US" dirty="0" err="1"/>
              <a:t>init</a:t>
            </a:r>
            <a:r>
              <a:rPr lang="en-US" dirty="0"/>
              <a:t> --recursive</a:t>
            </a:r>
          </a:p>
          <a:p>
            <a:r>
              <a:rPr lang="en-US" dirty="0"/>
              <a:t>	save = !</a:t>
            </a:r>
            <a:r>
              <a:rPr lang="en-US" dirty="0" err="1"/>
              <a:t>git</a:t>
            </a:r>
            <a:r>
              <a:rPr lang="en-US" dirty="0"/>
              <a:t> add -A &amp;&amp; </a:t>
            </a:r>
            <a:r>
              <a:rPr lang="en-US" dirty="0" err="1"/>
              <a:t>git</a:t>
            </a:r>
            <a:r>
              <a:rPr lang="en-US" dirty="0"/>
              <a:t> commit -m 'SAVEPOINT'</a:t>
            </a:r>
          </a:p>
          <a:p>
            <a:r>
              <a:rPr lang="en-US" dirty="0"/>
              <a:t>	</a:t>
            </a:r>
            <a:r>
              <a:rPr lang="en-US" dirty="0" err="1"/>
              <a:t>wip</a:t>
            </a:r>
            <a:r>
              <a:rPr lang="en-US" dirty="0"/>
              <a:t> = commit -am "WIP"</a:t>
            </a:r>
          </a:p>
          <a:p>
            <a:r>
              <a:rPr lang="en-US" dirty="0"/>
              <a:t>	undo = reset HEAD~1 --mixed</a:t>
            </a:r>
          </a:p>
          <a:p>
            <a:r>
              <a:rPr lang="en-US" dirty="0"/>
              <a:t>	amend = commit -a --amend</a:t>
            </a:r>
          </a:p>
          <a:p>
            <a:r>
              <a:rPr lang="en-US" dirty="0"/>
              <a:t>	wipe = !</a:t>
            </a:r>
            <a:r>
              <a:rPr lang="en-US" dirty="0" err="1"/>
              <a:t>git</a:t>
            </a:r>
            <a:r>
              <a:rPr lang="en-US" dirty="0"/>
              <a:t> add -A &amp;&amp; </a:t>
            </a:r>
            <a:r>
              <a:rPr lang="en-US" dirty="0" err="1"/>
              <a:t>git</a:t>
            </a:r>
            <a:r>
              <a:rPr lang="en-US" dirty="0"/>
              <a:t> commit -</a:t>
            </a:r>
            <a:r>
              <a:rPr lang="en-US" dirty="0" err="1"/>
              <a:t>qm</a:t>
            </a:r>
            <a:r>
              <a:rPr lang="en-US" dirty="0"/>
              <a:t> 'WIPE SAVEPOINT' &amp;&amp; </a:t>
            </a:r>
            <a:r>
              <a:rPr lang="en-US" dirty="0" err="1"/>
              <a:t>git</a:t>
            </a:r>
            <a:r>
              <a:rPr lang="en-US" dirty="0"/>
              <a:t> reset HEAD~1 </a:t>
            </a:r>
            <a:r>
              <a:rPr lang="en-US" dirty="0" smtClean="0"/>
              <a:t>–hard</a:t>
            </a:r>
          </a:p>
          <a:p>
            <a:r>
              <a:rPr lang="en-US" dirty="0"/>
              <a:t>	</a:t>
            </a:r>
            <a:r>
              <a:rPr lang="en-US" dirty="0" smtClean="0"/>
              <a:t>…..</a:t>
            </a:r>
            <a:endParaRPr lang="en-US" dirty="0"/>
          </a:p>
        </p:txBody>
      </p:sp>
    </p:spTree>
    <p:extLst>
      <p:ext uri="{BB962C8B-B14F-4D97-AF65-F5344CB8AC3E}">
        <p14:creationId xmlns:p14="http://schemas.microsoft.com/office/powerpoint/2010/main" val="334101493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review	</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23797336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Полезные ссылки</a:t>
            </a:r>
            <a:endParaRPr lang="en-US" dirty="0"/>
          </a:p>
        </p:txBody>
      </p:sp>
      <p:sp>
        <p:nvSpPr>
          <p:cNvPr id="3" name="Content Placeholder 2"/>
          <p:cNvSpPr>
            <a:spLocks noGrp="1"/>
          </p:cNvSpPr>
          <p:nvPr>
            <p:ph idx="1"/>
          </p:nvPr>
        </p:nvSpPr>
        <p:spPr/>
        <p:txBody>
          <a:bodyPr/>
          <a:lstStyle/>
          <a:p>
            <a:pPr marL="0" indent="0">
              <a:buNone/>
            </a:pPr>
            <a:r>
              <a:rPr lang="en-US" dirty="0" err="1" smtClean="0"/>
              <a:t>Git</a:t>
            </a:r>
            <a:r>
              <a:rPr lang="en-US" dirty="0" smtClean="0"/>
              <a:t> Magic</a:t>
            </a:r>
          </a:p>
          <a:p>
            <a:pPr marL="0" indent="0">
              <a:buNone/>
            </a:pPr>
            <a:r>
              <a:rPr lang="en-US" dirty="0" smtClean="0">
                <a:hlinkClick r:id="rId2"/>
              </a:rPr>
              <a:t>http://www-cs-students.stanford.edu/~blynn/gitmagic/</a:t>
            </a:r>
            <a:endParaRPr lang="ru-RU" dirty="0" smtClean="0"/>
          </a:p>
          <a:p>
            <a:pPr marL="0" indent="0">
              <a:buNone/>
            </a:pPr>
            <a:r>
              <a:rPr lang="ru-RU" dirty="0" smtClean="0"/>
              <a:t>Притча</a:t>
            </a:r>
          </a:p>
          <a:p>
            <a:pPr marL="0" indent="0">
              <a:buNone/>
            </a:pPr>
            <a:r>
              <a:rPr lang="en-US" dirty="0" smtClean="0">
                <a:hlinkClick r:id="rId3"/>
              </a:rPr>
              <a:t>http://tom.preston-werner.com/2009/05/19/the-git-parable.html</a:t>
            </a:r>
            <a:endParaRPr lang="ru-RU" dirty="0" smtClean="0"/>
          </a:p>
          <a:p>
            <a:pPr marL="0" indent="0">
              <a:buNone/>
            </a:pPr>
            <a:r>
              <a:rPr lang="en-US" dirty="0" smtClean="0"/>
              <a:t>How GitHub Uses GitHub to Build GitHub</a:t>
            </a:r>
          </a:p>
          <a:p>
            <a:pPr marL="0" indent="0">
              <a:buNone/>
            </a:pPr>
            <a:r>
              <a:rPr lang="en-US" dirty="0" smtClean="0">
                <a:hlinkClick r:id="rId4"/>
              </a:rPr>
              <a:t>https://www.youtube.com/watch?v=qyz3jkOBbQY</a:t>
            </a:r>
            <a:endParaRPr lang="ru-RU" dirty="0" smtClean="0"/>
          </a:p>
          <a:p>
            <a:pPr marL="0" indent="0">
              <a:buNone/>
            </a:pPr>
            <a:r>
              <a:rPr lang="ru-RU" dirty="0" smtClean="0"/>
              <a:t>Всё о правильной </a:t>
            </a:r>
            <a:r>
              <a:rPr lang="ru-RU" dirty="0" err="1" smtClean="0"/>
              <a:t>номерации</a:t>
            </a:r>
            <a:r>
              <a:rPr lang="ru-RU" dirty="0" smtClean="0"/>
              <a:t> версий приложения</a:t>
            </a:r>
          </a:p>
          <a:p>
            <a:pPr marL="0" indent="0">
              <a:buNone/>
            </a:pPr>
            <a:r>
              <a:rPr lang="en-US" dirty="0" smtClean="0">
                <a:hlinkClick r:id="rId5"/>
              </a:rPr>
              <a:t>http://semver.org/</a:t>
            </a:r>
            <a:r>
              <a:rPr lang="ru-RU" dirty="0" smtClean="0"/>
              <a:t> </a:t>
            </a:r>
            <a:endParaRPr lang="en-US" dirty="0" smtClean="0"/>
          </a:p>
          <a:p>
            <a:pPr marL="0" indent="0">
              <a:buNone/>
            </a:pPr>
            <a:endParaRPr lang="ru-RU" dirty="0" smtClean="0"/>
          </a:p>
          <a:p>
            <a:pPr marL="0" indent="0">
              <a:buNone/>
            </a:pPr>
            <a:endParaRPr lang="ru-RU" dirty="0"/>
          </a:p>
          <a:p>
            <a:pPr marL="0" indent="0">
              <a:buNone/>
            </a:pPr>
            <a:endParaRPr lang="en-US" dirty="0"/>
          </a:p>
        </p:txBody>
      </p:sp>
    </p:spTree>
    <p:extLst>
      <p:ext uri="{BB962C8B-B14F-4D97-AF65-F5344CB8AC3E}">
        <p14:creationId xmlns:p14="http://schemas.microsoft.com/office/powerpoint/2010/main" val="172893520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Полезные ссылки</a:t>
            </a:r>
            <a:endParaRPr lang="en-US" dirty="0"/>
          </a:p>
        </p:txBody>
      </p:sp>
      <p:sp>
        <p:nvSpPr>
          <p:cNvPr id="3" name="Content Placeholder 2"/>
          <p:cNvSpPr>
            <a:spLocks noGrp="1"/>
          </p:cNvSpPr>
          <p:nvPr>
            <p:ph idx="1"/>
          </p:nvPr>
        </p:nvSpPr>
        <p:spPr/>
        <p:txBody>
          <a:bodyPr/>
          <a:lstStyle/>
          <a:p>
            <a:pPr marL="0" indent="0">
              <a:buNone/>
            </a:pPr>
            <a:r>
              <a:rPr lang="en-US" dirty="0" smtClean="0"/>
              <a:t>Big ball of mud</a:t>
            </a:r>
          </a:p>
          <a:p>
            <a:pPr marL="0" indent="0">
              <a:buNone/>
            </a:pPr>
            <a:r>
              <a:rPr lang="en-US" dirty="0"/>
              <a:t>http://www.laputan.org/mud/</a:t>
            </a:r>
          </a:p>
        </p:txBody>
      </p:sp>
    </p:spTree>
    <p:extLst>
      <p:ext uri="{BB962C8B-B14F-4D97-AF65-F5344CB8AC3E}">
        <p14:creationId xmlns:p14="http://schemas.microsoft.com/office/powerpoint/2010/main" val="375094129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ru-RU" dirty="0" smtClean="0"/>
              <a:t>Не гитом единым</a:t>
            </a:r>
          </a:p>
          <a:p>
            <a:endParaRPr lang="ru-RU" dirty="0"/>
          </a:p>
          <a:p>
            <a:r>
              <a:rPr lang="ru-RU" dirty="0" err="1" smtClean="0"/>
              <a:t>tfs</a:t>
            </a:r>
            <a:r>
              <a:rPr lang="ru-RU" dirty="0" smtClean="0"/>
              <a:t>,  </a:t>
            </a:r>
            <a:r>
              <a:rPr lang="ru-RU" dirty="0" err="1" smtClean="0"/>
              <a:t>commitы</a:t>
            </a:r>
            <a:r>
              <a:rPr lang="ru-RU" dirty="0" smtClean="0"/>
              <a:t> в несколько веток и </a:t>
            </a:r>
            <a:r>
              <a:rPr lang="ru-RU" dirty="0" err="1" smtClean="0"/>
              <a:t>тд</a:t>
            </a:r>
            <a:endParaRPr lang="ru-RU" dirty="0" smtClean="0"/>
          </a:p>
          <a:p>
            <a:r>
              <a:rPr lang="ru-RU" dirty="0" smtClean="0"/>
              <a:t>Разные подходы</a:t>
            </a:r>
          </a:p>
          <a:p>
            <a:r>
              <a:rPr lang="ru-RU" dirty="0" smtClean="0"/>
              <a:t>Кроме самых простых</a:t>
            </a:r>
            <a:endParaRPr lang="en-US" dirty="0"/>
          </a:p>
        </p:txBody>
      </p:sp>
    </p:spTree>
    <p:extLst>
      <p:ext uri="{BB962C8B-B14F-4D97-AF65-F5344CB8AC3E}">
        <p14:creationId xmlns:p14="http://schemas.microsoft.com/office/powerpoint/2010/main" val="149070168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Код </a:t>
            </a:r>
            <a:r>
              <a:rPr lang="ru-RU" dirty="0" err="1" smtClean="0"/>
              <a:t>ревью</a:t>
            </a:r>
            <a:r>
              <a:rPr lang="ru-RU" dirty="0" smtClean="0"/>
              <a: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7826325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Картинка с виноватыми парнями</a:t>
            </a:r>
            <a:endParaRPr lang="en-US" dirty="0"/>
          </a:p>
        </p:txBody>
      </p:sp>
      <p:sp>
        <p:nvSpPr>
          <p:cNvPr id="3" name="Content Placeholder 2"/>
          <p:cNvSpPr>
            <a:spLocks noGrp="1"/>
          </p:cNvSpPr>
          <p:nvPr>
            <p:ph idx="1"/>
          </p:nvPr>
        </p:nvSpPr>
        <p:spPr/>
        <p:txBody>
          <a:bodyPr/>
          <a:lstStyle/>
          <a:p>
            <a:r>
              <a:rPr lang="ru-RU" dirty="0" smtClean="0"/>
              <a:t>Нужна фотка – </a:t>
            </a:r>
            <a:r>
              <a:rPr lang="en-US" dirty="0" err="1" smtClean="0"/>
              <a:t>мужики</a:t>
            </a:r>
            <a:r>
              <a:rPr lang="ru-RU" dirty="0" smtClean="0"/>
              <a:t> (или дети)</a:t>
            </a:r>
            <a:r>
              <a:rPr lang="en-US" dirty="0" smtClean="0"/>
              <a:t> </a:t>
            </a:r>
            <a:r>
              <a:rPr lang="en-US" dirty="0" err="1" smtClean="0"/>
              <a:t>стоят</a:t>
            </a:r>
            <a:r>
              <a:rPr lang="en-US" dirty="0" smtClean="0"/>
              <a:t> </a:t>
            </a:r>
            <a:r>
              <a:rPr lang="en-US" dirty="0" err="1" smtClean="0"/>
              <a:t>виноватые</a:t>
            </a:r>
            <a:r>
              <a:rPr lang="en-US" dirty="0" smtClean="0"/>
              <a:t> </a:t>
            </a:r>
          </a:p>
          <a:p>
            <a:r>
              <a:rPr lang="en-US" dirty="0" err="1" smtClean="0"/>
              <a:t>повесив</a:t>
            </a:r>
            <a:r>
              <a:rPr lang="en-US" dirty="0" smtClean="0"/>
              <a:t> </a:t>
            </a:r>
            <a:r>
              <a:rPr lang="en-US" dirty="0" err="1" smtClean="0"/>
              <a:t>головы</a:t>
            </a:r>
            <a:endParaRPr lang="en-US" dirty="0" smtClean="0"/>
          </a:p>
          <a:p>
            <a:pPr marL="0" indent="0">
              <a:buNone/>
            </a:pPr>
            <a:endParaRPr lang="en-US" dirty="0"/>
          </a:p>
        </p:txBody>
      </p:sp>
    </p:spTree>
    <p:extLst>
      <p:ext uri="{BB962C8B-B14F-4D97-AF65-F5344CB8AC3E}">
        <p14:creationId xmlns:p14="http://schemas.microsoft.com/office/powerpoint/2010/main" val="34437215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11880</TotalTime>
  <Words>2517</Words>
  <Application>Microsoft Office PowerPoint</Application>
  <PresentationFormat>Widescreen</PresentationFormat>
  <Paragraphs>542</Paragraphs>
  <Slides>98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98</vt:i4>
      </vt:variant>
    </vt:vector>
  </HeadingPairs>
  <TitlesOfParts>
    <vt:vector size="107" baseType="lpstr">
      <vt:lpstr>Arial Unicode MS</vt:lpstr>
      <vt:lpstr>Arial</vt:lpstr>
      <vt:lpstr>Calibri</vt:lpstr>
      <vt:lpstr>Calibri Light</vt:lpstr>
      <vt:lpstr>helvetica</vt:lpstr>
      <vt:lpstr>Inconsolata</vt:lpstr>
      <vt:lpstr>RobotoDraft</vt:lpstr>
      <vt:lpstr>Wingdings</vt:lpstr>
      <vt:lpstr>Office Theme</vt:lpstr>
      <vt:lpstr>Git, commit and code review</vt:lpstr>
      <vt:lpstr>Часть первая: Git</vt:lpstr>
      <vt:lpstr>Git</vt:lpstr>
      <vt:lpstr>Сообщения Git’а могут испугать:</vt:lpstr>
      <vt:lpstr>PowerPoint Presentation</vt:lpstr>
      <vt:lpstr>А теперь будет притча o git</vt:lpstr>
      <vt:lpstr>Представьте мир без систем контроля версий</vt:lpstr>
      <vt:lpstr>Как выглядел бы день обычного разработчика?</vt:lpstr>
      <vt:lpstr>Нет гита, нет проблем</vt:lpstr>
      <vt:lpstr>Будем хранить код проекта, например тут</vt:lpstr>
      <vt:lpstr>Ну совсем без версий плохо</vt:lpstr>
      <vt:lpstr>Возможно так:</vt:lpstr>
      <vt:lpstr>Возможно так:</vt:lpstr>
      <vt:lpstr>И что бы не забыть что в архиве добавим message.txt</vt:lpstr>
      <vt:lpstr>Теперь структура директории выглядит так</vt:lpstr>
      <vt:lpstr>Жизнь продолжается:</vt:lpstr>
      <vt:lpstr>Чёрные крылья, чёрные вести</vt:lpstr>
      <vt:lpstr>Куда сохранить hot fix?</vt:lpstr>
      <vt:lpstr>Есть идея!</vt:lpstr>
      <vt:lpstr>Что надо изменить?</vt:lpstr>
      <vt:lpstr>Что теперь имеем?</vt:lpstr>
      <vt:lpstr>Нам нужны ссылки на последние коммиты</vt:lpstr>
      <vt:lpstr>PowerPoint Presentation</vt:lpstr>
      <vt:lpstr>PowerPoint Presentation</vt:lpstr>
      <vt:lpstr>Бранчи офигенная вещь!</vt:lpstr>
      <vt:lpstr>Теперь у нас есть теги</vt:lpstr>
      <vt:lpstr>PowerPoint Presentation</vt:lpstr>
      <vt:lpstr>Git -  distributed version control system</vt:lpstr>
      <vt:lpstr>Decentralized but centralized</vt:lpstr>
      <vt:lpstr>Новая проблема </vt:lpstr>
      <vt:lpstr>Решение</vt:lpstr>
      <vt:lpstr>SHA1 hash algorithm</vt:lpstr>
      <vt:lpstr>Теперь директория выглядит так</vt:lpstr>
      <vt:lpstr>PowerPoint Presentation</vt:lpstr>
      <vt:lpstr>Мержи</vt:lpstr>
      <vt:lpstr>История и её переписывание TODODDODODO</vt:lpstr>
      <vt:lpstr>Что еще</vt:lpstr>
      <vt:lpstr>Eliminating Duplication</vt:lpstr>
      <vt:lpstr>А теперь для каждого файла в каждой snapshot директории</vt:lpstr>
      <vt:lpstr>Compressing Blobs</vt:lpstr>
      <vt:lpstr>Git </vt:lpstr>
      <vt:lpstr>Теперь смотрим реальную папку .git</vt:lpstr>
      <vt:lpstr>Stash – по сути обычный коммит</vt:lpstr>
      <vt:lpstr>Вставить картинку</vt:lpstr>
      <vt:lpstr>PowerPoint Presentation</vt:lpstr>
      <vt:lpstr>Полезные линки</vt:lpstr>
      <vt:lpstr>Git overview</vt:lpstr>
      <vt:lpstr>PowerPoint Presentation</vt:lpstr>
      <vt:lpstr>Commit message</vt:lpstr>
      <vt:lpstr>Git Flow</vt:lpstr>
      <vt:lpstr>PowerPoint Presentation</vt:lpstr>
      <vt:lpstr>The main branches</vt:lpstr>
      <vt:lpstr>Supporting branches (limited life time)</vt:lpstr>
      <vt:lpstr>Feature branches </vt:lpstr>
      <vt:lpstr>The --no-ff flag  </vt:lpstr>
      <vt:lpstr>Release branches </vt:lpstr>
      <vt:lpstr>Release branches </vt:lpstr>
      <vt:lpstr>Hotfix branches </vt:lpstr>
      <vt:lpstr>Git Flow Docs </vt:lpstr>
      <vt:lpstr>PowerPoint Presentation</vt:lpstr>
      <vt:lpstr>GitHub Team</vt:lpstr>
      <vt:lpstr>(картинка что все очень просто )</vt:lpstr>
      <vt:lpstr>Особенности</vt:lpstr>
      <vt:lpstr>PowerPoint Presentation</vt:lpstr>
      <vt:lpstr>PULL REQUEST!!!</vt:lpstr>
      <vt:lpstr>Rules</vt:lpstr>
      <vt:lpstr>GitHub Flow Docs</vt:lpstr>
      <vt:lpstr>PowerPoint Presentation</vt:lpstr>
      <vt:lpstr>Continuous Integration</vt:lpstr>
      <vt:lpstr>Code review (задачи)</vt:lpstr>
      <vt:lpstr>Internals </vt:lpstr>
      <vt:lpstr> feature branching vs CI</vt:lpstr>
      <vt:lpstr>PowerPoint Presentation</vt:lpstr>
      <vt:lpstr>FeatureToggle</vt:lpstr>
      <vt:lpstr>BranchByAbstraction</vt:lpstr>
      <vt:lpstr>http://martinfowler.com/</vt:lpstr>
      <vt:lpstr>https://groups.google.com/forum/#!topic/continuousdelivery/9_5xpiHJZUc</vt:lpstr>
      <vt:lpstr>CI, CD and Code Review</vt:lpstr>
      <vt:lpstr>PowerPoint Presentation</vt:lpstr>
      <vt:lpstr>PowerPoint Presentation</vt:lpstr>
      <vt:lpstr>Высокая культура  </vt:lpstr>
      <vt:lpstr>PowerPoint Presentation</vt:lpstr>
      <vt:lpstr>PowerPoint Presentation</vt:lpstr>
      <vt:lpstr>Code Review</vt:lpstr>
      <vt:lpstr>GitLab Flow</vt:lpstr>
      <vt:lpstr>PowerPoint Presentation</vt:lpstr>
      <vt:lpstr>PowerPoint Presentation</vt:lpstr>
      <vt:lpstr>PowerPoint Presentation</vt:lpstr>
      <vt:lpstr>Лев Толстой рассказывает внукам сказку об огурце. 1909 г</vt:lpstr>
      <vt:lpstr>Проблемы с git flow</vt:lpstr>
      <vt:lpstr>Что осталось за бортом</vt:lpstr>
      <vt:lpstr>Git Alias</vt:lpstr>
      <vt:lpstr>Code review </vt:lpstr>
      <vt:lpstr>Полезные ссылки</vt:lpstr>
      <vt:lpstr>Полезные ссылки</vt:lpstr>
      <vt:lpstr>PowerPoint Presentation</vt:lpstr>
      <vt:lpstr>Код ревью?</vt:lpstr>
      <vt:lpstr>Картинка с виноватыми парнями</vt:lpstr>
    </vt:vector>
  </TitlesOfParts>
  <Company>EPAM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Dzmitry Varabei</dc:creator>
  <cp:lastModifiedBy>Dzmitry Varabei</cp:lastModifiedBy>
  <cp:revision>136</cp:revision>
  <dcterms:created xsi:type="dcterms:W3CDTF">2015-08-10T13:00:06Z</dcterms:created>
  <dcterms:modified xsi:type="dcterms:W3CDTF">2015-08-18T20:49:20Z</dcterms:modified>
</cp:coreProperties>
</file>