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74" r:id="rId2"/>
    <p:sldId id="276" r:id="rId3"/>
    <p:sldId id="277" r:id="rId4"/>
    <p:sldId id="278" r:id="rId5"/>
    <p:sldId id="279" r:id="rId6"/>
    <p:sldId id="280" r:id="rId7"/>
    <p:sldId id="281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51" r:id="rId39"/>
    <p:sldId id="352" r:id="rId40"/>
    <p:sldId id="318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82" r:id="rId53"/>
    <p:sldId id="283" r:id="rId54"/>
    <p:sldId id="284" r:id="rId55"/>
    <p:sldId id="285" r:id="rId56"/>
    <p:sldId id="286" r:id="rId57"/>
    <p:sldId id="319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3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BA72-729A-4E0B-95BA-FB7FACF09332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7DFE-8F8D-4D06-89CD-39650685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2207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1445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5292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68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9334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5061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180D-3DDA-4699-B234-3D05CCDE1C7E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7528" y="836712"/>
            <a:ext cx="5904656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prints function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body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10;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10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 = 20;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x() {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306461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08155" y="3822721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add;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//undefined</a:t>
            </a:r>
          </a:p>
          <a:p>
            <a:r>
              <a:rPr lang="en-US" sz="2000" b="1" dirty="0"/>
              <a:t>add(2, 4);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this raises a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TypeError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/>
          </a:p>
          <a:p>
            <a:r>
              <a:rPr lang="en-US" sz="2000" b="1" dirty="0" err="1"/>
              <a:t>var</a:t>
            </a:r>
            <a:r>
              <a:rPr lang="en-US" sz="2000" b="1" dirty="0"/>
              <a:t> add = function(x, y) {</a:t>
            </a:r>
          </a:p>
          <a:p>
            <a:r>
              <a:rPr lang="en-US" sz="2000" b="1" dirty="0"/>
              <a:t>	return x +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8155" y="2465400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B05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1478652" y="359162"/>
            <a:ext cx="93270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anonymous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/>
              <a:t>function </a:t>
            </a:r>
            <a:r>
              <a:rPr lang="en-US" b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927249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07568" y="2343524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000" b="1" dirty="0"/>
              <a:t> = function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works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207568" y="980729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B05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 smtClean="0"/>
              <a:t>Named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r>
              <a:rPr lang="en-US" b="1" dirty="0" smtClean="0"/>
              <a:t> </a:t>
            </a:r>
            <a:r>
              <a:rPr lang="en-US" b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809004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77462" y="1698569"/>
            <a:ext cx="628654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add = new Function(“x”, “y”, “return x + y”);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7462" y="1127066"/>
            <a:ext cx="82868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new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/*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*/,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functionBody</a:t>
            </a:r>
            <a:r>
              <a:rPr lang="en-US" sz="2400" b="1" dirty="0"/>
              <a:t>);</a:t>
            </a:r>
            <a:endParaRPr lang="be-BY" sz="2400" b="1" dirty="0"/>
          </a:p>
        </p:txBody>
      </p:sp>
    </p:spTree>
    <p:extLst>
      <p:ext uri="{BB962C8B-B14F-4D97-AF65-F5344CB8AC3E}">
        <p14:creationId xmlns:p14="http://schemas.microsoft.com/office/powerpoint/2010/main" val="4266566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Autofit/>
          </a:bodyPr>
          <a:lstStyle/>
          <a:p>
            <a:r>
              <a:rPr lang="en-US" sz="3200" b="1" dirty="0"/>
              <a:t>Strategy of passing arguments to function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95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/>
          </a:p>
          <a:p>
            <a:pPr>
              <a:spcBef>
                <a:spcPct val="0"/>
              </a:spcBef>
              <a:defRPr/>
            </a:pPr>
            <a:endParaRPr lang="be-BY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7528" y="1412777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Primitive types are manipulated </a:t>
            </a:r>
            <a:r>
              <a:rPr lang="en-US" sz="2400" u="sng" dirty="0"/>
              <a:t>by value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Object types are manipulated </a:t>
            </a:r>
            <a:r>
              <a:rPr lang="en-US" sz="2400" u="sng" dirty="0"/>
              <a:t>by sharing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1544" y="2763750"/>
            <a:ext cx="7272808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){</a:t>
            </a:r>
            <a:endParaRPr lang="en-US" dirty="0"/>
          </a:p>
          <a:p>
            <a:pPr lvl="1"/>
            <a:r>
              <a:rPr lang="en-US" dirty="0" smtClean="0"/>
              <a:t>obj.prop1 </a:t>
            </a:r>
            <a:r>
              <a:rPr lang="en-US" dirty="0"/>
              <a:t>= 5;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/>
              <a:t>= {};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data = </a:t>
            </a:r>
            <a:r>
              <a:rPr lang="en-US" dirty="0"/>
              <a:t>{};</a:t>
            </a:r>
          </a:p>
          <a:p>
            <a:r>
              <a:rPr lang="en-US" dirty="0" err="1" smtClean="0"/>
              <a:t>func</a:t>
            </a:r>
            <a:r>
              <a:rPr lang="en-US" dirty="0" smtClean="0"/>
              <a:t>(data);</a:t>
            </a:r>
            <a:endParaRPr lang="en-US" dirty="0"/>
          </a:p>
          <a:p>
            <a:r>
              <a:rPr lang="en-US" dirty="0" smtClean="0"/>
              <a:t>console.log(data</a:t>
            </a:r>
            <a:r>
              <a:rPr lang="en-US" dirty="0"/>
              <a:t>); // {prop1: 5} </a:t>
            </a:r>
          </a:p>
        </p:txBody>
      </p:sp>
    </p:spTree>
    <p:extLst>
      <p:ext uri="{BB962C8B-B14F-4D97-AF65-F5344CB8AC3E}">
        <p14:creationId xmlns:p14="http://schemas.microsoft.com/office/powerpoint/2010/main" val="1231865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as data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95472" y="857233"/>
            <a:ext cx="721523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 { </a:t>
            </a:r>
            <a:r>
              <a:rPr lang="en-US" sz="2000" b="1" dirty="0">
                <a:solidFill>
                  <a:srgbClr val="0070C0"/>
                </a:solidFill>
              </a:rPr>
              <a:t>return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 *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; }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/>
              <a:t>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Assert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pointerToSquare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3</a:t>
            </a:r>
            <a:r>
              <a:rPr lang="en-US" sz="2000" b="1" dirty="0"/>
              <a:t>) == </a:t>
            </a:r>
            <a:r>
              <a:rPr lang="en-US" sz="2000" b="1" dirty="0">
                <a:solidFill>
                  <a:srgbClr val="00B050"/>
                </a:solidFill>
              </a:rPr>
              <a:t>9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/>
              <a:t> = [</a:t>
            </a:r>
            <a:r>
              <a:rPr lang="en-US" sz="2000" b="1" dirty="0">
                <a:solidFill>
                  <a:srgbClr val="00B050"/>
                </a:solidFill>
              </a:rPr>
              <a:t>"a"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"b"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"c"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pointerToSquare</a:t>
            </a:r>
            <a:r>
              <a:rPr lang="en-US" sz="2000" b="1" dirty="0"/>
              <a:t>];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Assert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newArray</a:t>
            </a:r>
            <a:r>
              <a:rPr lang="en-US" sz="2000" b="1" dirty="0"/>
              <a:t>[</a:t>
            </a:r>
            <a:r>
              <a:rPr lang="en-US" sz="2000" b="1" dirty="0">
                <a:solidFill>
                  <a:srgbClr val="00B050"/>
                </a:solidFill>
              </a:rPr>
              <a:t>3</a:t>
            </a:r>
            <a:r>
              <a:rPr lang="en-US" sz="2000" b="1" dirty="0"/>
              <a:t>](</a:t>
            </a:r>
            <a:r>
              <a:rPr lang="en-US" sz="2000" b="1" dirty="0">
                <a:solidFill>
                  <a:srgbClr val="00B050"/>
                </a:solidFill>
              </a:rPr>
              <a:t>4</a:t>
            </a:r>
            <a:r>
              <a:rPr lang="en-US" sz="2000" b="1" dirty="0"/>
              <a:t>) == </a:t>
            </a:r>
            <a:r>
              <a:rPr lang="en-US" sz="2000" b="1" dirty="0">
                <a:solidFill>
                  <a:srgbClr val="00B050"/>
                </a:solidFill>
              </a:rPr>
              <a:t>16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rgbClr val="0070C0"/>
                </a:solidFill>
              </a:rPr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 = { </a:t>
            </a:r>
            <a:r>
              <a:rPr lang="en-US" sz="2000" b="1" dirty="0">
                <a:solidFill>
                  <a:srgbClr val="00B050"/>
                </a:solidFill>
              </a:rPr>
              <a:t>"square"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square</a:t>
            </a:r>
            <a:r>
              <a:rPr lang="en-US" sz="2000" b="1" dirty="0"/>
              <a:t> };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Assert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square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5</a:t>
            </a:r>
            <a:r>
              <a:rPr lang="en-US" sz="2000" b="1" dirty="0"/>
              <a:t>) == </a:t>
            </a:r>
            <a:r>
              <a:rPr lang="en-US" sz="2000" b="1" dirty="0">
                <a:solidFill>
                  <a:srgbClr val="00B050"/>
                </a:solidFill>
              </a:rPr>
              <a:t>25</a:t>
            </a:r>
            <a:r>
              <a:rPr lang="en-US" sz="20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1818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Static members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MyMath</a:t>
            </a:r>
            <a:r>
              <a:rPr lang="en-US" sz="2800" b="1" dirty="0"/>
              <a:t>() {</a:t>
            </a:r>
          </a:p>
          <a:p>
            <a:r>
              <a:rPr lang="en-US" sz="2800" b="1" dirty="0"/>
              <a:t>	//math here...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 err="1"/>
              <a:t>MyMath.Pi</a:t>
            </a:r>
            <a:r>
              <a:rPr lang="en-US" sz="2800" b="1" dirty="0"/>
              <a:t> = 3.14;</a:t>
            </a:r>
          </a:p>
        </p:txBody>
      </p:sp>
      <p:sp>
        <p:nvSpPr>
          <p:cNvPr id="4" name="Rectangle 5"/>
          <p:cNvSpPr/>
          <p:nvPr/>
        </p:nvSpPr>
        <p:spPr>
          <a:xfrm>
            <a:off x="2166910" y="3717032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</a:t>
            </a:r>
            <a:r>
              <a:rPr lang="en-US" sz="2800" b="1" dirty="0" err="1"/>
              <a:t>getNewId</a:t>
            </a:r>
            <a:r>
              <a:rPr lang="en-US" sz="2800" b="1" dirty="0"/>
              <a:t>() {</a:t>
            </a:r>
          </a:p>
          <a:p>
            <a:r>
              <a:rPr lang="en-US" sz="2800" b="1" dirty="0"/>
              <a:t>	if (!</a:t>
            </a:r>
            <a:r>
              <a:rPr lang="en-US" sz="2800" b="1" dirty="0" err="1"/>
              <a:t>getNewId.lastId</a:t>
            </a:r>
            <a:r>
              <a:rPr lang="en-US" sz="2800" b="1" dirty="0"/>
              <a:t>) </a:t>
            </a:r>
            <a:r>
              <a:rPr lang="en-US" sz="2800" b="1" dirty="0" err="1"/>
              <a:t>getNewId.lastId</a:t>
            </a:r>
            <a:r>
              <a:rPr lang="en-US" sz="2800" b="1" dirty="0"/>
              <a:t> = 0;</a:t>
            </a:r>
          </a:p>
          <a:p>
            <a:r>
              <a:rPr lang="en-US" sz="2800" b="1" dirty="0"/>
              <a:t>   	return ++</a:t>
            </a:r>
            <a:r>
              <a:rPr lang="en-US" sz="2800" b="1" dirty="0" err="1"/>
              <a:t>getNewId.lastId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994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Return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9786" y="857232"/>
            <a:ext cx="77867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dirty="0"/>
              <a:t> </a:t>
            </a:r>
            <a:r>
              <a:rPr lang="en-US" sz="2800" i="1" dirty="0"/>
              <a:t>expression</a:t>
            </a:r>
            <a:r>
              <a:rPr lang="en-US" sz="2800" b="1" dirty="0"/>
              <a:t>;</a:t>
            </a:r>
          </a:p>
          <a:p>
            <a:r>
              <a:rPr lang="en-US" sz="2800" dirty="0"/>
              <a:t>or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return</a:t>
            </a:r>
            <a:r>
              <a:rPr lang="en-US" sz="2800" b="1" dirty="0"/>
              <a:t>;</a:t>
            </a:r>
          </a:p>
          <a:p>
            <a:pPr lvl="1"/>
            <a:endParaRPr lang="en-US" sz="2800" b="1" dirty="0"/>
          </a:p>
          <a:p>
            <a:r>
              <a:rPr lang="en-US" sz="2800" dirty="0"/>
              <a:t>If there is no </a:t>
            </a:r>
            <a:r>
              <a:rPr lang="en-US" sz="2800" i="1" dirty="0"/>
              <a:t>expression</a:t>
            </a:r>
            <a:r>
              <a:rPr lang="en-US" sz="2800" dirty="0"/>
              <a:t>, then the return value is </a:t>
            </a:r>
            <a:r>
              <a:rPr lang="en-US" sz="2800" b="1" dirty="0"/>
              <a:t>undefined</a:t>
            </a:r>
            <a:r>
              <a:rPr lang="en-US" sz="2800" dirty="0"/>
              <a:t>. </a:t>
            </a:r>
          </a:p>
          <a:p>
            <a:r>
              <a:rPr lang="en-US" sz="2800" dirty="0"/>
              <a:t>Except for constructors, whose default return value is </a:t>
            </a:r>
            <a:r>
              <a:rPr lang="en-US" sz="2800" b="1" dirty="0"/>
              <a:t>this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07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596" y="1071546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2800" b="1" dirty="0"/>
              <a:t>1) If a function is called with too many arguments, the extra arguments are ignored.</a:t>
            </a:r>
          </a:p>
          <a:p>
            <a:pPr lvl="0">
              <a:spcBef>
                <a:spcPct val="20000"/>
              </a:spcBef>
            </a:pPr>
            <a:endParaRPr lang="en-US" sz="2800" b="1" dirty="0"/>
          </a:p>
          <a:p>
            <a:pPr lvl="0">
              <a:spcBef>
                <a:spcPct val="20000"/>
              </a:spcBef>
            </a:pPr>
            <a:r>
              <a:rPr lang="en-US" sz="2800" b="1" dirty="0"/>
              <a:t>2) If a function is called with too few arguments, the missing values will be undefined.</a:t>
            </a:r>
          </a:p>
        </p:txBody>
      </p:sp>
    </p:spTree>
    <p:extLst>
      <p:ext uri="{BB962C8B-B14F-4D97-AF65-F5344CB8AC3E}">
        <p14:creationId xmlns:p14="http://schemas.microsoft.com/office/powerpoint/2010/main" val="1946149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Arguments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6910" y="92867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Optional Arguments and Argument Types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8348" y="1357299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NodeText</a:t>
            </a:r>
            <a:r>
              <a:rPr lang="en-US" b="1" dirty="0"/>
              <a:t>(/*</a:t>
            </a:r>
            <a:r>
              <a:rPr lang="en-US" b="1" dirty="0" err="1"/>
              <a:t>domNode|String</a:t>
            </a:r>
            <a:r>
              <a:rPr lang="en-US" b="1" dirty="0"/>
              <a:t>*/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node,  </a:t>
            </a:r>
            <a:r>
              <a:rPr lang="en-US" b="1" dirty="0">
                <a:solidFill>
                  <a:schemeClr val="tx1"/>
                </a:solidFill>
              </a:rPr>
              <a:t>/*String?*/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text</a:t>
            </a:r>
            <a:r>
              <a:rPr lang="en-US" b="1" dirty="0"/>
              <a:t>) {</a:t>
            </a:r>
          </a:p>
          <a:p>
            <a:r>
              <a:rPr lang="en-US" b="1" dirty="0"/>
              <a:t>	</a:t>
            </a:r>
          </a:p>
          <a:p>
            <a:r>
              <a:rPr lang="en-US" b="1" dirty="0">
                <a:solidFill>
                  <a:srgbClr val="0070C0"/>
                </a:solidFill>
              </a:rPr>
              <a:t>	if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0070C0"/>
                </a:solidFill>
              </a:rPr>
              <a:t>typeof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 == </a:t>
            </a:r>
            <a:r>
              <a:rPr lang="en-US" b="1" dirty="0">
                <a:solidFill>
                  <a:srgbClr val="00B050"/>
                </a:solidFill>
              </a:rPr>
              <a:t>“string”</a:t>
            </a:r>
            <a:r>
              <a:rPr lang="en-US" b="1" dirty="0"/>
              <a:t>){</a:t>
            </a:r>
          </a:p>
          <a:p>
            <a:r>
              <a:rPr lang="en-US" b="1" dirty="0"/>
              <a:t> 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 = </a:t>
            </a:r>
            <a:r>
              <a:rPr lang="en-US" b="1" dirty="0" err="1"/>
              <a:t>document.</a:t>
            </a:r>
            <a:r>
              <a:rPr lang="en-US" b="1" dirty="0" err="1">
                <a:solidFill>
                  <a:srgbClr val="0070C0"/>
                </a:solidFill>
              </a:rPr>
              <a:t>getElementById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);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 (!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/>
              <a:t>) 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/>
              <a:t>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/>
              <a:t> !=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b="1" dirty="0"/>
              <a:t>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7030A0"/>
                </a:solidFill>
              </a:rPr>
              <a:t>innerHTML</a:t>
            </a:r>
            <a:r>
              <a:rPr lang="en-US" b="1" dirty="0"/>
              <a:t>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b="1" dirty="0"/>
              <a:t>;</a:t>
            </a:r>
          </a:p>
          <a:p>
            <a:r>
              <a:rPr lang="en-US" b="1" dirty="0"/>
              <a:t>	} </a:t>
            </a:r>
            <a:r>
              <a:rPr lang="en-US" b="1" dirty="0">
                <a:solidFill>
                  <a:srgbClr val="0070C0"/>
                </a:solidFill>
              </a:rPr>
              <a:t>else</a:t>
            </a:r>
            <a:r>
              <a:rPr lang="en-US" b="1" dirty="0"/>
              <a:t> {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7030A0"/>
                </a:solidFill>
              </a:rPr>
              <a:t>innerHTML</a:t>
            </a:r>
            <a:r>
              <a:rPr lang="en-US" b="1" dirty="0"/>
              <a:t> ;	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045" y="25773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common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Johnny </a:t>
            </a:r>
            <a:r>
              <a:rPr lang="en-US" dirty="0"/>
              <a:t>Depp </a:t>
            </a:r>
            <a:r>
              <a:rPr lang="en-US" dirty="0" smtClean="0"/>
              <a:t>and JS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Configuration objects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1775520" y="1124744"/>
            <a:ext cx="8352928" cy="36009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(info) {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position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info.position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office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phone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"911"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manager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info.manager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	…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info = {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firstName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“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Bruce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Wayne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internalPhone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“111"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"R40"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info.office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"K1"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printEmployeeInformation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(info);</a:t>
            </a:r>
          </a:p>
        </p:txBody>
      </p:sp>
    </p:spTree>
    <p:extLst>
      <p:ext uri="{BB962C8B-B14F-4D97-AF65-F5344CB8AC3E}">
        <p14:creationId xmlns:p14="http://schemas.microsoft.com/office/powerpoint/2010/main" val="1419604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Pseudo </a:t>
            </a:r>
            <a:r>
              <a:rPr lang="en-US" b="1" dirty="0"/>
              <a:t>parameters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596" y="108899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arguments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505347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52596" y="785794"/>
            <a:ext cx="8072494" cy="451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dirty="0"/>
              <a:t>  contains the following properties: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/>
              <a:t>callee</a:t>
            </a:r>
            <a:r>
              <a:rPr lang="en-US" sz="2400" dirty="0"/>
              <a:t> – reference to the current function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length – quantity of real passed arguments 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properties-indexes – parameters from the invocation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It is an array-like object.</a:t>
            </a:r>
          </a:p>
        </p:txBody>
      </p:sp>
    </p:spTree>
    <p:extLst>
      <p:ext uri="{BB962C8B-B14F-4D97-AF65-F5344CB8AC3E}">
        <p14:creationId xmlns:p14="http://schemas.microsoft.com/office/powerpoint/2010/main" val="1484603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5971" y="404665"/>
            <a:ext cx="8424936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/>
              </a:rPr>
              <a:t>foo(10, 20);</a:t>
            </a:r>
          </a:p>
          <a:p>
            <a:endParaRPr lang="en-US" sz="1200" dirty="0"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foo(x, y, z) {</a:t>
            </a: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defined function arguments (x, y, z)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foo.length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3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quantity of really passed arguments (only x, y)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2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reference of a function to itself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arguments.callee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=== foo);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srgbClr val="006400"/>
                </a:solidFill>
                <a:latin typeface="Consolas"/>
              </a:rPr>
              <a:t>// parameters </a:t>
            </a:r>
            <a:r>
              <a:rPr lang="en-US" sz="1200" dirty="0" smtClean="0">
                <a:solidFill>
                  <a:srgbClr val="006400"/>
                </a:solidFill>
                <a:latin typeface="Consolas"/>
              </a:rPr>
              <a:t>sharing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 === arguments[0]);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true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10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alert(arguments[2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]); </a:t>
            </a:r>
            <a:r>
              <a:rPr lang="en-US" sz="1200" dirty="0">
                <a:solidFill>
                  <a:srgbClr val="006400"/>
                </a:solidFill>
                <a:latin typeface="Consolas"/>
              </a:rPr>
              <a:t>// undefined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877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“arguments” object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47528" y="836712"/>
            <a:ext cx="7858180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sum() {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n = </a:t>
            </a:r>
            <a:r>
              <a:rPr lang="en-US" sz="2400" b="1" dirty="0" err="1">
                <a:solidFill>
                  <a:schemeClr val="tx1"/>
                </a:solidFill>
              </a:rPr>
              <a:t>arguments.length</a:t>
            </a:r>
            <a:r>
              <a:rPr lang="en-US" sz="24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total = 0;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for (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i = 0; i &lt; n; i++) {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	total += arguments[i];</a:t>
            </a:r>
          </a:p>
          <a:p>
            <a:pPr lvl="2"/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return total;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ten = sum(1, 2, 3, 4);</a:t>
            </a:r>
          </a:p>
        </p:txBody>
      </p:sp>
    </p:spTree>
    <p:extLst>
      <p:ext uri="{BB962C8B-B14F-4D97-AF65-F5344CB8AC3E}">
        <p14:creationId xmlns:p14="http://schemas.microsoft.com/office/powerpoint/2010/main" val="2009834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18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2596" y="1000108"/>
            <a:ext cx="785818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model;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.color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color;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.changeGear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(value) {</a:t>
            </a:r>
          </a:p>
          <a:p>
            <a:pPr lvl="2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.currentGear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value;</a:t>
            </a:r>
          </a:p>
          <a:p>
            <a:pPr lvl="2"/>
            <a:r>
              <a:rPr lang="en-US" dirty="0">
                <a:solidFill>
                  <a:srgbClr val="006400"/>
                </a:solidFill>
                <a:latin typeface="Consolas"/>
              </a:rPr>
              <a:t>//....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166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this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his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2928" y="1484785"/>
            <a:ext cx="8042163" cy="108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u="sng" dirty="0"/>
              <a:t>determined on entering the context </a:t>
            </a:r>
            <a:r>
              <a:rPr lang="en-US" sz="2400" dirty="0"/>
              <a:t>and is </a:t>
            </a:r>
            <a:r>
              <a:rPr lang="en-US" sz="2400" u="sng" dirty="0"/>
              <a:t>immutable</a:t>
            </a:r>
            <a:r>
              <a:rPr lang="en-US" sz="2400" dirty="0"/>
              <a:t> while the code is running in the context.</a:t>
            </a:r>
          </a:p>
        </p:txBody>
      </p:sp>
    </p:spTree>
    <p:extLst>
      <p:ext uri="{BB962C8B-B14F-4D97-AF65-F5344CB8AC3E}">
        <p14:creationId xmlns:p14="http://schemas.microsoft.com/office/powerpoint/2010/main" val="2684605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global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3552" y="1196752"/>
            <a:ext cx="612068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 = 20;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console.log(x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x);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console.log(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window.x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251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b="1" dirty="0" smtClean="0"/>
              <a:t> in the function context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47528" y="908720"/>
            <a:ext cx="842493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 of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/>
              <a:t> in function context is determined by the form on invocation but not context of definition.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886087" y="1700808"/>
            <a:ext cx="4572000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console.log(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.bar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{ bar: 1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 = { bar: 2 };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foo;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x.foo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y.foo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bar = 3;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//3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foo();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149756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9" y="19862"/>
            <a:ext cx="7669161" cy="6838138"/>
          </a:xfrm>
        </p:spPr>
      </p:pic>
    </p:spTree>
    <p:extLst>
      <p:ext uri="{BB962C8B-B14F-4D97-AF65-F5344CB8AC3E}">
        <p14:creationId xmlns:p14="http://schemas.microsoft.com/office/powerpoint/2010/main" val="1982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47528" y="1000108"/>
            <a:ext cx="8572560" cy="255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/>
              <a:t>();</a:t>
            </a:r>
          </a:p>
          <a:p>
            <a:pPr lvl="2">
              <a:spcBef>
                <a:spcPct val="20000"/>
              </a:spcBef>
              <a:defRPr/>
            </a:pPr>
            <a:endParaRPr lang="en-US" sz="2400" b="1" dirty="0"/>
          </a:p>
          <a:p>
            <a:pPr lvl="2">
              <a:spcBef>
                <a:spcPct val="20000"/>
              </a:spcBef>
              <a:defRPr/>
            </a:pPr>
            <a:r>
              <a:rPr lang="en-US" sz="2400" b="1" dirty="0"/>
              <a:t>function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400" b="1" dirty="0"/>
              <a:t>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400" b="1" dirty="0"/>
              <a:t>	this === window;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Fixed in ES5/Strict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spcBef>
                <a:spcPct val="20000"/>
              </a:spcBef>
              <a:defRPr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964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021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000" b="1" i="1" dirty="0" err="1"/>
              <a:t>var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chemeClr val="accent6"/>
                </a:solidFill>
              </a:rPr>
              <a:t>test</a:t>
            </a:r>
            <a:r>
              <a:rPr lang="en-US" sz="2000" b="1" i="1" dirty="0"/>
              <a:t> = 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“name”: “Max”,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“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”: function(){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	alert(this.name);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	}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/>
              <a:t>};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>
                <a:solidFill>
                  <a:schemeClr val="accent6"/>
                </a:solidFill>
              </a:rPr>
              <a:t>test</a:t>
            </a:r>
            <a:r>
              <a:rPr lang="en-US" sz="2000" b="1" i="1" dirty="0" err="1"/>
              <a:t>.</a:t>
            </a:r>
            <a:r>
              <a:rPr lang="en-US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();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//this === test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accent6"/>
                </a:solidFill>
              </a:rPr>
              <a:t>test</a:t>
            </a:r>
            <a:r>
              <a:rPr lang="en-US" sz="2000" b="1" i="1" dirty="0"/>
              <a:t>[“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”]();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// this === test</a:t>
            </a:r>
          </a:p>
          <a:p>
            <a:pPr lvl="2">
              <a:spcBef>
                <a:spcPct val="20000"/>
              </a:spcBef>
              <a:defRPr/>
            </a:pPr>
            <a:endParaRPr lang="en-US" sz="2000" b="1" i="1" dirty="0"/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 err="1"/>
              <a:t>var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 = </a:t>
            </a:r>
            <a:r>
              <a:rPr lang="en-US" sz="2000" b="1" i="1" dirty="0" err="1">
                <a:solidFill>
                  <a:schemeClr val="accent6"/>
                </a:solidFill>
              </a:rPr>
              <a:t>test</a:t>
            </a:r>
            <a:r>
              <a:rPr lang="en-US" sz="2000" b="1" i="1" dirty="0" err="1"/>
              <a:t>.</a:t>
            </a:r>
            <a:r>
              <a:rPr lang="en-US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;</a:t>
            </a:r>
          </a:p>
          <a:p>
            <a:pPr lvl="2">
              <a:spcBef>
                <a:spcPct val="20000"/>
              </a:spcBef>
              <a:defRPr/>
            </a:pP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foo</a:t>
            </a:r>
            <a:r>
              <a:rPr lang="en-US" sz="2000" b="1" i="1" dirty="0"/>
              <a:t>(); 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// this === window</a:t>
            </a:r>
          </a:p>
        </p:txBody>
      </p:sp>
    </p:spTree>
    <p:extLst>
      <p:ext uri="{BB962C8B-B14F-4D97-AF65-F5344CB8AC3E}">
        <p14:creationId xmlns:p14="http://schemas.microsoft.com/office/powerpoint/2010/main" val="4026570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52596" y="1000109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{</a:t>
            </a:r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model;</a:t>
            </a: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color;</a:t>
            </a:r>
          </a:p>
          <a:p>
            <a:pPr lvl="1"/>
            <a:r>
              <a:rPr lang="en-US" b="1" dirty="0" err="1"/>
              <a:t>this.changeGear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/>
              <a:t>	//…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(“z1", “black")</a:t>
            </a:r>
          </a:p>
          <a:p>
            <a:r>
              <a:rPr lang="en-US" b="1" dirty="0"/>
              <a:t>bmw1.changeGear();</a:t>
            </a:r>
          </a:p>
        </p:txBody>
      </p:sp>
    </p:spTree>
    <p:extLst>
      <p:ext uri="{BB962C8B-B14F-4D97-AF65-F5344CB8AC3E}">
        <p14:creationId xmlns:p14="http://schemas.microsoft.com/office/powerpoint/2010/main" val="4145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52596" y="1000109"/>
            <a:ext cx="7858180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{</a:t>
            </a:r>
          </a:p>
          <a:p>
            <a:pPr lvl="1"/>
            <a:r>
              <a:rPr lang="en-US" b="1" dirty="0" err="1"/>
              <a:t>this.model</a:t>
            </a:r>
            <a:r>
              <a:rPr lang="en-US" b="1" dirty="0"/>
              <a:t> = model;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this === window</a:t>
            </a:r>
          </a:p>
          <a:p>
            <a:pPr lvl="1"/>
            <a:r>
              <a:rPr lang="en-US" b="1" dirty="0" err="1"/>
              <a:t>this.color</a:t>
            </a:r>
            <a:r>
              <a:rPr lang="en-US" b="1" dirty="0"/>
              <a:t> = color;</a:t>
            </a:r>
          </a:p>
          <a:p>
            <a:pPr lvl="1"/>
            <a:r>
              <a:rPr lang="en-US" b="1" dirty="0" err="1"/>
              <a:t>this.changeGear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/>
              <a:t>	//…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(“z1", “black")</a:t>
            </a:r>
          </a:p>
          <a:p>
            <a:r>
              <a:rPr lang="en-US" b="1" dirty="0"/>
              <a:t>bmw1.changeGear();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15680" y="2924944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43300" y="291360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9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Constructor </a:t>
            </a:r>
            <a:r>
              <a:rPr lang="en-US" b="1" dirty="0"/>
              <a:t>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952596" y="1000109"/>
            <a:ext cx="7858180" cy="31393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(model, color) {</a:t>
            </a:r>
          </a:p>
          <a:p>
            <a:r>
              <a:rPr lang="en-US" b="1" dirty="0"/>
              <a:t>     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/>
              <a:t> = </a:t>
            </a:r>
            <a:r>
              <a:rPr lang="en-US" b="1" dirty="0">
                <a:solidFill>
                  <a:schemeClr val="accent6"/>
                </a:solidFill>
              </a:rPr>
              <a:t>{}</a:t>
            </a:r>
            <a:r>
              <a:rPr lang="en-US" b="1" dirty="0"/>
              <a:t>;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.model</a:t>
            </a:r>
            <a:r>
              <a:rPr lang="en-US" b="1" dirty="0"/>
              <a:t> = model; 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.color</a:t>
            </a:r>
            <a:r>
              <a:rPr lang="en-US" b="1" dirty="0"/>
              <a:t> = color;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that</a:t>
            </a:r>
            <a:r>
              <a:rPr lang="en-US" b="1" dirty="0" err="1"/>
              <a:t>.changeGear</a:t>
            </a:r>
            <a:r>
              <a:rPr lang="en-US" b="1" dirty="0"/>
              <a:t> = function () {</a:t>
            </a:r>
          </a:p>
          <a:p>
            <a:pPr lvl="1"/>
            <a:r>
              <a:rPr lang="en-US" b="1" dirty="0"/>
              <a:t>	//…</a:t>
            </a:r>
          </a:p>
          <a:p>
            <a:pPr lvl="1"/>
            <a:r>
              <a:rPr lang="en-US" b="1" dirty="0"/>
              <a:t>}</a:t>
            </a:r>
            <a:endParaRPr lang="ru-RU" b="1" dirty="0"/>
          </a:p>
          <a:p>
            <a:pPr lvl="1"/>
            <a:r>
              <a:rPr lang="en-US" b="1" dirty="0"/>
              <a:t>return that;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var</a:t>
            </a:r>
            <a:r>
              <a:rPr lang="en-US" b="1" dirty="0"/>
              <a:t> bmw1 =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Car</a:t>
            </a:r>
            <a:r>
              <a:rPr lang="en-US" b="1" dirty="0"/>
              <a:t>(“z1", “black")</a:t>
            </a:r>
          </a:p>
          <a:p>
            <a:r>
              <a:rPr lang="en-US" b="1" dirty="0"/>
              <a:t>bmw1.changeGear();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43300" y="3478420"/>
            <a:ext cx="360040" cy="36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43300" y="3434187"/>
            <a:ext cx="332420" cy="3516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77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Enforcing new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5520" y="801579"/>
            <a:ext cx="7642176" cy="23955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9044" rIns="0" bIns="634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Car(model, color)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(!(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instanceof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Car))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Car(model, color);</a:t>
            </a:r>
          </a:p>
          <a:p>
            <a:pPr lvl="1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.model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00000"/>
                </a:solidFill>
                <a:latin typeface="Consolas"/>
              </a:rPr>
              <a:t>"model"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1"/>
            <a:r>
              <a:rPr lang="en-US" sz="1400" dirty="0">
                <a:solidFill>
                  <a:srgbClr val="006400"/>
                </a:solidFill>
                <a:latin typeface="Consolas"/>
              </a:rPr>
              <a:t>//...........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sv-SE" sz="1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 lada = Car(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 err="1">
                <a:solidFill>
                  <a:srgbClr val="800000"/>
                </a:solidFill>
                <a:latin typeface="Consolas"/>
              </a:rPr>
              <a:t>kalina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v-SE" sz="1400" dirty="0">
                <a:solidFill>
                  <a:srgbClr val="800000"/>
                </a:solidFill>
                <a:latin typeface="Consolas"/>
              </a:rPr>
              <a:t>"gray"</a:t>
            </a:r>
            <a:r>
              <a:rPr lang="sv-SE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7310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Inner form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52596" y="1000109"/>
            <a:ext cx="7858180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function Car(model, color) {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this.model</a:t>
            </a:r>
            <a:r>
              <a:rPr lang="en-US" b="1" dirty="0">
                <a:solidFill>
                  <a:schemeClr val="tx1"/>
                </a:solidFill>
              </a:rPr>
              <a:t> = model; 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this.color</a:t>
            </a:r>
            <a:r>
              <a:rPr lang="en-US" b="1" dirty="0">
                <a:solidFill>
                  <a:schemeClr val="tx1"/>
                </a:solidFill>
              </a:rPr>
              <a:t> = color;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this.changeGear</a:t>
            </a:r>
            <a:r>
              <a:rPr lang="en-US" b="1" dirty="0">
                <a:solidFill>
                  <a:schemeClr val="tx1"/>
                </a:solidFill>
              </a:rPr>
              <a:t> = function () {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tx1"/>
                </a:solidFill>
              </a:rPr>
              <a:t> = this;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>
                <a:solidFill>
                  <a:schemeClr val="tx1"/>
                </a:solidFill>
              </a:rPr>
              <a:t> = function(){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     //this === window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	      // Use </a:t>
            </a:r>
            <a:r>
              <a:rPr lang="en-US" b="1" dirty="0">
                <a:solidFill>
                  <a:schemeClr val="accent6"/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instead of this here	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}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inner();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539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Explicit Setting of </a:t>
            </a:r>
            <a:r>
              <a:rPr lang="en-US" b="1" dirty="0">
                <a:solidFill>
                  <a:schemeClr val="accent6"/>
                </a:solidFill>
              </a:rPr>
              <a:t>this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000108"/>
            <a:ext cx="857256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Bef>
                <a:spcPct val="20000"/>
              </a:spcBef>
              <a:defRPr/>
            </a:pPr>
            <a:r>
              <a:rPr lang="en-US" sz="2400" b="1" i="1" dirty="0" err="1">
                <a:solidFill>
                  <a:srgbClr val="0070C0"/>
                </a:solidFill>
              </a:rPr>
              <a:t>foo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apply</a:t>
            </a:r>
            <a:r>
              <a:rPr lang="en-US" sz="2400" b="1" dirty="0"/>
              <a:t>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])</a:t>
            </a:r>
          </a:p>
          <a:p>
            <a:pPr lvl="2">
              <a:spcBef>
                <a:spcPct val="20000"/>
              </a:spcBef>
            </a:pPr>
            <a:r>
              <a:rPr lang="en-US" sz="2400" b="1" i="1" dirty="0" err="1">
                <a:solidFill>
                  <a:srgbClr val="0070C0"/>
                </a:solidFill>
              </a:rPr>
              <a:t>foo</a:t>
            </a:r>
            <a:r>
              <a:rPr lang="en-US" sz="2400" b="1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call</a:t>
            </a:r>
            <a:r>
              <a:rPr lang="en-US" sz="2400" b="1" dirty="0"/>
              <a:t>(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thisObject</a:t>
            </a:r>
            <a:r>
              <a:rPr lang="en-US" sz="2400" b="1" dirty="0"/>
              <a:t>, / *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sz="2400" b="1" dirty="0"/>
              <a:t> */);</a:t>
            </a:r>
          </a:p>
          <a:p>
            <a:endParaRPr lang="en-US" sz="2400" dirty="0"/>
          </a:p>
          <a:p>
            <a:r>
              <a:rPr lang="en-US" sz="2400" dirty="0"/>
              <a:t>A function’s </a:t>
            </a:r>
            <a:r>
              <a:rPr lang="en-US" sz="2400" b="1" dirty="0"/>
              <a:t>apply </a:t>
            </a:r>
            <a:r>
              <a:rPr lang="en-US" sz="2400" dirty="0"/>
              <a:t>or </a:t>
            </a:r>
            <a:r>
              <a:rPr lang="en-US" sz="2400" b="1" dirty="0"/>
              <a:t>call </a:t>
            </a:r>
            <a:r>
              <a:rPr lang="en-US" sz="2400" dirty="0"/>
              <a:t>method allows for calling the function, explicitly specifying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520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Arguments / apply</a:t>
            </a:r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array = [1,2,368,10,45];</a:t>
            </a:r>
          </a:p>
          <a:p>
            <a:endParaRPr lang="en-US" sz="2000" b="1" dirty="0"/>
          </a:p>
          <a:p>
            <a:r>
              <a:rPr lang="en-US" sz="2000" b="1" dirty="0" err="1"/>
              <a:t>Math.max.apply</a:t>
            </a:r>
            <a:r>
              <a:rPr lang="en-US" sz="2000" b="1" dirty="0"/>
              <a:t>(</a:t>
            </a:r>
            <a:r>
              <a:rPr lang="en-US" sz="2000" b="1" dirty="0" err="1"/>
              <a:t>Math,array</a:t>
            </a:r>
            <a:r>
              <a:rPr lang="en-US" sz="2000" b="1" dirty="0"/>
              <a:t>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//368</a:t>
            </a:r>
          </a:p>
        </p:txBody>
      </p:sp>
    </p:spTree>
    <p:extLst>
      <p:ext uri="{BB962C8B-B14F-4D97-AF65-F5344CB8AC3E}">
        <p14:creationId xmlns:p14="http://schemas.microsoft.com/office/powerpoint/2010/main" val="1779149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Solid type-checking function</a:t>
            </a:r>
            <a:r>
              <a:rPr lang="en-US" dirty="0"/>
              <a:t> 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type(v) {</a:t>
            </a:r>
            <a:br>
              <a:rPr lang="en-US" sz="2000" b="1" dirty="0"/>
            </a:br>
            <a:r>
              <a:rPr lang="en-US" sz="2000" b="1" dirty="0"/>
              <a:t>	if (v === null) { return 'null'; }</a:t>
            </a:r>
            <a:br>
              <a:rPr lang="en-US" sz="2000" b="1" dirty="0"/>
            </a:br>
            <a:r>
              <a:rPr lang="en-US" sz="2000" b="1" dirty="0"/>
              <a:t>	if (</a:t>
            </a:r>
            <a:r>
              <a:rPr lang="en-US" sz="2000" b="1" dirty="0" err="1"/>
              <a:t>typeof</a:t>
            </a:r>
            <a:r>
              <a:rPr lang="en-US" sz="2000" b="1" dirty="0"/>
              <a:t> v </a:t>
            </a:r>
            <a:r>
              <a:rPr lang="en-US" sz="2000" b="1"/>
              <a:t>=== undefined) </a:t>
            </a:r>
            <a:r>
              <a:rPr lang="en-US" sz="2000" b="1" dirty="0"/>
              <a:t>{ return 'undefined'; }</a:t>
            </a:r>
            <a:br>
              <a:rPr lang="en-US" sz="2000" b="1" dirty="0"/>
            </a:br>
            <a:r>
              <a:rPr lang="en-US" sz="2000" b="1" dirty="0"/>
              <a:t>	return </a:t>
            </a:r>
            <a:r>
              <a:rPr lang="en-US" sz="2000" b="1" dirty="0" err="1"/>
              <a:t>Object.prototype.toString.call</a:t>
            </a:r>
            <a:r>
              <a:rPr lang="en-US" sz="2000" b="1" dirty="0"/>
              <a:t>(v). slice(8, -1).</a:t>
            </a:r>
            <a:r>
              <a:rPr lang="en-US" sz="2000" b="1" dirty="0" err="1"/>
              <a:t>toLowerCase</a:t>
            </a:r>
            <a:r>
              <a:rPr lang="en-US" sz="2000" b="1" dirty="0"/>
              <a:t>();</a:t>
            </a:r>
            <a:br>
              <a:rPr lang="en-US" sz="2000" b="1" dirty="0"/>
            </a:br>
            <a:r>
              <a:rPr lang="en-US" sz="2000" b="1" dirty="0"/>
              <a:t>}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type({}); // 'object'</a:t>
            </a:r>
            <a:br>
              <a:rPr lang="en-US" sz="2000" b="1" dirty="0"/>
            </a:br>
            <a:r>
              <a:rPr lang="en-US" sz="2000" b="1" dirty="0"/>
              <a:t>type([]); // 'array'</a:t>
            </a:r>
            <a:br>
              <a:rPr lang="en-US" sz="2000" b="1" dirty="0"/>
            </a:br>
            <a:r>
              <a:rPr lang="en-US" sz="2000" b="1" dirty="0"/>
              <a:t>type(333); // 'number' </a:t>
            </a:r>
          </a:p>
          <a:p>
            <a:r>
              <a:rPr lang="en-US" sz="2000" b="1" dirty="0"/>
              <a:t>type(new String(“</a:t>
            </a:r>
            <a:r>
              <a:rPr lang="en-US" sz="2000" b="1" dirty="0" err="1"/>
              <a:t>str</a:t>
            </a:r>
            <a:r>
              <a:rPr lang="en-US" sz="2000" b="1" dirty="0"/>
              <a:t>”)); //’string’</a:t>
            </a:r>
          </a:p>
        </p:txBody>
      </p:sp>
    </p:spTree>
    <p:extLst>
      <p:ext uri="{BB962C8B-B14F-4D97-AF65-F5344CB8AC3E}">
        <p14:creationId xmlns:p14="http://schemas.microsoft.com/office/powerpoint/2010/main" val="459753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67" y="26462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They play a lot of different roles</a:t>
            </a:r>
          </a:p>
        </p:txBody>
      </p:sp>
    </p:spTree>
    <p:extLst>
      <p:ext uri="{BB962C8B-B14F-4D97-AF65-F5344CB8AC3E}">
        <p14:creationId xmlns:p14="http://schemas.microsoft.com/office/powerpoint/2010/main" val="29863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Borrowing methods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66910" y="928671"/>
            <a:ext cx="8143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/>
              <a:t>.</a:t>
            </a:r>
            <a:r>
              <a:rPr lang="en-US" sz="2800" b="1" dirty="0" err="1">
                <a:solidFill>
                  <a:srgbClr val="0070C0"/>
                </a:solidFill>
              </a:rPr>
              <a:t>doStuff</a:t>
            </a:r>
            <a:r>
              <a:rPr lang="en-US" sz="2800" b="1" dirty="0" err="1"/>
              <a:t>.call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/>
              <a:t>, param1, p2, p3);</a:t>
            </a:r>
          </a:p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notmyobj</a:t>
            </a:r>
            <a:r>
              <a:rPr lang="en-US" sz="2800" b="1" dirty="0" err="1"/>
              <a:t>.</a:t>
            </a:r>
            <a:r>
              <a:rPr lang="en-US" sz="2800" b="1" dirty="0" err="1">
                <a:solidFill>
                  <a:srgbClr val="0070C0"/>
                </a:solidFill>
              </a:rPr>
              <a:t>doStuff</a:t>
            </a:r>
            <a:r>
              <a:rPr lang="en-US" sz="2800" b="1" dirty="0" err="1"/>
              <a:t>.apply</a:t>
            </a:r>
            <a:r>
              <a:rPr lang="en-US" sz="2800" b="1" dirty="0"/>
              <a:t>(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myobj</a:t>
            </a:r>
            <a:r>
              <a:rPr lang="en-US" sz="2800" b="1" dirty="0"/>
              <a:t>, [param1, p2, p3]);</a:t>
            </a:r>
          </a:p>
        </p:txBody>
      </p:sp>
      <p:sp>
        <p:nvSpPr>
          <p:cNvPr id="5" name="Rectangle 5"/>
          <p:cNvSpPr/>
          <p:nvPr/>
        </p:nvSpPr>
        <p:spPr>
          <a:xfrm>
            <a:off x="2238348" y="2357430"/>
            <a:ext cx="7215238" cy="267765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f()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</a:t>
            </a:r>
            <a:r>
              <a:rPr lang="en-US" sz="2800" b="1" dirty="0" err="1"/>
              <a:t>args</a:t>
            </a:r>
            <a:r>
              <a:rPr lang="en-US" sz="2800" b="1" dirty="0"/>
              <a:t> = [].</a:t>
            </a:r>
            <a:r>
              <a:rPr lang="en-US" sz="2800" b="1" dirty="0" err="1"/>
              <a:t>slice.call</a:t>
            </a:r>
            <a:r>
              <a:rPr lang="en-US" sz="2800" b="1" dirty="0"/>
              <a:t>(arguments, 1, 3);</a:t>
            </a:r>
          </a:p>
          <a:p>
            <a:r>
              <a:rPr lang="en-US" sz="2800" b="1" dirty="0"/>
              <a:t>	return </a:t>
            </a:r>
            <a:r>
              <a:rPr lang="en-US" sz="2800" b="1" dirty="0" err="1"/>
              <a:t>args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f(1,2,3,4,5,6); // [2, 3]</a:t>
            </a:r>
          </a:p>
        </p:txBody>
      </p:sp>
    </p:spTree>
    <p:extLst>
      <p:ext uri="{BB962C8B-B14F-4D97-AF65-F5344CB8AC3E}">
        <p14:creationId xmlns:p14="http://schemas.microsoft.com/office/powerpoint/2010/main" val="309101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Immediately-Invoked Function Expression (IIFE)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Immediately-Invoked Function Expression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08452" y="1600924"/>
            <a:ext cx="35506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{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open IIFE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inside IIFE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());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close IIFE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654317"/>
            <a:ext cx="5842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dirty="0">
                <a:latin typeface="Ubuntu Mono"/>
              </a:rPr>
              <a:t>x, y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      </a:t>
            </a:r>
            <a:r>
              <a:rPr lang="en-US" altLang="en-US" sz="2400" i="1" dirty="0">
                <a:latin typeface="Ubuntu Mono"/>
              </a:rPr>
              <a:t>console.log(x + y); </a:t>
            </a:r>
            <a:endParaRPr lang="en-US" altLang="en-US" sz="2400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(2,4));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8452" y="29969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41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Why IIFE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Avoiding global variable or hiding variables from global scope.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1544" y="1600298"/>
            <a:ext cx="460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x = 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y = 4;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());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typeof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window.x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===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“undefined”</a:t>
            </a:r>
            <a:r>
              <a:rPr lang="en-US" altLang="en-US" dirty="0">
                <a:latin typeface="Ubuntu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typeof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window.y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===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“undefined”</a:t>
            </a:r>
            <a:r>
              <a:rPr lang="en-US" altLang="en-US" dirty="0">
                <a:latin typeface="Ubuntu Mono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Avoiding variable sharing.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7569" y="980729"/>
            <a:ext cx="541975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    for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(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&lt;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++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() {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   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 err="1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push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    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Ubuntu Mono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46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Avoiding variable sharing.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1545" y="908720"/>
            <a:ext cx="618759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[];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&lt;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++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step 1: IIFE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pos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step 2: copy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pos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push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}());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0</a:t>
            </a:r>
            <a:r>
              <a:rPr lang="en-US" altLang="en-US" sz="2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1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2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200" dirty="0"/>
              <a:t>3. Keeping data private to all of a constructor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7529" y="1400896"/>
            <a:ext cx="913256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open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KEY_BUFFER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'_</a:t>
            </a:r>
            <a:r>
              <a:rPr lang="en-US" altLang="en-US" sz="2000" dirty="0" err="1">
                <a:solidFill>
                  <a:srgbClr val="CC3300"/>
                </a:solidFill>
                <a:latin typeface="Ubuntu Mono"/>
              </a:rPr>
              <a:t>StringBuilder_buffer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_'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uuid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v4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this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[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KEY_BUFFER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]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[];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prototype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Omitted: methods accessing this[KEY_BUFFER]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//….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    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}();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close IIFE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4. Attaching data to a method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94198" y="1628800"/>
            <a:ext cx="537006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    method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: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open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method-private data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++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'Invocation #'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'result'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};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}()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close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(Static)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structure of a program determines the scope of a </a:t>
            </a:r>
            <a:r>
              <a:rPr lang="en-US" dirty="0" smtClean="0"/>
              <a:t>variable.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7569" y="2708921"/>
            <a:ext cx="190276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x = 2;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g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alert(x);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normal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add(a, b)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a + b;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664" y="1484785"/>
            <a:ext cx="61566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10;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	alert(z);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foo(); 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() {</a:t>
            </a:r>
          </a:p>
          <a:p>
            <a:pPr lvl="1"/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20;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foo();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})();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1664" y="3699032"/>
            <a:ext cx="6156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word “static” relates to ability to determine the scope of an identifier during the parsing stage of a program.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Lexical (Static)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58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1704" y="2520192"/>
            <a:ext cx="584040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There are only two kinds of languages: the ones people complain about and the ones nobody uses</a:t>
            </a:r>
            <a:r>
              <a:rPr lang="ru-RU" sz="2100" b="1" dirty="0"/>
              <a:t/>
            </a:r>
            <a:br>
              <a:rPr lang="ru-RU" sz="2100" b="1" dirty="0"/>
            </a:br>
            <a:r>
              <a:rPr lang="en-US" sz="2100" b="1" dirty="0"/>
              <a:t>			 </a:t>
            </a:r>
            <a:r>
              <a:rPr lang="ru-RU" sz="2100" b="1" dirty="0"/>
              <a:t>	</a:t>
            </a:r>
            <a:r>
              <a:rPr lang="ru-RU" sz="2100" dirty="0" err="1"/>
              <a:t>Bjarne</a:t>
            </a:r>
            <a:r>
              <a:rPr lang="ru-RU" sz="2100" dirty="0"/>
              <a:t> </a:t>
            </a:r>
            <a:r>
              <a:rPr lang="ru-RU" sz="2100" dirty="0" err="1"/>
              <a:t>Stroustrup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709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0310"/>
            <a:ext cx="6349181" cy="4228555"/>
          </a:xfrm>
        </p:spPr>
      </p:pic>
    </p:spTree>
    <p:extLst>
      <p:ext uri="{BB962C8B-B14F-4D97-AF65-F5344CB8AC3E}">
        <p14:creationId xmlns:p14="http://schemas.microsoft.com/office/powerpoint/2010/main" val="27421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I see a bird that walks like a duck and swims like a duck and quacks like a duck, I call that bird a duck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@ James </a:t>
            </a:r>
            <a:r>
              <a:rPr lang="en-US" dirty="0"/>
              <a:t>Whitcomb Riley</a:t>
            </a:r>
          </a:p>
        </p:txBody>
      </p:sp>
    </p:spTree>
    <p:extLst>
      <p:ext uri="{BB962C8B-B14F-4D97-AF65-F5344CB8AC3E}">
        <p14:creationId xmlns:p14="http://schemas.microsoft.com/office/powerpoint/2010/main" val="6192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“When </a:t>
            </a:r>
            <a:r>
              <a:rPr lang="en-US" dirty="0"/>
              <a:t>I see a bird that walks like a duck and swims like a duck and quacks like a duck, I call that bird a duck</a:t>
            </a:r>
            <a:r>
              <a:rPr lang="en-US" dirty="0" smtClean="0"/>
              <a:t>.”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@ James </a:t>
            </a:r>
            <a:r>
              <a:rPr lang="en-US" dirty="0"/>
              <a:t>Whitcomb Riley</a:t>
            </a:r>
          </a:p>
        </p:txBody>
      </p:sp>
    </p:spTree>
    <p:extLst>
      <p:ext uri="{BB962C8B-B14F-4D97-AF65-F5344CB8AC3E}">
        <p14:creationId xmlns:p14="http://schemas.microsoft.com/office/powerpoint/2010/main" val="6169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36" y="86206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Duck typing is a style of </a:t>
            </a:r>
            <a:r>
              <a:rPr lang="en-US" dirty="0">
                <a:solidFill>
                  <a:schemeClr val="accent5"/>
                </a:solidFill>
              </a:rPr>
              <a:t>dynamic typing </a:t>
            </a:r>
            <a:r>
              <a:rPr lang="en-US" dirty="0"/>
              <a:t>in which an </a:t>
            </a:r>
            <a:r>
              <a:rPr lang="en-US" u="sng" dirty="0"/>
              <a:t>object's current set of methods and properties determines the valid semantic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rather than its inheritance from a particular class or implementation of a specific interface.</a:t>
            </a:r>
          </a:p>
        </p:txBody>
      </p:sp>
    </p:spTree>
    <p:extLst>
      <p:ext uri="{BB962C8B-B14F-4D97-AF65-F5344CB8AC3E}">
        <p14:creationId xmlns:p14="http://schemas.microsoft.com/office/powerpoint/2010/main" val="26682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21" y="365125"/>
            <a:ext cx="4720713" cy="6713476"/>
          </a:xfrm>
        </p:spPr>
      </p:pic>
    </p:spTree>
    <p:extLst>
      <p:ext uri="{BB962C8B-B14F-4D97-AF65-F5344CB8AC3E}">
        <p14:creationId xmlns:p14="http://schemas.microsoft.com/office/powerpoint/2010/main" val="21644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Duck typing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1919536" y="908721"/>
            <a:ext cx="8352928" cy="317009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t = {</a:t>
            </a:r>
          </a:p>
          <a:p>
            <a:pPr lvl="1"/>
            <a:r>
              <a:rPr lang="en-US" sz="2000" b="1" dirty="0"/>
              <a:t>"0": "a",</a:t>
            </a:r>
          </a:p>
          <a:p>
            <a:pPr lvl="1"/>
            <a:r>
              <a:rPr lang="en-US" sz="2000" b="1" dirty="0"/>
              <a:t>"1": "</a:t>
            </a:r>
            <a:r>
              <a:rPr lang="en-US" sz="2000" b="1" dirty="0" err="1"/>
              <a:t>ab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"2": "</a:t>
            </a:r>
            <a:r>
              <a:rPr lang="en-US" sz="2000" b="1" dirty="0" err="1"/>
              <a:t>abc</a:t>
            </a:r>
            <a:r>
              <a:rPr lang="en-US" sz="2000" b="1" dirty="0"/>
              <a:t>",</a:t>
            </a:r>
          </a:p>
          <a:p>
            <a:pPr lvl="1"/>
            <a:r>
              <a:rPr lang="en-US" sz="2000" b="1" dirty="0"/>
              <a:t>length: 3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[ ].</a:t>
            </a:r>
            <a:r>
              <a:rPr lang="en-US" sz="2000" b="1" dirty="0" err="1"/>
              <a:t>push.call</a:t>
            </a:r>
            <a:r>
              <a:rPr lang="en-US" sz="2000" b="1" dirty="0"/>
              <a:t>(t, "</a:t>
            </a:r>
            <a:r>
              <a:rPr lang="en-US" sz="2000" b="1" dirty="0" err="1"/>
              <a:t>abcd</a:t>
            </a:r>
            <a:r>
              <a:rPr lang="en-US" sz="2000" b="1" dirty="0"/>
              <a:t>");</a:t>
            </a:r>
          </a:p>
          <a:p>
            <a:r>
              <a:rPr lang="en-US" sz="2000" b="1" dirty="0"/>
              <a:t>[ ].</a:t>
            </a:r>
            <a:r>
              <a:rPr lang="en-US" sz="2000" b="1" dirty="0" err="1"/>
              <a:t>join.call</a:t>
            </a:r>
            <a:r>
              <a:rPr lang="en-US" sz="2000" b="1" dirty="0"/>
              <a:t>(t, " -- ");</a:t>
            </a:r>
          </a:p>
        </p:txBody>
      </p:sp>
    </p:spTree>
    <p:extLst>
      <p:ext uri="{BB962C8B-B14F-4D97-AF65-F5344CB8AC3E}">
        <p14:creationId xmlns:p14="http://schemas.microsoft.com/office/powerpoint/2010/main" val="599960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908720"/>
            <a:ext cx="7215238" cy="398570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 err="1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function outer(){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ea typeface="ＭＳ Ｐゴシック" pitchFamily="34" charset="-128"/>
              </a:rPr>
              <a:t>var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= 1;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inner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= function(){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  return </a:t>
            </a:r>
            <a:r>
              <a:rPr lang="en-US" sz="2000" b="1" dirty="0">
                <a:solidFill>
                  <a:srgbClr val="00B050"/>
                </a:solidFill>
                <a:ea typeface="ＭＳ Ｐゴシック" pitchFamily="34" charset="-128"/>
              </a:rPr>
              <a:t>local</a:t>
            </a: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  };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}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endParaRPr lang="en-US" sz="20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inner()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outer();</a:t>
            </a:r>
          </a:p>
          <a:p>
            <a:pPr>
              <a:lnSpc>
                <a:spcPct val="115000"/>
              </a:lnSpc>
              <a:buFont typeface="Arial" charset="0"/>
              <a:buNone/>
            </a:pPr>
            <a:r>
              <a:rPr lang="en-US" sz="2000" b="1" dirty="0">
                <a:solidFill>
                  <a:schemeClr val="tx1"/>
                </a:solidFill>
                <a:ea typeface="ＭＳ Ｐゴシック" pitchFamily="34" charset="-128"/>
              </a:rPr>
              <a:t>inner();</a:t>
            </a:r>
          </a:p>
        </p:txBody>
      </p:sp>
    </p:spTree>
    <p:extLst>
      <p:ext uri="{BB962C8B-B14F-4D97-AF65-F5344CB8AC3E}">
        <p14:creationId xmlns:p14="http://schemas.microsoft.com/office/powerpoint/2010/main" val="1788145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Closures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662" y="857232"/>
            <a:ext cx="721523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 function </a:t>
            </a:r>
            <a:r>
              <a:rPr lang="en-US" sz="2000" b="1" dirty="0" err="1">
                <a:solidFill>
                  <a:srgbClr val="0070C0"/>
                </a:solidFill>
              </a:rPr>
              <a:t>sayHello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 = "</a:t>
            </a:r>
            <a:r>
              <a:rPr lang="en-US" sz="2000" b="1" dirty="0">
                <a:solidFill>
                  <a:srgbClr val="00B050"/>
                </a:solidFill>
              </a:rPr>
              <a:t>Hello #1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sayAlert</a:t>
            </a:r>
            <a:r>
              <a:rPr lang="en-US" sz="2000" b="1" dirty="0"/>
              <a:t> = function() { alert(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); }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US" sz="2000" b="1" dirty="0"/>
              <a:t> = "</a:t>
            </a:r>
            <a:r>
              <a:rPr lang="en-US" sz="2000" b="1" dirty="0">
                <a:solidFill>
                  <a:srgbClr val="00B050"/>
                </a:solidFill>
              </a:rPr>
              <a:t>Hello #2</a:t>
            </a:r>
            <a:r>
              <a:rPr lang="en-US" sz="2000" b="1" dirty="0"/>
              <a:t>";</a:t>
            </a:r>
          </a:p>
          <a:p>
            <a:r>
              <a:rPr lang="en-US" sz="2000" b="1" dirty="0"/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sayAlert</a:t>
            </a:r>
            <a:r>
              <a:rPr lang="en-US" sz="2000" b="1" dirty="0"/>
              <a:t>();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767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Rectangle = {</a:t>
            </a:r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dirty="0" smtClean="0"/>
              <a:t>: 2,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y: 4,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perimeter </a:t>
            </a:r>
            <a:r>
              <a:rPr lang="en-US" dirty="0"/>
              <a:t>: </a:t>
            </a:r>
            <a:r>
              <a:rPr lang="en-US" dirty="0" smtClean="0"/>
              <a:t>function() {</a:t>
            </a:r>
          </a:p>
          <a:p>
            <a:pPr marL="0" indent="0">
              <a:buNone/>
            </a:pPr>
            <a:r>
              <a:rPr lang="en-US" dirty="0" smtClean="0"/>
              <a:t>	     return (</a:t>
            </a:r>
            <a:r>
              <a:rPr lang="en-US" dirty="0" err="1" smtClean="0"/>
              <a:t>this.x+this.y</a:t>
            </a:r>
            <a:r>
              <a:rPr lang="en-US" dirty="0" smtClean="0"/>
              <a:t>)*2;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Math.add</a:t>
            </a:r>
            <a:r>
              <a:rPr lang="en-US" dirty="0" smtClean="0"/>
              <a:t>(2, 4);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3750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1158" y="285729"/>
            <a:ext cx="8501122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makeDIVs</a:t>
            </a:r>
            <a:r>
              <a:rPr lang="en-US" sz="2400" b="1" dirty="0"/>
              <a:t>()  {</a:t>
            </a:r>
            <a:endParaRPr lang="nn-NO" sz="2400" b="1" dirty="0"/>
          </a:p>
          <a:p>
            <a:r>
              <a:rPr lang="nn-NO" sz="2400" b="1" dirty="0"/>
              <a:t>	for (</a:t>
            </a:r>
            <a:r>
              <a:rPr lang="nn-NO" sz="2400" b="1" dirty="0">
                <a:solidFill>
                  <a:srgbClr val="FF0000"/>
                </a:solidFill>
              </a:rPr>
              <a:t>var i</a:t>
            </a:r>
            <a:r>
              <a:rPr lang="nn-NO" sz="2400" b="1" dirty="0"/>
              <a:t> = 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 &lt; 10;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++) 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var</a:t>
            </a:r>
            <a:r>
              <a:rPr lang="en-US" sz="2400" b="1" dirty="0"/>
              <a:t> div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("div");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div.innerHTML</a:t>
            </a:r>
            <a:r>
              <a:rPr lang="en-US" sz="2400" b="1" dirty="0"/>
              <a:t> = "div #" +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div.style.backgroundColor</a:t>
            </a:r>
            <a:r>
              <a:rPr lang="en-US" sz="2400" b="1" dirty="0"/>
              <a:t> = "#DBE89A";</a:t>
            </a:r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div.onclick</a:t>
            </a:r>
            <a:r>
              <a:rPr lang="en-US" sz="2400" b="1" dirty="0"/>
              <a:t> =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document.body.appendChild</a:t>
            </a:r>
            <a:r>
              <a:rPr lang="en-US" sz="2400" b="1" dirty="0"/>
              <a:t>(div);</a:t>
            </a:r>
          </a:p>
          <a:p>
            <a:r>
              <a:rPr lang="en-US" sz="2400" b="1" dirty="0"/>
              <a:t>	   }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53058" y="2500307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function() {</a:t>
            </a:r>
          </a:p>
          <a:p>
            <a:r>
              <a:rPr lang="en-US" sz="2400" b="1" dirty="0"/>
              <a:t>	alert(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42249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81158" y="285729"/>
            <a:ext cx="8501122" cy="600164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makeDIVsFixed</a:t>
            </a:r>
            <a:r>
              <a:rPr lang="en-US" sz="2400" b="1" dirty="0"/>
              <a:t>()  {</a:t>
            </a:r>
            <a:endParaRPr lang="nn-NO" sz="2400" b="1" dirty="0"/>
          </a:p>
          <a:p>
            <a:r>
              <a:rPr lang="nn-NO" sz="2400" b="1" dirty="0"/>
              <a:t>	for (</a:t>
            </a:r>
            <a:r>
              <a:rPr lang="nn-NO" sz="2400" b="1" dirty="0">
                <a:solidFill>
                  <a:srgbClr val="FF0000"/>
                </a:solidFill>
              </a:rPr>
              <a:t>var i</a:t>
            </a:r>
            <a:r>
              <a:rPr lang="nn-NO" sz="2400" b="1" dirty="0"/>
              <a:t> = 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 &lt; 10; </a:t>
            </a:r>
            <a:r>
              <a:rPr lang="nn-NO" sz="2400" b="1" dirty="0">
                <a:solidFill>
                  <a:srgbClr val="FF0000"/>
                </a:solidFill>
              </a:rPr>
              <a:t>i</a:t>
            </a:r>
            <a:r>
              <a:rPr lang="nn-NO" sz="2400" b="1" dirty="0"/>
              <a:t>++) {</a:t>
            </a:r>
          </a:p>
          <a:p>
            <a:r>
              <a:rPr lang="en-US" sz="2400" b="1" dirty="0"/>
              <a:t>		</a:t>
            </a:r>
            <a:r>
              <a:rPr lang="en-US" sz="2400" b="1" dirty="0" err="1"/>
              <a:t>var</a:t>
            </a:r>
            <a:r>
              <a:rPr lang="en-US" sz="2400" b="1" dirty="0"/>
              <a:t> div = </a:t>
            </a:r>
            <a:r>
              <a:rPr lang="en-US" sz="2400" b="1" dirty="0" err="1"/>
              <a:t>document.createElement</a:t>
            </a:r>
            <a:r>
              <a:rPr lang="en-US" sz="2400" b="1" dirty="0"/>
              <a:t>("div");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div.innerHTML</a:t>
            </a:r>
            <a:r>
              <a:rPr lang="en-US" sz="2400" b="1" dirty="0"/>
              <a:t> = "div #" +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   	</a:t>
            </a:r>
            <a:r>
              <a:rPr lang="en-US" sz="2400" b="1" dirty="0" err="1"/>
              <a:t>div.style.backgroundColor</a:t>
            </a:r>
            <a:r>
              <a:rPr lang="en-US" sz="2400" b="1" dirty="0"/>
              <a:t> = "#DBE89A";</a:t>
            </a:r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div.onclick</a:t>
            </a:r>
            <a:r>
              <a:rPr lang="en-US" sz="2400" b="1" dirty="0"/>
              <a:t> =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		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	   	</a:t>
            </a:r>
            <a:r>
              <a:rPr lang="en-US" sz="2400" b="1" dirty="0" err="1"/>
              <a:t>document.body.appendChild</a:t>
            </a:r>
            <a:r>
              <a:rPr lang="en-US" sz="2400" b="1" dirty="0"/>
              <a:t>(div);</a:t>
            </a:r>
          </a:p>
          <a:p>
            <a:r>
              <a:rPr lang="en-US" sz="2400" b="1" dirty="0"/>
              <a:t>	   }</a:t>
            </a:r>
          </a:p>
          <a:p>
            <a:r>
              <a:rPr lang="en-US" sz="2400" b="1" dirty="0"/>
              <a:t>}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53058" y="2500306"/>
            <a:ext cx="464347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return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} (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);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81884" y="2928935"/>
            <a:ext cx="2214578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function() {</a:t>
            </a:r>
          </a:p>
          <a:p>
            <a:r>
              <a:rPr lang="en-US" sz="2400" b="1" dirty="0"/>
              <a:t>	alert(</a:t>
            </a:r>
            <a:r>
              <a:rPr lang="en-US" sz="2400" b="1" dirty="0">
                <a:solidFill>
                  <a:schemeClr val="bg1"/>
                </a:solidFill>
              </a:rPr>
              <a:t>x</a:t>
            </a:r>
            <a:r>
              <a:rPr lang="en-US" sz="2400" b="1" dirty="0"/>
              <a:t>);</a:t>
            </a:r>
          </a:p>
          <a:p>
            <a:r>
              <a:rPr lang="en-US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5358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2662" y="874456"/>
            <a:ext cx="7715304" cy="25545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err="1">
                <a:solidFill>
                  <a:srgbClr val="0070C0"/>
                </a:solidFill>
              </a:rPr>
              <a:t>makeProperty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  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	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["</a:t>
            </a:r>
            <a:r>
              <a:rPr lang="en-US" sz="2000" b="1" dirty="0">
                <a:solidFill>
                  <a:srgbClr val="00B050"/>
                </a:solidFill>
              </a:rPr>
              <a:t>get</a:t>
            </a:r>
            <a:r>
              <a:rPr lang="en-US" sz="2000" b="1" dirty="0"/>
              <a:t>"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] = function() { return 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; };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["</a:t>
            </a:r>
            <a:r>
              <a:rPr lang="en-US" sz="2000" b="1" dirty="0">
                <a:solidFill>
                  <a:srgbClr val="00B050"/>
                </a:solidFill>
              </a:rPr>
              <a:t>set</a:t>
            </a:r>
            <a:r>
              <a:rPr lang="en-US" sz="2000" b="1" dirty="0"/>
              <a:t>" +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2000" b="1" dirty="0"/>
              <a:t>] = function(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	 	if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predicate</a:t>
            </a:r>
            <a:r>
              <a:rPr lang="en-US" sz="2000" b="1" dirty="0"/>
              <a:t> &amp;&amp; !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sz="2000" b="1" dirty="0"/>
              <a:t>)) return;</a:t>
            </a:r>
          </a:p>
          <a:p>
            <a:r>
              <a:rPr lang="en-US" sz="2000" b="1" dirty="0"/>
              <a:t>	   	</a:t>
            </a:r>
            <a:r>
              <a:rPr lang="en-US" sz="2000" b="1" dirty="0">
                <a:solidFill>
                  <a:srgbClr val="FF0000"/>
                </a:solidFill>
              </a:rPr>
              <a:t>value</a:t>
            </a:r>
            <a:r>
              <a:rPr lang="en-US" sz="2000" b="1" dirty="0"/>
              <a:t> = v;</a:t>
            </a:r>
          </a:p>
          <a:p>
            <a:r>
              <a:rPr lang="en-US" sz="2000" b="1" dirty="0"/>
              <a:t>	   };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2662" y="3929066"/>
            <a:ext cx="7715304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 = {};</a:t>
            </a:r>
          </a:p>
          <a:p>
            <a:r>
              <a:rPr lang="en-US" sz="2000" b="1" dirty="0" err="1">
                <a:solidFill>
                  <a:srgbClr val="0070C0"/>
                </a:solidFill>
              </a:rPr>
              <a:t>makeProperty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/>
              <a:t>, "</a:t>
            </a:r>
            <a:r>
              <a:rPr lang="en-US" sz="2000" b="1" dirty="0">
                <a:solidFill>
                  <a:srgbClr val="00B050"/>
                </a:solidFill>
              </a:rPr>
              <a:t>Name</a:t>
            </a:r>
            <a:r>
              <a:rPr lang="en-US" sz="2000" b="1" dirty="0"/>
              <a:t>", </a:t>
            </a:r>
            <a:r>
              <a:rPr lang="en-US" sz="2000" b="1" dirty="0">
                <a:solidFill>
                  <a:srgbClr val="0070C0"/>
                </a:solidFill>
              </a:rPr>
              <a:t>function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) { return </a:t>
            </a:r>
            <a:r>
              <a:rPr lang="en-US" sz="2000" b="1" dirty="0" err="1"/>
              <a:t>typeof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b="1" dirty="0"/>
              <a:t> == "string"; });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setName</a:t>
            </a:r>
            <a:r>
              <a:rPr lang="en-US" sz="2000" b="1" dirty="0"/>
              <a:t>("</a:t>
            </a:r>
            <a:r>
              <a:rPr lang="en-US" sz="2000" b="1" dirty="0" err="1">
                <a:solidFill>
                  <a:srgbClr val="00B050"/>
                </a:solidFill>
              </a:rPr>
              <a:t>Dima</a:t>
            </a:r>
            <a:r>
              <a:rPr lang="en-US" sz="2000" b="1" dirty="0"/>
              <a:t>");</a:t>
            </a:r>
          </a:p>
          <a:p>
            <a:endParaRPr lang="en-US" sz="2000" b="1" dirty="0"/>
          </a:p>
          <a:p>
            <a:r>
              <a:rPr lang="en-US" sz="2000" b="1" dirty="0"/>
              <a:t>Assert(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getName</a:t>
            </a:r>
            <a:r>
              <a:rPr lang="en-US" sz="2000" b="1" dirty="0"/>
              <a:t>() == "</a:t>
            </a:r>
            <a:r>
              <a:rPr lang="en-US" sz="2000" b="1" dirty="0" err="1">
                <a:solidFill>
                  <a:srgbClr val="00B050"/>
                </a:solidFill>
              </a:rPr>
              <a:t>Dima</a:t>
            </a:r>
            <a:r>
              <a:rPr lang="en-US" sz="2000" b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28175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35494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28670"/>
            <a:ext cx="8358246" cy="341632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/>
              <a:t>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 	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clearTimeout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timeoutId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/* function or JavaScript code */</a:t>
            </a:r>
            <a:r>
              <a:rPr lang="en-US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			</a:t>
            </a:r>
            <a:r>
              <a:rPr lang="en-US" b="1" dirty="0">
                <a:solidFill>
                  <a:srgbClr val="00B050"/>
                </a:solidFill>
              </a:rPr>
              <a:t>"number of milliseconds"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clearInterval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intervalId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873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1158" y="908721"/>
            <a:ext cx="8358246" cy="558614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function log(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document.createElement</a:t>
            </a:r>
            <a:r>
              <a:rPr lang="en-US" sz="1400" b="1" dirty="0">
                <a:solidFill>
                  <a:srgbClr val="0070C0"/>
                </a:solidFill>
              </a:rPr>
              <a:t>("div");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newNode.innerHTML</a:t>
            </a:r>
            <a:r>
              <a:rPr lang="en-US" sz="1400" b="1" dirty="0">
                <a:solidFill>
                  <a:srgbClr val="0070C0"/>
                </a:solidFill>
              </a:rPr>
              <a:t> = </a:t>
            </a:r>
            <a:r>
              <a:rPr lang="en-US" sz="1400" b="1" dirty="0" err="1">
                <a:solidFill>
                  <a:srgbClr val="0070C0"/>
                </a:solidFill>
              </a:rPr>
              <a:t>msg</a:t>
            </a:r>
            <a:r>
              <a:rPr lang="en-US" sz="1400" b="1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document.body.appendChild</a:t>
            </a:r>
            <a:r>
              <a:rPr lang="en-US" sz="1400" b="1" dirty="0">
                <a:solidFill>
                  <a:srgbClr val="0070C0"/>
                </a:solidFill>
              </a:rPr>
              <a:t>(</a:t>
            </a:r>
            <a:r>
              <a:rPr lang="en-US" sz="1400" b="1" dirty="0" err="1">
                <a:solidFill>
                  <a:srgbClr val="0070C0"/>
                </a:solidFill>
              </a:rPr>
              <a:t>newNode</a:t>
            </a:r>
            <a:r>
              <a:rPr lang="en-US" sz="14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x = 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start =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log("start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</a:t>
            </a:r>
            <a:r>
              <a:rPr lang="en-US" sz="1400" b="1" dirty="0" err="1">
                <a:solidFill>
                  <a:srgbClr val="0070C0"/>
                </a:solidFill>
              </a:rPr>
              <a:t>window.setTimeout</a:t>
            </a:r>
            <a:r>
              <a:rPr lang="en-US" sz="1400" b="1" dirty="0">
                <a:solidFill>
                  <a:srgbClr val="0070C0"/>
                </a:solidFill>
              </a:rPr>
              <a:t>(function(){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log("timeout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},1000);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while (start + 2000 &gt; (new Date).</a:t>
            </a:r>
            <a:r>
              <a:rPr lang="en-US" sz="1400" b="1" dirty="0" err="1">
                <a:solidFill>
                  <a:srgbClr val="0070C0"/>
                </a:solidFill>
              </a:rPr>
              <a:t>getTime</a:t>
            </a:r>
            <a:r>
              <a:rPr lang="en-US" sz="1400" b="1" dirty="0">
                <a:solidFill>
                  <a:srgbClr val="0070C0"/>
                </a:solidFill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    </a:t>
            </a:r>
            <a:r>
              <a:rPr lang="en-US" sz="1400" b="1" dirty="0" err="1">
                <a:solidFill>
                  <a:srgbClr val="0070C0"/>
                </a:solidFill>
              </a:rPr>
              <a:t>var</a:t>
            </a:r>
            <a:r>
              <a:rPr lang="en-US" sz="1400" b="1" dirty="0">
                <a:solidFill>
                  <a:srgbClr val="0070C0"/>
                </a:solidFill>
              </a:rPr>
              <a:t> c = 3 + 3+ 3;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    log("end = " + new Date());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70C0"/>
                </a:solidFill>
              </a:rPr>
              <a:t>    x();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3727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182" y="2571744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3813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568" y="263691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setName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example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09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Returning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setup()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count = 0;</a:t>
            </a:r>
          </a:p>
          <a:p>
            <a:r>
              <a:rPr lang="en-US" sz="2800" b="1" dirty="0"/>
              <a:t>	return function() {</a:t>
            </a:r>
          </a:p>
          <a:p>
            <a:r>
              <a:rPr lang="en-US" sz="2800" b="1" dirty="0"/>
              <a:t>		return ++count;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 </a:t>
            </a:r>
          </a:p>
          <a:p>
            <a:endParaRPr lang="en-US" sz="2800" b="1" dirty="0"/>
          </a:p>
          <a:p>
            <a:r>
              <a:rPr lang="en-US" sz="2800" b="1" dirty="0" err="1"/>
              <a:t>var</a:t>
            </a:r>
            <a:r>
              <a:rPr lang="en-US" sz="2800" b="1" dirty="0"/>
              <a:t> next = setup();</a:t>
            </a:r>
          </a:p>
          <a:p>
            <a:r>
              <a:rPr lang="en-US" sz="2800" b="1" dirty="0"/>
              <a:t>next(); // 1</a:t>
            </a:r>
          </a:p>
          <a:p>
            <a:r>
              <a:rPr lang="en-US" sz="2800" b="1" dirty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38257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Rectangle(x, y) 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this.x</a:t>
            </a:r>
            <a:r>
              <a:rPr lang="en-US" dirty="0" smtClean="0"/>
              <a:t>  = x;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this.y</a:t>
            </a:r>
            <a:r>
              <a:rPr lang="en-US" dirty="0" smtClean="0"/>
              <a:t> = y;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rect</a:t>
            </a:r>
            <a:r>
              <a:rPr lang="en-US" dirty="0" smtClean="0"/>
              <a:t> = new Rectangle();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Self-executable function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181588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(function (a, b){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 = a + b;</a:t>
            </a:r>
          </a:p>
          <a:p>
            <a:r>
              <a:rPr lang="en-US" sz="2800" b="1" dirty="0"/>
              <a:t>	alert(c);</a:t>
            </a:r>
          </a:p>
          <a:p>
            <a:r>
              <a:rPr lang="en-US" sz="2800" b="1" dirty="0"/>
              <a:t>})(1, 2);</a:t>
            </a:r>
          </a:p>
        </p:txBody>
      </p:sp>
    </p:spTree>
    <p:extLst>
      <p:ext uri="{BB962C8B-B14F-4D97-AF65-F5344CB8AC3E}">
        <p14:creationId xmlns:p14="http://schemas.microsoft.com/office/powerpoint/2010/main" val="5445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Self-overwriting functions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next()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count = 1;</a:t>
            </a:r>
          </a:p>
          <a:p>
            <a:r>
              <a:rPr lang="en-US" sz="2800" b="1" dirty="0"/>
              <a:t>	next = function() {</a:t>
            </a:r>
          </a:p>
          <a:p>
            <a:r>
              <a:rPr lang="en-US" sz="2800" b="1" dirty="0"/>
              <a:t>		return ++count;	</a:t>
            </a:r>
          </a:p>
          <a:p>
            <a:r>
              <a:rPr lang="en-US" sz="2800" b="1" dirty="0"/>
              <a:t>	};</a:t>
            </a:r>
          </a:p>
          <a:p>
            <a:r>
              <a:rPr lang="en-US" sz="2800" b="1" dirty="0"/>
              <a:t>	return count;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next(); // 1</a:t>
            </a:r>
          </a:p>
          <a:p>
            <a:r>
              <a:rPr lang="en-US" sz="2800" b="1" dirty="0"/>
              <a:t>next(); // 2</a:t>
            </a:r>
          </a:p>
        </p:txBody>
      </p:sp>
    </p:spTree>
    <p:extLst>
      <p:ext uri="{BB962C8B-B14F-4D97-AF65-F5344CB8AC3E}">
        <p14:creationId xmlns:p14="http://schemas.microsoft.com/office/powerpoint/2010/main" val="2205631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Lazy function definition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440120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lazy(){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result = 2 + 2;</a:t>
            </a:r>
          </a:p>
          <a:p>
            <a:r>
              <a:rPr lang="en-US" sz="2800" b="1" dirty="0"/>
              <a:t>	lazy = function() {</a:t>
            </a:r>
          </a:p>
          <a:p>
            <a:r>
              <a:rPr lang="en-US" sz="2800" b="1" dirty="0"/>
              <a:t>		return result;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	return lazy();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/>
              <a:t>lazy(); // 4</a:t>
            </a:r>
          </a:p>
          <a:p>
            <a:r>
              <a:rPr lang="en-US" sz="2800" b="1" dirty="0"/>
              <a:t>lazy(); // 4</a:t>
            </a:r>
          </a:p>
        </p:txBody>
      </p:sp>
    </p:spTree>
    <p:extLst>
      <p:ext uri="{BB962C8B-B14F-4D97-AF65-F5344CB8AC3E}">
        <p14:creationId xmlns:p14="http://schemas.microsoft.com/office/powerpoint/2010/main" val="27538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501675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o = {</a:t>
            </a:r>
          </a:p>
          <a:p>
            <a:r>
              <a:rPr lang="en-US" sz="2000" b="1" dirty="0"/>
              <a:t>	v:1,</a:t>
            </a:r>
          </a:p>
          <a:p>
            <a:pPr lvl="2"/>
            <a:r>
              <a:rPr lang="en-US" sz="2000" b="1" dirty="0"/>
              <a:t>increment: function() {</a:t>
            </a:r>
          </a:p>
          <a:p>
            <a:pPr lvl="2"/>
            <a:r>
              <a:rPr lang="en-US" sz="2000" b="1" dirty="0"/>
              <a:t>	</a:t>
            </a:r>
            <a:r>
              <a:rPr lang="en-US" sz="2000" b="1" dirty="0" err="1"/>
              <a:t>this.v</a:t>
            </a:r>
            <a:r>
              <a:rPr lang="en-US" sz="2000" b="1" dirty="0"/>
              <a:t>++;</a:t>
            </a:r>
          </a:p>
          <a:p>
            <a:pPr lvl="2"/>
            <a:r>
              <a:rPr lang="en-US" sz="2000" b="1" dirty="0"/>
              <a:t>	return this;</a:t>
            </a:r>
          </a:p>
          <a:p>
            <a:pPr lvl="2"/>
            <a:r>
              <a:rPr lang="en-US" sz="2000" b="1" dirty="0"/>
              <a:t>},</a:t>
            </a:r>
          </a:p>
          <a:p>
            <a:pPr lvl="2"/>
            <a:r>
              <a:rPr lang="en-US" sz="2000" b="1" dirty="0"/>
              <a:t>add: function (v){</a:t>
            </a:r>
          </a:p>
          <a:p>
            <a:pPr lvl="2"/>
            <a:r>
              <a:rPr lang="en-US" sz="2000" b="1" dirty="0"/>
              <a:t>	</a:t>
            </a:r>
            <a:r>
              <a:rPr lang="en-US" sz="2000" b="1" dirty="0" err="1"/>
              <a:t>this.v</a:t>
            </a:r>
            <a:r>
              <a:rPr lang="en-US" sz="2000" b="1" dirty="0"/>
              <a:t> += v;</a:t>
            </a:r>
          </a:p>
          <a:p>
            <a:pPr lvl="2"/>
            <a:r>
              <a:rPr lang="en-US" sz="2000" b="1" dirty="0"/>
              <a:t>	return this;</a:t>
            </a:r>
          </a:p>
          <a:p>
            <a:pPr lvl="2"/>
            <a:r>
              <a:rPr lang="en-US" sz="2000" b="1" dirty="0"/>
              <a:t>},</a:t>
            </a:r>
          </a:p>
          <a:p>
            <a:pPr lvl="2"/>
            <a:r>
              <a:rPr lang="en-US" sz="2000" b="1" dirty="0"/>
              <a:t>shout: function() {</a:t>
            </a:r>
          </a:p>
          <a:p>
            <a:pPr lvl="2"/>
            <a:r>
              <a:rPr lang="en-US" sz="2000" b="1" dirty="0"/>
              <a:t>	alert(</a:t>
            </a:r>
            <a:r>
              <a:rPr lang="en-US" sz="2000" b="1" dirty="0" err="1"/>
              <a:t>this.v</a:t>
            </a:r>
            <a:r>
              <a:rPr lang="en-US" sz="2000" b="1" dirty="0"/>
              <a:t>);</a:t>
            </a:r>
          </a:p>
          <a:p>
            <a:pPr lvl="2"/>
            <a:r>
              <a:rPr lang="en-US" sz="2000" b="1" dirty="0"/>
              <a:t>}</a:t>
            </a:r>
          </a:p>
          <a:p>
            <a:r>
              <a:rPr lang="en-US" sz="2000" b="1" dirty="0"/>
              <a:t>};</a:t>
            </a:r>
          </a:p>
          <a:p>
            <a:endParaRPr lang="en-US" sz="2000" b="1" dirty="0"/>
          </a:p>
          <a:p>
            <a:r>
              <a:rPr lang="en-US" sz="2000" b="1" dirty="0" err="1"/>
              <a:t>o.increment</a:t>
            </a:r>
            <a:r>
              <a:rPr lang="en-US" sz="2000" b="1" dirty="0"/>
              <a:t>().add(3).shout() // 5</a:t>
            </a:r>
          </a:p>
        </p:txBody>
      </p:sp>
    </p:spTree>
    <p:extLst>
      <p:ext uri="{BB962C8B-B14F-4D97-AF65-F5344CB8AC3E}">
        <p14:creationId xmlns:p14="http://schemas.microsoft.com/office/powerpoint/2010/main" val="325398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Chaining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810555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//DOM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api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headers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document.getElementsByTagName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0, l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headers.length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&lt; l;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++)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className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	headers[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innerHTML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World"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jQuery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$(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addClass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"title"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).html(</a:t>
            </a:r>
            <a:r>
              <a:rPr lang="en-US" sz="2000" dirty="0">
                <a:solidFill>
                  <a:srgbClr val="800000"/>
                </a:solidFill>
                <a:latin typeface="Consolas"/>
              </a:rPr>
              <a:t>"Hello </a:t>
            </a:r>
            <a:r>
              <a:rPr lang="en-US" sz="2000">
                <a:solidFill>
                  <a:srgbClr val="800000"/>
                </a:solidFill>
                <a:latin typeface="Consolas"/>
              </a:rPr>
              <a:t>World"</a:t>
            </a:r>
            <a:r>
              <a:rPr lang="en-US" sz="2000">
                <a:solidFill>
                  <a:prstClr val="black"/>
                </a:solidFill>
                <a:latin typeface="Consolas"/>
              </a:rPr>
              <a:t>);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1180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Singleton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3970318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 Single () {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var</a:t>
            </a:r>
            <a:r>
              <a:rPr lang="en-US" sz="2800" b="1" dirty="0"/>
              <a:t> instance = this;</a:t>
            </a:r>
          </a:p>
          <a:p>
            <a:r>
              <a:rPr lang="en-US" sz="2800" b="1" dirty="0"/>
              <a:t>	</a:t>
            </a:r>
          </a:p>
          <a:p>
            <a:r>
              <a:rPr lang="en-US" sz="2800" b="1" dirty="0"/>
              <a:t>	//add more to this...</a:t>
            </a:r>
          </a:p>
          <a:p>
            <a:endParaRPr lang="en-US" sz="2800" b="1" dirty="0"/>
          </a:p>
          <a:p>
            <a:r>
              <a:rPr lang="en-US" sz="2800" b="1" dirty="0"/>
              <a:t>	Single = function () {</a:t>
            </a:r>
          </a:p>
          <a:p>
            <a:r>
              <a:rPr lang="en-US" sz="2800" b="1" dirty="0"/>
              <a:t>		return instance;</a:t>
            </a:r>
          </a:p>
          <a:p>
            <a:r>
              <a:rPr lang="en-US" sz="2800" b="1" dirty="0"/>
              <a:t>	};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9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Decorator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0"/>
            <a:ext cx="7215238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function </a:t>
            </a:r>
            <a:r>
              <a:rPr lang="en-US" sz="2400" b="1" dirty="0" err="1"/>
              <a:t>logArgs</a:t>
            </a:r>
            <a:r>
              <a:rPr lang="en-US" sz="2400" b="1" dirty="0"/>
              <a:t>(f){</a:t>
            </a:r>
          </a:p>
          <a:p>
            <a:r>
              <a:rPr lang="en-US" sz="2400" b="1" dirty="0"/>
              <a:t>    return function(){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console.dir</a:t>
            </a:r>
            <a:r>
              <a:rPr lang="en-US" sz="2400" b="1" dirty="0"/>
              <a:t>(arguments);</a:t>
            </a:r>
          </a:p>
          <a:p>
            <a:r>
              <a:rPr lang="en-US" sz="2400" b="1" dirty="0"/>
              <a:t>        return </a:t>
            </a:r>
            <a:r>
              <a:rPr lang="en-US" sz="2400" b="1" dirty="0" err="1"/>
              <a:t>f.apply</a:t>
            </a:r>
            <a:r>
              <a:rPr lang="en-US" sz="2400" b="1" dirty="0"/>
              <a:t>(this, arguments);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6910" y="393305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function sum(x, y){</a:t>
            </a:r>
          </a:p>
          <a:p>
            <a:r>
              <a:rPr lang="en-US" sz="2400" b="1" dirty="0"/>
              <a:t>     return x + y;    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sum = </a:t>
            </a:r>
            <a:r>
              <a:rPr lang="en-US" sz="2400" b="1" dirty="0" err="1"/>
              <a:t>logArgs</a:t>
            </a:r>
            <a:r>
              <a:rPr lang="en-US" sz="2400" b="1" dirty="0"/>
              <a:t>(sum);</a:t>
            </a:r>
          </a:p>
          <a:p>
            <a:r>
              <a:rPr lang="en-US" sz="2400" b="1" dirty="0"/>
              <a:t>sum(2, 7);</a:t>
            </a:r>
          </a:p>
        </p:txBody>
      </p:sp>
    </p:spTree>
    <p:extLst>
      <p:ext uri="{BB962C8B-B14F-4D97-AF65-F5344CB8AC3E}">
        <p14:creationId xmlns:p14="http://schemas.microsoft.com/office/powerpoint/2010/main" val="3790331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38679" y="2571744"/>
            <a:ext cx="3012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Memoization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3393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Private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1224" y="928671"/>
            <a:ext cx="7715304" cy="48936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obj</a:t>
            </a:r>
            <a:r>
              <a:rPr lang="en-US" sz="2400" b="1" dirty="0">
                <a:solidFill>
                  <a:schemeClr val="tx1"/>
                </a:solidFill>
              </a:rPr>
              <a:t> =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privateVariable</a:t>
            </a:r>
            <a:r>
              <a:rPr lang="en-US" sz="24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privateFunction</a:t>
            </a:r>
            <a:r>
              <a:rPr lang="en-US" sz="2400" b="1" dirty="0">
                <a:solidFill>
                  <a:schemeClr val="tx1"/>
                </a:solidFill>
              </a:rPr>
              <a:t>(x)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    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 	return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firstMethod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(a, b)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privateVariable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},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secondMethod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 (c) {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         // 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privateFunction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   	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};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9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9616" y="1916832"/>
            <a:ext cx="7072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en-US" sz="3200" b="1" dirty="0"/>
              <a:t> function </a:t>
            </a:r>
            <a:r>
              <a:rPr lang="en-US" sz="3200" b="1" dirty="0">
                <a:solidFill>
                  <a:srgbClr val="00B050"/>
                </a:solidFill>
              </a:rPr>
              <a:t>declaration 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/>
              <a:t>VS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/>
              <a:t>function </a:t>
            </a:r>
            <a:r>
              <a:rPr lang="en-US" sz="3200" b="1" dirty="0">
                <a:solidFill>
                  <a:srgbClr val="00B05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451837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mixin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7215238" cy="369331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</a:t>
            </a:r>
            <a:r>
              <a:rPr lang="en-US" b="1" dirty="0" err="1"/>
              <a:t>props.color</a:t>
            </a:r>
            <a:r>
              <a:rPr lang="en-US" b="1" dirty="0"/>
              <a:t> ||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</a:t>
            </a:r>
            <a:r>
              <a:rPr lang="en-US" b="1" dirty="0" err="1"/>
              <a:t>props.model</a:t>
            </a:r>
            <a:r>
              <a:rPr lang="en-US" b="1" dirty="0"/>
              <a:t> || "X1";</a:t>
            </a:r>
          </a:p>
          <a:p>
            <a:r>
              <a:rPr lang="en-US" b="1" dirty="0"/>
              <a:t>      //....</a:t>
            </a:r>
          </a:p>
          <a:p>
            <a:endParaRPr lang="en-US" b="1" dirty="0"/>
          </a:p>
          <a:p>
            <a:r>
              <a:rPr lang="en-US" b="1" dirty="0"/>
              <a:t>  }</a:t>
            </a:r>
          </a:p>
          <a:p>
            <a:endParaRPr lang="en-US" b="1" dirty="0"/>
          </a:p>
          <a:p>
            <a:r>
              <a:rPr lang="en-US" b="1" dirty="0"/>
              <a:t>  function Car(props){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this.color</a:t>
            </a:r>
            <a:r>
              <a:rPr lang="en-US" b="1" dirty="0"/>
              <a:t> = "Black";</a:t>
            </a:r>
          </a:p>
          <a:p>
            <a:r>
              <a:rPr lang="en-US" b="1" dirty="0"/>
              <a:t>      </a:t>
            </a:r>
            <a:r>
              <a:rPr lang="en-US" b="1" dirty="0" err="1"/>
              <a:t>this.model</a:t>
            </a:r>
            <a:r>
              <a:rPr lang="en-US" b="1" dirty="0"/>
              <a:t> = "X1";</a:t>
            </a:r>
          </a:p>
          <a:p>
            <a:r>
              <a:rPr lang="en-US" b="1" dirty="0"/>
              <a:t>      //....</a:t>
            </a:r>
          </a:p>
          <a:p>
            <a:r>
              <a:rPr lang="en-US" b="1" dirty="0"/>
              <a:t>      </a:t>
            </a:r>
            <a:r>
              <a:rPr lang="en-US" b="1" dirty="0" err="1"/>
              <a:t>mixin</a:t>
            </a:r>
            <a:r>
              <a:rPr lang="en-US" b="1" dirty="0"/>
              <a:t>(</a:t>
            </a:r>
            <a:r>
              <a:rPr lang="en-US" b="1" dirty="0" err="1"/>
              <a:t>this,props</a:t>
            </a:r>
            <a:r>
              <a:rPr lang="en-US" b="1" dirty="0"/>
              <a:t>);</a:t>
            </a:r>
          </a:p>
          <a:p>
            <a:r>
              <a:rPr lang="en-US" b="1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4377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0624" y="1052736"/>
            <a:ext cx="8001056" cy="353943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/>
              <a:t>var</a:t>
            </a:r>
            <a:r>
              <a:rPr lang="en-US" sz="2800" b="1" dirty="0"/>
              <a:t> x = {</a:t>
            </a:r>
          </a:p>
          <a:p>
            <a:r>
              <a:rPr lang="en-US" sz="2800" b="1" dirty="0"/>
              <a:t>	name: “</a:t>
            </a:r>
            <a:r>
              <a:rPr lang="en-US" sz="2800" b="1" dirty="0" err="1"/>
              <a:t>dima</a:t>
            </a:r>
            <a:r>
              <a:rPr lang="en-US" sz="2800" b="1" dirty="0"/>
              <a:t>”,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sayName</a:t>
            </a:r>
            <a:r>
              <a:rPr lang="en-US" sz="2800" b="1" dirty="0"/>
              <a:t>:  function() {</a:t>
            </a:r>
          </a:p>
          <a:p>
            <a:r>
              <a:rPr lang="en-US" sz="2800" b="1" dirty="0"/>
              <a:t>		alert(this.name);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</a:t>
            </a:r>
          </a:p>
          <a:p>
            <a:endParaRPr lang="en-US" sz="2800" b="1" dirty="0"/>
          </a:p>
          <a:p>
            <a:r>
              <a:rPr lang="en-US" sz="2800" b="1" dirty="0" err="1"/>
              <a:t>window.</a:t>
            </a:r>
            <a:r>
              <a:rPr lang="en-US" sz="2800" b="1" dirty="0" err="1">
                <a:solidFill>
                  <a:srgbClr val="0070C0"/>
                </a:solidFill>
              </a:rPr>
              <a:t>setTimeout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bind</a:t>
            </a:r>
            <a:r>
              <a:rPr lang="en-US" sz="2800" b="1" dirty="0"/>
              <a:t>(x, </a:t>
            </a:r>
            <a:r>
              <a:rPr lang="en-US" sz="2800" b="1" dirty="0" err="1"/>
              <a:t>x.sayName</a:t>
            </a:r>
            <a:r>
              <a:rPr lang="en-US" sz="2800" b="1" dirty="0"/>
              <a:t>), 1000);</a:t>
            </a:r>
          </a:p>
        </p:txBody>
      </p:sp>
    </p:spTree>
    <p:extLst>
      <p:ext uri="{BB962C8B-B14F-4D97-AF65-F5344CB8AC3E}">
        <p14:creationId xmlns:p14="http://schemas.microsoft.com/office/powerpoint/2010/main" val="3171388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bind</a:t>
            </a:r>
          </a:p>
        </p:txBody>
      </p:sp>
      <p:sp>
        <p:nvSpPr>
          <p:cNvPr id="5" name="Rectangle 5"/>
          <p:cNvSpPr/>
          <p:nvPr/>
        </p:nvSpPr>
        <p:spPr>
          <a:xfrm>
            <a:off x="2166910" y="928671"/>
            <a:ext cx="8001056" cy="224676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/>
              <a:t>function</a:t>
            </a:r>
            <a:r>
              <a:rPr lang="en-US" sz="2800" dirty="0"/>
              <a:t> </a:t>
            </a:r>
            <a:r>
              <a:rPr lang="en-US" sz="2800" b="1" dirty="0"/>
              <a:t>bind(</a:t>
            </a:r>
            <a:r>
              <a:rPr lang="en-US" sz="2800" b="1" dirty="0" err="1"/>
              <a:t>obj</a:t>
            </a:r>
            <a:r>
              <a:rPr lang="en-US" sz="2800" b="1" dirty="0"/>
              <a:t>, </a:t>
            </a:r>
            <a:r>
              <a:rPr lang="en-US" sz="2800" b="1" dirty="0" err="1"/>
              <a:t>fn</a:t>
            </a:r>
            <a:r>
              <a:rPr lang="en-US" sz="2800" b="1" dirty="0"/>
              <a:t>){</a:t>
            </a:r>
          </a:p>
          <a:p>
            <a:r>
              <a:rPr lang="en-US" sz="2800" b="1" dirty="0"/>
              <a:t>	return function(){</a:t>
            </a:r>
          </a:p>
          <a:p>
            <a:r>
              <a:rPr lang="en-US" sz="2800" b="1" dirty="0"/>
              <a:t>		return </a:t>
            </a:r>
            <a:r>
              <a:rPr lang="en-US" sz="2800" b="1" dirty="0" err="1"/>
              <a:t>fn.apply</a:t>
            </a:r>
            <a:r>
              <a:rPr lang="en-US" sz="2800" b="1" dirty="0"/>
              <a:t>(</a:t>
            </a:r>
            <a:r>
              <a:rPr lang="en-US" sz="2800" b="1" dirty="0" err="1"/>
              <a:t>obj</a:t>
            </a:r>
            <a:r>
              <a:rPr lang="en-US" sz="2800" b="1" dirty="0"/>
              <a:t>, arguments);	</a:t>
            </a:r>
          </a:p>
          <a:p>
            <a:r>
              <a:rPr lang="en-US" sz="2800" b="1" dirty="0"/>
              <a:t>	}</a:t>
            </a:r>
          </a:p>
          <a:p>
            <a:r>
              <a:rPr 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563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currying</a:t>
            </a:r>
            <a:endParaRPr lang="en-US" b="1" dirty="0" smtClean="0"/>
          </a:p>
        </p:txBody>
      </p:sp>
      <p:sp>
        <p:nvSpPr>
          <p:cNvPr id="5" name="Rectangle 5"/>
          <p:cNvSpPr/>
          <p:nvPr/>
        </p:nvSpPr>
        <p:spPr>
          <a:xfrm>
            <a:off x="1919536" y="928671"/>
            <a:ext cx="8496944" cy="213904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/>
              <a:t>function 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fn</a:t>
            </a:r>
            <a:r>
              <a:rPr lang="en-US" sz="1900" b="1" dirty="0"/>
              <a:t>/*, </a:t>
            </a:r>
            <a:r>
              <a:rPr lang="en-US" sz="1900" b="1" dirty="0" err="1"/>
              <a:t>args</a:t>
            </a:r>
            <a:r>
              <a:rPr lang="en-US" sz="1900" b="1" dirty="0"/>
              <a:t> */) {</a:t>
            </a:r>
          </a:p>
          <a:p>
            <a:r>
              <a:rPr lang="en-US" sz="1900" b="1" dirty="0"/>
              <a:t>	</a:t>
            </a:r>
            <a:r>
              <a:rPr lang="en-US" sz="1900" b="1" dirty="0" err="1"/>
              <a:t>var</a:t>
            </a:r>
            <a:r>
              <a:rPr lang="en-US" sz="1900" b="1" dirty="0"/>
              <a:t> slice = </a:t>
            </a:r>
            <a:r>
              <a:rPr lang="en-US" sz="1900" b="1" dirty="0" err="1"/>
              <a:t>Array.prototype.slice</a:t>
            </a:r>
            <a:r>
              <a:rPr lang="en-US" sz="1900" b="1" dirty="0"/>
              <a:t>,</a:t>
            </a:r>
          </a:p>
          <a:p>
            <a:r>
              <a:rPr lang="en-US" sz="1900" b="1" dirty="0"/>
              <a:t>	       </a:t>
            </a:r>
            <a:r>
              <a:rPr lang="en-US" sz="1900" b="1" dirty="0" err="1"/>
              <a:t>args</a:t>
            </a:r>
            <a:r>
              <a:rPr lang="en-US" sz="1900" b="1" dirty="0"/>
              <a:t> = </a:t>
            </a:r>
            <a:r>
              <a:rPr lang="en-US" sz="1900" b="1" dirty="0" err="1"/>
              <a:t>slice.call</a:t>
            </a:r>
            <a:r>
              <a:rPr lang="en-US" sz="1900" b="1" dirty="0"/>
              <a:t>(arguments, 2);</a:t>
            </a:r>
          </a:p>
          <a:p>
            <a:r>
              <a:rPr lang="en-US" sz="1900" b="1" dirty="0"/>
              <a:t>	return function () {</a:t>
            </a:r>
          </a:p>
          <a:p>
            <a:r>
              <a:rPr lang="en-US" sz="1900" b="1" dirty="0"/>
              <a:t>		return </a:t>
            </a:r>
            <a:r>
              <a:rPr lang="en-US" sz="1900" b="1" dirty="0" err="1"/>
              <a:t>fn.apply</a:t>
            </a:r>
            <a:r>
              <a:rPr lang="en-US" sz="1900" b="1" dirty="0"/>
              <a:t>(</a:t>
            </a:r>
            <a:r>
              <a:rPr lang="en-US" sz="1900" b="1" dirty="0" err="1"/>
              <a:t>obj</a:t>
            </a:r>
            <a:r>
              <a:rPr lang="en-US" sz="1900" b="1" dirty="0"/>
              <a:t> || this, </a:t>
            </a:r>
            <a:r>
              <a:rPr lang="en-US" sz="1900" b="1" dirty="0" err="1"/>
              <a:t>args.concat</a:t>
            </a:r>
            <a:r>
              <a:rPr lang="en-US" sz="1900" b="1" dirty="0"/>
              <a:t>(</a:t>
            </a:r>
            <a:r>
              <a:rPr lang="en-US" sz="1900" b="1" dirty="0" err="1"/>
              <a:t>slice.call</a:t>
            </a:r>
            <a:r>
              <a:rPr lang="en-US" sz="1900" b="1" dirty="0"/>
              <a:t>(arguments)));</a:t>
            </a:r>
          </a:p>
          <a:p>
            <a:r>
              <a:rPr lang="en-US" sz="1900" b="1" dirty="0"/>
              <a:t>	}</a:t>
            </a:r>
          </a:p>
          <a:p>
            <a:r>
              <a:rPr lang="en-US" sz="1900" b="1" dirty="0"/>
              <a:t>}</a:t>
            </a:r>
          </a:p>
        </p:txBody>
      </p:sp>
      <p:sp>
        <p:nvSpPr>
          <p:cNvPr id="4" name="Rectangle 5"/>
          <p:cNvSpPr/>
          <p:nvPr/>
        </p:nvSpPr>
        <p:spPr>
          <a:xfrm>
            <a:off x="1919536" y="4519216"/>
            <a:ext cx="8496944" cy="38472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 err="1"/>
              <a:t>setTimeout</a:t>
            </a:r>
            <a:r>
              <a:rPr lang="en-US" sz="1900" b="1" dirty="0"/>
              <a:t>(curry(</a:t>
            </a:r>
            <a:r>
              <a:rPr lang="en-US" sz="1900" b="1" dirty="0" err="1"/>
              <a:t>obj</a:t>
            </a:r>
            <a:r>
              <a:rPr lang="en-US" sz="1900" b="1" dirty="0"/>
              <a:t>, </a:t>
            </a:r>
            <a:r>
              <a:rPr lang="en-US" sz="1900" b="1" dirty="0" err="1"/>
              <a:t>obj.show</a:t>
            </a:r>
            <a:r>
              <a:rPr lang="en-US" sz="1900" b="1" dirty="0"/>
              <a:t>, "hello"), 100);</a:t>
            </a:r>
          </a:p>
        </p:txBody>
      </p:sp>
    </p:spTree>
    <p:extLst>
      <p:ext uri="{BB962C8B-B14F-4D97-AF65-F5344CB8AC3E}">
        <p14:creationId xmlns:p14="http://schemas.microsoft.com/office/powerpoint/2010/main" val="124029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1158" y="285728"/>
            <a:ext cx="8358246" cy="415498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>
                <a:solidFill>
                  <a:srgbClr val="0070C0"/>
                </a:solidFill>
              </a:rPr>
              <a:t>add</a:t>
            </a:r>
            <a:r>
              <a:rPr lang="en-US" sz="2400" b="1" dirty="0">
                <a:solidFill>
                  <a:schemeClr val="tx1"/>
                </a:solidFill>
              </a:rPr>
              <a:t>(x, y) { return x + y; 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 err="1">
                <a:solidFill>
                  <a:srgbClr val="0070C0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(x, y) { return x * y; 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function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/*???*/</a:t>
            </a:r>
            <a:r>
              <a:rPr lang="en-US" sz="2400" b="1" dirty="0">
                <a:solidFill>
                  <a:schemeClr val="tx1"/>
                </a:solidFill>
              </a:rPr>
              <a:t>) {	</a:t>
            </a:r>
            <a:r>
              <a:rPr lang="en-US" sz="2400" b="1" dirty="0">
                <a:solidFill>
                  <a:srgbClr val="FF0000"/>
                </a:solidFill>
              </a:rPr>
              <a:t>/* ??? */ </a:t>
            </a: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s =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(1)(2)(3)(4)(5);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Assert(s(add) == 15);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Assert(s(</a:t>
            </a:r>
            <a:r>
              <a:rPr lang="en-US" sz="2400" b="1" dirty="0" err="1">
                <a:solidFill>
                  <a:schemeClr val="tx1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) == 120);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x = </a:t>
            </a:r>
            <a:r>
              <a:rPr lang="en-US" sz="2400" b="1" dirty="0">
                <a:solidFill>
                  <a:srgbClr val="0070C0"/>
                </a:solidFill>
              </a:rPr>
              <a:t>make</a:t>
            </a:r>
            <a:r>
              <a:rPr lang="en-US" sz="2400" b="1" dirty="0">
                <a:solidFill>
                  <a:schemeClr val="tx1"/>
                </a:solidFill>
              </a:rPr>
              <a:t>(5)(10)(15);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Assert(x(add) == 30);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Assert(x(</a:t>
            </a:r>
            <a:r>
              <a:rPr lang="en-US" sz="2400" b="1" dirty="0" err="1">
                <a:solidFill>
                  <a:schemeClr val="tx1"/>
                </a:solidFill>
              </a:rPr>
              <a:t>mul</a:t>
            </a:r>
            <a:r>
              <a:rPr lang="en-US" sz="2400" b="1" dirty="0">
                <a:solidFill>
                  <a:schemeClr val="tx1"/>
                </a:solidFill>
              </a:rPr>
              <a:t>) == 750);</a:t>
            </a:r>
          </a:p>
        </p:txBody>
      </p:sp>
    </p:spTree>
    <p:extLst>
      <p:ext uri="{BB962C8B-B14F-4D97-AF65-F5344CB8AC3E}">
        <p14:creationId xmlns:p14="http://schemas.microsoft.com/office/powerpoint/2010/main" val="1446638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Documents and Settings\Ivan_Kirkorau\Local Settings\Temporary Internet Files\Content.IE5\LJAS7Y4L\MPj04395360000[1]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7256" r="13584"/>
          <a:stretch>
            <a:fillRect/>
          </a:stretch>
        </p:blipFill>
        <p:spPr bwMode="auto">
          <a:xfrm>
            <a:off x="1524000" y="0"/>
            <a:ext cx="9144000" cy="6215742"/>
          </a:xfrm>
          <a:prstGeom prst="rect">
            <a:avLst/>
          </a:prstGeom>
          <a:noFill/>
        </p:spPr>
      </p:pic>
      <p:sp>
        <p:nvSpPr>
          <p:cNvPr id="8" name="Rectangle 9"/>
          <p:cNvSpPr/>
          <p:nvPr/>
        </p:nvSpPr>
        <p:spPr>
          <a:xfrm>
            <a:off x="3962400" y="838200"/>
            <a:ext cx="6705600" cy="1143000"/>
          </a:xfrm>
          <a:prstGeom prst="rect">
            <a:avLst/>
          </a:prstGeom>
          <a:solidFill>
            <a:schemeClr val="lt1">
              <a:alpha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40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78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177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823686" y="1510903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Six 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Dr. Axel </a:t>
            </a:r>
            <a:r>
              <a:rPr lang="en-US" b="1" dirty="0" err="1"/>
              <a:t>Rauschmayer</a:t>
            </a:r>
            <a:r>
              <a:rPr lang="en-US" b="1" dirty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>
                <a:hlinkClick r:id="rId4"/>
              </a:rPr>
              <a:t>http://dmitrysoshnikov.com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http://learn.j</a:t>
            </a:r>
            <a:r>
              <a:rPr lang="fr-FR" b="1" dirty="0">
                <a:hlinkClick r:id="rId5"/>
              </a:rPr>
              <a:t>avascript.ru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2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bind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add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return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+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}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plus1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add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bind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null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plus1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5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)); 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6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7568" y="2386339"/>
            <a:ext cx="4714908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add(2, 4);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works </a:t>
            </a:r>
          </a:p>
          <a:p>
            <a:endParaRPr lang="en-US" sz="2000" b="1" dirty="0"/>
          </a:p>
          <a:p>
            <a:r>
              <a:rPr lang="en-US" sz="2000" b="1" dirty="0"/>
              <a:t>function add(x, y) {</a:t>
            </a:r>
          </a:p>
          <a:p>
            <a:r>
              <a:rPr lang="en-US" sz="2000" b="1" dirty="0"/>
              <a:t>	return x +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7568" y="1029018"/>
            <a:ext cx="785818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  <a:endParaRPr lang="ru-RU" sz="2400" b="1" dirty="0"/>
          </a:p>
          <a:p>
            <a:pPr>
              <a:spcBef>
                <a:spcPct val="0"/>
              </a:spcBef>
            </a:pPr>
            <a:r>
              <a:rPr lang="ru-RU" sz="2400" b="1" i="1" dirty="0">
                <a:solidFill>
                  <a:srgbClr val="FF000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</p:spTree>
    <p:extLst>
      <p:ext uri="{BB962C8B-B14F-4D97-AF65-F5344CB8AC3E}">
        <p14:creationId xmlns:p14="http://schemas.microsoft.com/office/powerpoint/2010/main" val="1754509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1941</Words>
  <Application>Microsoft Office PowerPoint</Application>
  <PresentationFormat>Widescreen</PresentationFormat>
  <Paragraphs>716</Paragraphs>
  <Slides>87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MS PGothic</vt:lpstr>
      <vt:lpstr>Arial</vt:lpstr>
      <vt:lpstr>Calibri</vt:lpstr>
      <vt:lpstr>Calibri Light</vt:lpstr>
      <vt:lpstr>Consolas</vt:lpstr>
      <vt:lpstr>Sakkal Majalla</vt:lpstr>
      <vt:lpstr>Ubuntu Mono</vt:lpstr>
      <vt:lpstr>Office Theme</vt:lpstr>
      <vt:lpstr>Functions</vt:lpstr>
      <vt:lpstr>What is common between  Johnny Depp and JS Function?</vt:lpstr>
      <vt:lpstr>PowerPoint Presentation</vt:lpstr>
      <vt:lpstr>They play a lot of different roles</vt:lpstr>
      <vt:lpstr>Function as normal function</vt:lpstr>
      <vt:lpstr>Function as method</vt:lpstr>
      <vt:lpstr>Function as constructor</vt:lpstr>
      <vt:lpstr>PowerPoint Presentation</vt:lpstr>
      <vt:lpstr>function declaration</vt:lpstr>
      <vt:lpstr>function declaration</vt:lpstr>
      <vt:lpstr>anonymous function expression</vt:lpstr>
      <vt:lpstr>Named function expression</vt:lpstr>
      <vt:lpstr>Function</vt:lpstr>
      <vt:lpstr>Strategy of passing arguments to function</vt:lpstr>
      <vt:lpstr>Function as data</vt:lpstr>
      <vt:lpstr>Static members</vt:lpstr>
      <vt:lpstr>Return statement</vt:lpstr>
      <vt:lpstr>Function Arguments</vt:lpstr>
      <vt:lpstr>Function Arguments</vt:lpstr>
      <vt:lpstr>Configuration objects</vt:lpstr>
      <vt:lpstr>Pseudo parameters</vt:lpstr>
      <vt:lpstr>The “arguments” object</vt:lpstr>
      <vt:lpstr>PowerPoint Presentation</vt:lpstr>
      <vt:lpstr>The “arguments” object</vt:lpstr>
      <vt:lpstr>THIS</vt:lpstr>
      <vt:lpstr>PowerPoint Presentation</vt:lpstr>
      <vt:lpstr>this</vt:lpstr>
      <vt:lpstr>this in the global context</vt:lpstr>
      <vt:lpstr>this in the function context</vt:lpstr>
      <vt:lpstr>Function form</vt:lpstr>
      <vt:lpstr>Method form</vt:lpstr>
      <vt:lpstr>Constructor form</vt:lpstr>
      <vt:lpstr>Constructor form</vt:lpstr>
      <vt:lpstr>Constructor form</vt:lpstr>
      <vt:lpstr>Enforcing new</vt:lpstr>
      <vt:lpstr>Inner form</vt:lpstr>
      <vt:lpstr>Explicit Setting of this</vt:lpstr>
      <vt:lpstr>Arguments / apply</vt:lpstr>
      <vt:lpstr>Solid type-checking function </vt:lpstr>
      <vt:lpstr>Borrowing methods </vt:lpstr>
      <vt:lpstr>Immediately-Invoked Function Expression (IIFE) </vt:lpstr>
      <vt:lpstr>Immediately-Invoked Function Expression</vt:lpstr>
      <vt:lpstr>Why IIFE ?</vt:lpstr>
      <vt:lpstr>PowerPoint Presentation</vt:lpstr>
      <vt:lpstr>PowerPoint Presentation</vt:lpstr>
      <vt:lpstr>PowerPoint Presentation</vt:lpstr>
      <vt:lpstr>3. Keeping data private to all of a constructor </vt:lpstr>
      <vt:lpstr>4. Attaching data to a method </vt:lpstr>
      <vt:lpstr>Lexical (Static) Scope</vt:lpstr>
      <vt:lpstr>PowerPoint Presentation</vt:lpstr>
      <vt:lpstr>PowerPoint Presentation</vt:lpstr>
      <vt:lpstr>Duck typing</vt:lpstr>
      <vt:lpstr>PowerPoint Presentation</vt:lpstr>
      <vt:lpstr>PowerPoint Presentation</vt:lpstr>
      <vt:lpstr>PowerPoint Presentation</vt:lpstr>
      <vt:lpstr>PowerPoint Presentation</vt:lpstr>
      <vt:lpstr>Duck typing</vt:lpstr>
      <vt:lpstr>Closures</vt:lpstr>
      <vt:lpstr>Closures</vt:lpstr>
      <vt:lpstr>PowerPoint Presentation</vt:lpstr>
      <vt:lpstr>PowerPoint Presentation</vt:lpstr>
      <vt:lpstr>PowerPoint Presentation</vt:lpstr>
      <vt:lpstr>Private Members</vt:lpstr>
      <vt:lpstr>PowerPoint Presentation</vt:lpstr>
      <vt:lpstr>Timers</vt:lpstr>
      <vt:lpstr>Timers</vt:lpstr>
      <vt:lpstr>PowerPoint Presentation</vt:lpstr>
      <vt:lpstr>“setName” example</vt:lpstr>
      <vt:lpstr>Returning functions</vt:lpstr>
      <vt:lpstr>Self-executable function</vt:lpstr>
      <vt:lpstr>Self-overwriting functions</vt:lpstr>
      <vt:lpstr>Lazy function definition</vt:lpstr>
      <vt:lpstr>Chaining</vt:lpstr>
      <vt:lpstr>Chaining</vt:lpstr>
      <vt:lpstr>PowerPoint Presentation</vt:lpstr>
      <vt:lpstr>Singleton</vt:lpstr>
      <vt:lpstr>Decorator</vt:lpstr>
      <vt:lpstr>PowerPoint Presentation</vt:lpstr>
      <vt:lpstr>Private members</vt:lpstr>
      <vt:lpstr>mixin</vt:lpstr>
      <vt:lpstr>bind</vt:lpstr>
      <vt:lpstr>bind</vt:lpstr>
      <vt:lpstr>currying</vt:lpstr>
      <vt:lpstr>PowerPoint Presentation</vt:lpstr>
      <vt:lpstr>PowerPoint Presentation</vt:lpstr>
      <vt:lpstr>REFERENCES </vt:lpstr>
      <vt:lpstr>Function bind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21</cp:revision>
  <dcterms:created xsi:type="dcterms:W3CDTF">2015-09-01T08:17:03Z</dcterms:created>
  <dcterms:modified xsi:type="dcterms:W3CDTF">2015-09-07T18:03:20Z</dcterms:modified>
</cp:coreProperties>
</file>