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82" r:id="rId2"/>
    <p:sldId id="283" r:id="rId3"/>
    <p:sldId id="284" r:id="rId4"/>
    <p:sldId id="285" r:id="rId5"/>
    <p:sldId id="286" r:id="rId6"/>
    <p:sldId id="319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7BA72-729A-4E0B-95BA-FB7FACF09332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F7DFE-8F8D-4D06-89CD-39650685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09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14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014458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352928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17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093343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45061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4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7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3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9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7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6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4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7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0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5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2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B180D-3DDA-4699-B234-3D05CCDE1C7E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earn.javascript.ru/" TargetMode="External"/><Relationship Id="rId4" Type="http://schemas.openxmlformats.org/officeDocument/2006/relationships/hyperlink" Target="http://dmitrysoshnikov.com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Duck typing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40310"/>
            <a:ext cx="6349181" cy="4228555"/>
          </a:xfrm>
        </p:spPr>
      </p:pic>
    </p:spTree>
    <p:extLst>
      <p:ext uri="{BB962C8B-B14F-4D97-AF65-F5344CB8AC3E}">
        <p14:creationId xmlns:p14="http://schemas.microsoft.com/office/powerpoint/2010/main" val="274210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81158" y="285729"/>
            <a:ext cx="8501122" cy="489364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function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makeDIVs</a:t>
            </a:r>
            <a:r>
              <a:rPr lang="en-US" sz="2400" b="1" dirty="0"/>
              <a:t>()  {</a:t>
            </a:r>
            <a:endParaRPr lang="nn-NO" sz="2400" b="1" dirty="0"/>
          </a:p>
          <a:p>
            <a:r>
              <a:rPr lang="nn-NO" sz="2400" b="1" dirty="0"/>
              <a:t>	for (</a:t>
            </a:r>
            <a:r>
              <a:rPr lang="nn-NO" sz="2400" b="1" dirty="0">
                <a:solidFill>
                  <a:srgbClr val="FF0000"/>
                </a:solidFill>
              </a:rPr>
              <a:t>var i</a:t>
            </a:r>
            <a:r>
              <a:rPr lang="nn-NO" sz="2400" b="1" dirty="0"/>
              <a:t> = 0; </a:t>
            </a:r>
            <a:r>
              <a:rPr lang="nn-NO" sz="2400" b="1" dirty="0">
                <a:solidFill>
                  <a:srgbClr val="FF0000"/>
                </a:solidFill>
              </a:rPr>
              <a:t>i</a:t>
            </a:r>
            <a:r>
              <a:rPr lang="nn-NO" sz="2400" b="1" dirty="0"/>
              <a:t> &lt; 10; </a:t>
            </a:r>
            <a:r>
              <a:rPr lang="nn-NO" sz="2400" b="1" dirty="0">
                <a:solidFill>
                  <a:srgbClr val="FF0000"/>
                </a:solidFill>
              </a:rPr>
              <a:t>i</a:t>
            </a:r>
            <a:r>
              <a:rPr lang="nn-NO" sz="2400" b="1" dirty="0"/>
              <a:t>++) {</a:t>
            </a:r>
          </a:p>
          <a:p>
            <a:r>
              <a:rPr lang="en-US" sz="2400" b="1" dirty="0"/>
              <a:t>		</a:t>
            </a:r>
            <a:r>
              <a:rPr lang="en-US" sz="2400" b="1" dirty="0" err="1"/>
              <a:t>var</a:t>
            </a:r>
            <a:r>
              <a:rPr lang="en-US" sz="2400" b="1" dirty="0"/>
              <a:t> div = </a:t>
            </a:r>
            <a:r>
              <a:rPr lang="en-US" sz="2400" b="1" dirty="0" err="1"/>
              <a:t>document.createElement</a:t>
            </a:r>
            <a:r>
              <a:rPr lang="en-US" sz="2400" b="1" dirty="0"/>
              <a:t>("div");</a:t>
            </a:r>
          </a:p>
          <a:p>
            <a:r>
              <a:rPr lang="en-US" sz="2400" b="1" dirty="0"/>
              <a:t>	   	</a:t>
            </a:r>
            <a:r>
              <a:rPr lang="en-US" sz="2400" b="1" dirty="0" err="1"/>
              <a:t>div.innerHTML</a:t>
            </a:r>
            <a:r>
              <a:rPr lang="en-US" sz="2400" b="1" dirty="0"/>
              <a:t> = "div #" + </a:t>
            </a:r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	   	</a:t>
            </a:r>
            <a:r>
              <a:rPr lang="en-US" sz="2400" b="1" dirty="0" err="1"/>
              <a:t>div.style.backgroundColor</a:t>
            </a:r>
            <a:r>
              <a:rPr lang="en-US" sz="2400" b="1" dirty="0"/>
              <a:t> = "#DBE89A";</a:t>
            </a:r>
          </a:p>
          <a:p>
            <a:endParaRPr lang="en-US" sz="2400" b="1" dirty="0"/>
          </a:p>
          <a:p>
            <a:r>
              <a:rPr lang="en-US" sz="2400" b="1" dirty="0"/>
              <a:t>	   	</a:t>
            </a:r>
            <a:r>
              <a:rPr lang="en-US" sz="2400" b="1" dirty="0" err="1"/>
              <a:t>div.onclick</a:t>
            </a:r>
            <a:r>
              <a:rPr lang="en-US" sz="2400" b="1" dirty="0"/>
              <a:t> = 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	   	</a:t>
            </a:r>
            <a:r>
              <a:rPr lang="en-US" sz="2400" b="1" dirty="0" err="1"/>
              <a:t>document.body.appendChild</a:t>
            </a:r>
            <a:r>
              <a:rPr lang="en-US" sz="2400" b="1" dirty="0"/>
              <a:t>(div);</a:t>
            </a:r>
          </a:p>
          <a:p>
            <a:r>
              <a:rPr lang="en-US" sz="2400" b="1" dirty="0"/>
              <a:t>	   }</a:t>
            </a:r>
          </a:p>
          <a:p>
            <a:r>
              <a:rPr lang="en-US" sz="2400" b="1" dirty="0"/>
              <a:t>}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453058" y="2500307"/>
            <a:ext cx="2214578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function() {</a:t>
            </a:r>
          </a:p>
          <a:p>
            <a:r>
              <a:rPr lang="en-US" sz="2400" b="1" dirty="0"/>
              <a:t>	alert(</a:t>
            </a:r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/>
              <a:t>);</a:t>
            </a:r>
          </a:p>
          <a:p>
            <a:r>
              <a:rPr lang="en-US" sz="2400" b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42249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81158" y="285729"/>
            <a:ext cx="8501122" cy="600164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function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makeDIVsFixed</a:t>
            </a:r>
            <a:r>
              <a:rPr lang="en-US" sz="2400" b="1" dirty="0"/>
              <a:t>()  {</a:t>
            </a:r>
            <a:endParaRPr lang="nn-NO" sz="2400" b="1" dirty="0"/>
          </a:p>
          <a:p>
            <a:r>
              <a:rPr lang="nn-NO" sz="2400" b="1" dirty="0"/>
              <a:t>	for (</a:t>
            </a:r>
            <a:r>
              <a:rPr lang="nn-NO" sz="2400" b="1" dirty="0">
                <a:solidFill>
                  <a:srgbClr val="FF0000"/>
                </a:solidFill>
              </a:rPr>
              <a:t>var i</a:t>
            </a:r>
            <a:r>
              <a:rPr lang="nn-NO" sz="2400" b="1" dirty="0"/>
              <a:t> = 0; </a:t>
            </a:r>
            <a:r>
              <a:rPr lang="nn-NO" sz="2400" b="1" dirty="0">
                <a:solidFill>
                  <a:srgbClr val="FF0000"/>
                </a:solidFill>
              </a:rPr>
              <a:t>i</a:t>
            </a:r>
            <a:r>
              <a:rPr lang="nn-NO" sz="2400" b="1" dirty="0"/>
              <a:t> &lt; 10; </a:t>
            </a:r>
            <a:r>
              <a:rPr lang="nn-NO" sz="2400" b="1" dirty="0">
                <a:solidFill>
                  <a:srgbClr val="FF0000"/>
                </a:solidFill>
              </a:rPr>
              <a:t>i</a:t>
            </a:r>
            <a:r>
              <a:rPr lang="nn-NO" sz="2400" b="1" dirty="0"/>
              <a:t>++) {</a:t>
            </a:r>
          </a:p>
          <a:p>
            <a:r>
              <a:rPr lang="en-US" sz="2400" b="1" dirty="0"/>
              <a:t>		</a:t>
            </a:r>
            <a:r>
              <a:rPr lang="en-US" sz="2400" b="1" dirty="0" err="1"/>
              <a:t>var</a:t>
            </a:r>
            <a:r>
              <a:rPr lang="en-US" sz="2400" b="1" dirty="0"/>
              <a:t> div = </a:t>
            </a:r>
            <a:r>
              <a:rPr lang="en-US" sz="2400" b="1" dirty="0" err="1"/>
              <a:t>document.createElement</a:t>
            </a:r>
            <a:r>
              <a:rPr lang="en-US" sz="2400" b="1" dirty="0"/>
              <a:t>("div");</a:t>
            </a:r>
          </a:p>
          <a:p>
            <a:r>
              <a:rPr lang="en-US" sz="2400" b="1" dirty="0"/>
              <a:t>	   	</a:t>
            </a:r>
            <a:r>
              <a:rPr lang="en-US" sz="2400" b="1" dirty="0" err="1"/>
              <a:t>div.innerHTML</a:t>
            </a:r>
            <a:r>
              <a:rPr lang="en-US" sz="2400" b="1" dirty="0"/>
              <a:t> = "div #" + </a:t>
            </a:r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	   	</a:t>
            </a:r>
            <a:r>
              <a:rPr lang="en-US" sz="2400" b="1" dirty="0" err="1"/>
              <a:t>div.style.backgroundColor</a:t>
            </a:r>
            <a:r>
              <a:rPr lang="en-US" sz="2400" b="1" dirty="0"/>
              <a:t> = "#DBE89A";</a:t>
            </a:r>
          </a:p>
          <a:p>
            <a:endParaRPr lang="en-US" sz="2400" b="1" dirty="0"/>
          </a:p>
          <a:p>
            <a:r>
              <a:rPr lang="en-US" sz="2400" b="1" dirty="0"/>
              <a:t>	   	</a:t>
            </a:r>
            <a:r>
              <a:rPr lang="en-US" sz="2400" b="1" dirty="0" err="1"/>
              <a:t>div.onclick</a:t>
            </a:r>
            <a:r>
              <a:rPr lang="en-US" sz="2400" b="1" dirty="0"/>
              <a:t> = 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			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	   	</a:t>
            </a:r>
            <a:r>
              <a:rPr lang="en-US" sz="2400" b="1" dirty="0" err="1"/>
              <a:t>document.body.appendChild</a:t>
            </a:r>
            <a:r>
              <a:rPr lang="en-US" sz="2400" b="1" dirty="0"/>
              <a:t>(div);</a:t>
            </a:r>
          </a:p>
          <a:p>
            <a:r>
              <a:rPr lang="en-US" sz="2400" b="1" dirty="0"/>
              <a:t>	   }</a:t>
            </a:r>
          </a:p>
          <a:p>
            <a:r>
              <a:rPr lang="en-US" sz="2400" b="1" dirty="0"/>
              <a:t>}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53058" y="2500306"/>
            <a:ext cx="4643470" cy="2308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function(</a:t>
            </a:r>
            <a:r>
              <a:rPr lang="en-US" sz="2400" b="1" dirty="0">
                <a:solidFill>
                  <a:schemeClr val="bg1"/>
                </a:solidFill>
              </a:rPr>
              <a:t>x</a:t>
            </a:r>
            <a:r>
              <a:rPr lang="en-US" sz="2400" b="1" dirty="0"/>
              <a:t>) {</a:t>
            </a:r>
          </a:p>
          <a:p>
            <a:r>
              <a:rPr lang="en-US" sz="2400" b="1" dirty="0"/>
              <a:t>	return 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 } (</a:t>
            </a:r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/>
              <a:t>);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381884" y="2928935"/>
            <a:ext cx="2214578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function() {</a:t>
            </a:r>
          </a:p>
          <a:p>
            <a:r>
              <a:rPr lang="en-US" sz="2400" b="1" dirty="0"/>
              <a:t>	alert(</a:t>
            </a:r>
            <a:r>
              <a:rPr lang="en-US" sz="2400" b="1" dirty="0">
                <a:solidFill>
                  <a:schemeClr val="bg1"/>
                </a:solidFill>
              </a:rPr>
              <a:t>x</a:t>
            </a:r>
            <a:r>
              <a:rPr lang="en-US" sz="2400" b="1" dirty="0"/>
              <a:t>);</a:t>
            </a:r>
          </a:p>
          <a:p>
            <a:r>
              <a:rPr lang="en-US" sz="2400" b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95358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Private Members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2662" y="874456"/>
            <a:ext cx="7715304" cy="255454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function </a:t>
            </a:r>
            <a:r>
              <a:rPr lang="en-US" sz="2000" b="1" dirty="0" err="1">
                <a:solidFill>
                  <a:srgbClr val="0070C0"/>
                </a:solidFill>
              </a:rPr>
              <a:t>makeProperty</a:t>
            </a:r>
            <a:r>
              <a:rPr lang="en-US" sz="2000" b="1" dirty="0"/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rgbClr val="0070C0"/>
                </a:solidFill>
              </a:rPr>
              <a:t>predicate</a:t>
            </a:r>
            <a:r>
              <a:rPr lang="en-US" sz="2000" b="1" dirty="0"/>
              <a:t>) {</a:t>
            </a:r>
          </a:p>
          <a:p>
            <a:r>
              <a:rPr lang="en-US" sz="2000" b="1" dirty="0"/>
              <a:t>	   </a:t>
            </a:r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value</a:t>
            </a:r>
            <a:r>
              <a:rPr lang="en-US" sz="2000" b="1" dirty="0"/>
              <a:t>;</a:t>
            </a:r>
          </a:p>
          <a:p>
            <a:r>
              <a:rPr lang="en-US" sz="2000" b="1" dirty="0"/>
              <a:t>	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/>
              <a:t>["</a:t>
            </a:r>
            <a:r>
              <a:rPr lang="en-US" sz="2000" b="1" dirty="0">
                <a:solidFill>
                  <a:srgbClr val="00B050"/>
                </a:solidFill>
              </a:rPr>
              <a:t>get</a:t>
            </a:r>
            <a:r>
              <a:rPr lang="en-US" sz="2000" b="1" dirty="0"/>
              <a:t>" +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en-US" sz="2000" b="1" dirty="0"/>
              <a:t>] = function() { return </a:t>
            </a:r>
            <a:r>
              <a:rPr lang="en-US" sz="2000" b="1" dirty="0">
                <a:solidFill>
                  <a:srgbClr val="FF0000"/>
                </a:solidFill>
              </a:rPr>
              <a:t>value</a:t>
            </a:r>
            <a:r>
              <a:rPr lang="en-US" sz="2000" b="1" dirty="0"/>
              <a:t>; };</a:t>
            </a:r>
          </a:p>
          <a:p>
            <a:r>
              <a:rPr lang="en-US" sz="2000" b="1" dirty="0"/>
              <a:t>	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/>
              <a:t>["</a:t>
            </a:r>
            <a:r>
              <a:rPr lang="en-US" sz="2000" b="1" dirty="0">
                <a:solidFill>
                  <a:srgbClr val="00B050"/>
                </a:solidFill>
              </a:rPr>
              <a:t>set</a:t>
            </a:r>
            <a:r>
              <a:rPr lang="en-US" sz="2000" b="1" dirty="0"/>
              <a:t>" +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en-US" sz="2000" b="1" dirty="0"/>
              <a:t>] = function(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US" sz="2000" b="1" dirty="0"/>
              <a:t>) {</a:t>
            </a:r>
          </a:p>
          <a:p>
            <a:r>
              <a:rPr lang="en-US" sz="2000" b="1" dirty="0"/>
              <a:t>	 	if (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predicate</a:t>
            </a:r>
            <a:r>
              <a:rPr lang="en-US" sz="2000" b="1" dirty="0"/>
              <a:t> &amp;&amp; !</a:t>
            </a:r>
            <a:r>
              <a:rPr lang="en-US" sz="2000" b="1" dirty="0">
                <a:solidFill>
                  <a:srgbClr val="0070C0"/>
                </a:solidFill>
              </a:rPr>
              <a:t>predicate</a:t>
            </a:r>
            <a:r>
              <a:rPr lang="en-US" sz="2000" b="1" dirty="0">
                <a:solidFill>
                  <a:schemeClr val="tx1"/>
                </a:solidFill>
              </a:rPr>
              <a:t>(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US" sz="2000" b="1" dirty="0"/>
              <a:t>)) return;</a:t>
            </a:r>
          </a:p>
          <a:p>
            <a:r>
              <a:rPr lang="en-US" sz="2000" b="1" dirty="0"/>
              <a:t>	   	</a:t>
            </a:r>
            <a:r>
              <a:rPr lang="en-US" sz="2000" b="1" dirty="0">
                <a:solidFill>
                  <a:srgbClr val="FF0000"/>
                </a:solidFill>
              </a:rPr>
              <a:t>value</a:t>
            </a:r>
            <a:r>
              <a:rPr lang="en-US" sz="2000" b="1" dirty="0"/>
              <a:t> = v;</a:t>
            </a:r>
          </a:p>
          <a:p>
            <a:r>
              <a:rPr lang="en-US" sz="2000" b="1" dirty="0"/>
              <a:t>	   };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452662" y="3929066"/>
            <a:ext cx="7715304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/>
              <a:t> = {};</a:t>
            </a:r>
          </a:p>
          <a:p>
            <a:r>
              <a:rPr lang="en-US" sz="2000" b="1" dirty="0" err="1">
                <a:solidFill>
                  <a:srgbClr val="0070C0"/>
                </a:solidFill>
              </a:rPr>
              <a:t>makeProperty</a:t>
            </a:r>
            <a:r>
              <a:rPr lang="en-US" sz="2000" b="1" dirty="0"/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/>
              <a:t>, "</a:t>
            </a:r>
            <a:r>
              <a:rPr lang="en-US" sz="2000" b="1" dirty="0">
                <a:solidFill>
                  <a:srgbClr val="00B050"/>
                </a:solidFill>
              </a:rPr>
              <a:t>Name</a:t>
            </a:r>
            <a:r>
              <a:rPr lang="en-US" sz="2000" b="1" dirty="0"/>
              <a:t>", </a:t>
            </a:r>
            <a:r>
              <a:rPr lang="en-US" sz="2000" b="1" dirty="0">
                <a:solidFill>
                  <a:srgbClr val="0070C0"/>
                </a:solidFill>
              </a:rPr>
              <a:t>function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000" b="1" dirty="0"/>
              <a:t>) { return </a:t>
            </a:r>
            <a:r>
              <a:rPr lang="en-US" sz="2000" b="1" dirty="0" err="1"/>
              <a:t>typeof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000" b="1" dirty="0"/>
              <a:t> == "string"; });</a:t>
            </a:r>
          </a:p>
          <a:p>
            <a:endParaRPr lang="en-US" sz="2000" b="1" dirty="0"/>
          </a:p>
          <a:p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setName</a:t>
            </a:r>
            <a:r>
              <a:rPr lang="en-US" sz="2000" b="1" dirty="0"/>
              <a:t>("</a:t>
            </a:r>
            <a:r>
              <a:rPr lang="en-US" sz="2000" b="1" dirty="0" err="1">
                <a:solidFill>
                  <a:srgbClr val="00B050"/>
                </a:solidFill>
              </a:rPr>
              <a:t>Dima</a:t>
            </a:r>
            <a:r>
              <a:rPr lang="en-US" sz="2000" b="1" dirty="0"/>
              <a:t>");</a:t>
            </a:r>
          </a:p>
          <a:p>
            <a:endParaRPr lang="en-US" sz="2000" b="1" dirty="0"/>
          </a:p>
          <a:p>
            <a:r>
              <a:rPr lang="en-US" sz="2000" b="1" dirty="0"/>
              <a:t>Assert(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getName</a:t>
            </a:r>
            <a:r>
              <a:rPr lang="en-US" sz="2000" b="1" dirty="0"/>
              <a:t>() == "</a:t>
            </a:r>
            <a:r>
              <a:rPr lang="en-US" sz="2000" b="1" dirty="0" err="1">
                <a:solidFill>
                  <a:srgbClr val="00B050"/>
                </a:solidFill>
              </a:rPr>
              <a:t>Dima</a:t>
            </a:r>
            <a:r>
              <a:rPr lang="en-US" sz="2000" b="1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2281752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0182" y="2571744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535494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81158" y="928670"/>
            <a:ext cx="8358246" cy="341632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timeoutId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/>
              <a:t>=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window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setTimeout</a:t>
            </a:r>
            <a:r>
              <a:rPr lang="en-US" b="1" dirty="0"/>
              <a:t>(</a:t>
            </a:r>
            <a:r>
              <a:rPr lang="en-US" b="1" dirty="0">
                <a:solidFill>
                  <a:srgbClr val="00B050"/>
                </a:solidFill>
              </a:rPr>
              <a:t>/* function or JavaScript code */</a:t>
            </a:r>
            <a:r>
              <a:rPr lang="en-US" b="1" dirty="0"/>
              <a:t>, 					</a:t>
            </a:r>
            <a:r>
              <a:rPr lang="en-US" b="1" dirty="0">
                <a:solidFill>
                  <a:srgbClr val="00B050"/>
                </a:solidFill>
              </a:rPr>
              <a:t>"number of milliseconds"</a:t>
            </a:r>
            <a:r>
              <a:rPr lang="en-US" b="1" dirty="0"/>
              <a:t>);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window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clearTimeout</a:t>
            </a:r>
            <a:r>
              <a:rPr lang="en-US" b="1" dirty="0"/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timeoutId</a:t>
            </a:r>
            <a:r>
              <a:rPr lang="en-US" b="1" dirty="0"/>
              <a:t>);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intervalId</a:t>
            </a:r>
            <a:r>
              <a:rPr lang="en-US" b="1" dirty="0"/>
              <a:t> =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window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setInterval</a:t>
            </a:r>
            <a:r>
              <a:rPr lang="en-US" b="1" dirty="0"/>
              <a:t>(</a:t>
            </a:r>
            <a:r>
              <a:rPr lang="en-US" b="1" dirty="0">
                <a:solidFill>
                  <a:srgbClr val="00B050"/>
                </a:solidFill>
              </a:rPr>
              <a:t>/* function or JavaScript code */</a:t>
            </a:r>
            <a:r>
              <a:rPr lang="en-US" b="1" dirty="0"/>
              <a:t>,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			</a:t>
            </a:r>
            <a:r>
              <a:rPr lang="en-US" b="1" dirty="0">
                <a:solidFill>
                  <a:srgbClr val="00B050"/>
                </a:solidFill>
              </a:rPr>
              <a:t>"number of milliseconds"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window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clearInterval</a:t>
            </a:r>
            <a:r>
              <a:rPr lang="en-US" b="1" dirty="0"/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intervalId</a:t>
            </a:r>
            <a:r>
              <a:rPr lang="en-US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58732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81158" y="908721"/>
            <a:ext cx="8358246" cy="558614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function log(</a:t>
            </a:r>
            <a:r>
              <a:rPr lang="en-US" sz="1400" b="1" dirty="0" err="1">
                <a:solidFill>
                  <a:srgbClr val="0070C0"/>
                </a:solidFill>
              </a:rPr>
              <a:t>msg</a:t>
            </a:r>
            <a:r>
              <a:rPr lang="en-US" sz="1400" b="1" dirty="0">
                <a:solidFill>
                  <a:srgbClr val="0070C0"/>
                </a:solidFill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en-US" sz="1400" b="1" dirty="0" err="1">
                <a:solidFill>
                  <a:srgbClr val="0070C0"/>
                </a:solidFill>
              </a:rPr>
              <a:t>newNode</a:t>
            </a:r>
            <a:r>
              <a:rPr lang="en-US" sz="1400" b="1" dirty="0">
                <a:solidFill>
                  <a:srgbClr val="0070C0"/>
                </a:solidFill>
              </a:rPr>
              <a:t> = </a:t>
            </a:r>
            <a:r>
              <a:rPr lang="en-US" sz="1400" b="1" dirty="0" err="1">
                <a:solidFill>
                  <a:srgbClr val="0070C0"/>
                </a:solidFill>
              </a:rPr>
              <a:t>document.createElement</a:t>
            </a:r>
            <a:r>
              <a:rPr lang="en-US" sz="1400" b="1" dirty="0">
                <a:solidFill>
                  <a:srgbClr val="0070C0"/>
                </a:solidFill>
              </a:rPr>
              <a:t>("div");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newNode.innerHTML</a:t>
            </a:r>
            <a:r>
              <a:rPr lang="en-US" sz="1400" b="1" dirty="0">
                <a:solidFill>
                  <a:srgbClr val="0070C0"/>
                </a:solidFill>
              </a:rPr>
              <a:t> = </a:t>
            </a:r>
            <a:r>
              <a:rPr lang="en-US" sz="1400" b="1" dirty="0" err="1">
                <a:solidFill>
                  <a:srgbClr val="0070C0"/>
                </a:solidFill>
              </a:rPr>
              <a:t>msg</a:t>
            </a:r>
            <a:r>
              <a:rPr lang="en-US" sz="1400" b="1" dirty="0">
                <a:solidFill>
                  <a:srgbClr val="0070C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document.body.appendChild</a:t>
            </a:r>
            <a:r>
              <a:rPr lang="en-US" sz="1400" b="1" dirty="0">
                <a:solidFill>
                  <a:srgbClr val="0070C0"/>
                </a:solidFill>
              </a:rPr>
              <a:t>(</a:t>
            </a:r>
            <a:r>
              <a:rPr lang="en-US" sz="1400" b="1" dirty="0" err="1">
                <a:solidFill>
                  <a:srgbClr val="0070C0"/>
                </a:solidFill>
              </a:rPr>
              <a:t>newNode</a:t>
            </a:r>
            <a:r>
              <a:rPr lang="en-US" sz="1400" b="1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x = function(){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start = (new Date).</a:t>
            </a:r>
            <a:r>
              <a:rPr lang="en-US" sz="1400" b="1" dirty="0" err="1">
                <a:solidFill>
                  <a:srgbClr val="0070C0"/>
                </a:solidFill>
              </a:rPr>
              <a:t>getTime</a:t>
            </a:r>
            <a:r>
              <a:rPr lang="en-US" sz="1400" b="1" dirty="0">
                <a:solidFill>
                  <a:srgbClr val="0070C0"/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log("start = " + new Date());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window.setTimeout</a:t>
            </a:r>
            <a:r>
              <a:rPr lang="en-US" sz="1400" b="1" dirty="0">
                <a:solidFill>
                  <a:srgbClr val="0070C0"/>
                </a:solidFill>
              </a:rPr>
              <a:t>(function(){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    log("timeout = " + new Date());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},1000);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while (start + 2000 &gt; (new Date).</a:t>
            </a:r>
            <a:r>
              <a:rPr lang="en-US" sz="1400" b="1" dirty="0" err="1">
                <a:solidFill>
                  <a:srgbClr val="0070C0"/>
                </a:solidFill>
              </a:rPr>
              <a:t>getTime</a:t>
            </a:r>
            <a:r>
              <a:rPr lang="en-US" sz="1400" b="1" dirty="0">
                <a:solidFill>
                  <a:srgbClr val="0070C0"/>
                </a:solidFill>
              </a:rPr>
              <a:t>()){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    </a:t>
            </a: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c = 3 + 3+ 3;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log("end = " + new Date());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x();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53727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0182" y="2571744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838131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07568" y="263691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setName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 example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809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Returning functions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1"/>
            <a:ext cx="7215238" cy="440120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function setup() {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var</a:t>
            </a:r>
            <a:r>
              <a:rPr lang="en-US" sz="2800" b="1" dirty="0"/>
              <a:t> count = 0;</a:t>
            </a:r>
          </a:p>
          <a:p>
            <a:r>
              <a:rPr lang="en-US" sz="2800" b="1" dirty="0"/>
              <a:t>	return function() {</a:t>
            </a:r>
          </a:p>
          <a:p>
            <a:r>
              <a:rPr lang="en-US" sz="2800" b="1" dirty="0"/>
              <a:t>		return ++count;</a:t>
            </a:r>
          </a:p>
          <a:p>
            <a:r>
              <a:rPr lang="en-US" sz="2800" b="1" dirty="0"/>
              <a:t>	}</a:t>
            </a:r>
          </a:p>
          <a:p>
            <a:r>
              <a:rPr lang="en-US" sz="2800" b="1" dirty="0"/>
              <a:t>} </a:t>
            </a:r>
          </a:p>
          <a:p>
            <a:endParaRPr lang="en-US" sz="2800" b="1" dirty="0"/>
          </a:p>
          <a:p>
            <a:r>
              <a:rPr lang="en-US" sz="2800" b="1" dirty="0" err="1"/>
              <a:t>var</a:t>
            </a:r>
            <a:r>
              <a:rPr lang="en-US" sz="2800" b="1" dirty="0"/>
              <a:t> next = setup();</a:t>
            </a:r>
          </a:p>
          <a:p>
            <a:r>
              <a:rPr lang="en-US" sz="2800" b="1" dirty="0"/>
              <a:t>next(); // 1</a:t>
            </a:r>
          </a:p>
          <a:p>
            <a:r>
              <a:rPr lang="en-US" sz="2800" b="1" dirty="0"/>
              <a:t>next(); // 2</a:t>
            </a:r>
          </a:p>
        </p:txBody>
      </p:sp>
    </p:spTree>
    <p:extLst>
      <p:ext uri="{BB962C8B-B14F-4D97-AF65-F5344CB8AC3E}">
        <p14:creationId xmlns:p14="http://schemas.microsoft.com/office/powerpoint/2010/main" val="3825742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Self-executable function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0"/>
            <a:ext cx="7215238" cy="181588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(function (a, b){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var</a:t>
            </a:r>
            <a:r>
              <a:rPr lang="en-US" sz="2800" b="1" dirty="0"/>
              <a:t> c = a + b;</a:t>
            </a:r>
          </a:p>
          <a:p>
            <a:r>
              <a:rPr lang="en-US" sz="2800" b="1" dirty="0"/>
              <a:t>	alert(c);</a:t>
            </a:r>
          </a:p>
          <a:p>
            <a:r>
              <a:rPr lang="en-US" sz="2800" b="1" dirty="0"/>
              <a:t>})(1, 2);</a:t>
            </a:r>
          </a:p>
        </p:txBody>
      </p:sp>
    </p:spTree>
    <p:extLst>
      <p:ext uri="{BB962C8B-B14F-4D97-AF65-F5344CB8AC3E}">
        <p14:creationId xmlns:p14="http://schemas.microsoft.com/office/powerpoint/2010/main" val="544593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“When </a:t>
            </a:r>
            <a:r>
              <a:rPr lang="en-US" dirty="0"/>
              <a:t>I see a bird that walks like a duck and swims like a duck and quacks like a duck, I call that bird a duck</a:t>
            </a:r>
            <a:r>
              <a:rPr lang="en-US" dirty="0" smtClean="0"/>
              <a:t>.”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@ James </a:t>
            </a:r>
            <a:r>
              <a:rPr lang="en-US" dirty="0"/>
              <a:t>Whitcomb Riley</a:t>
            </a:r>
          </a:p>
        </p:txBody>
      </p:sp>
    </p:spTree>
    <p:extLst>
      <p:ext uri="{BB962C8B-B14F-4D97-AF65-F5344CB8AC3E}">
        <p14:creationId xmlns:p14="http://schemas.microsoft.com/office/powerpoint/2010/main" val="6192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Self-overwriting functions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1"/>
            <a:ext cx="7215238" cy="440120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function next() {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var</a:t>
            </a:r>
            <a:r>
              <a:rPr lang="en-US" sz="2800" b="1" dirty="0"/>
              <a:t> count = 1;</a:t>
            </a:r>
          </a:p>
          <a:p>
            <a:r>
              <a:rPr lang="en-US" sz="2800" b="1" dirty="0"/>
              <a:t>	next = function() {</a:t>
            </a:r>
          </a:p>
          <a:p>
            <a:r>
              <a:rPr lang="en-US" sz="2800" b="1" dirty="0"/>
              <a:t>		return ++count;	</a:t>
            </a:r>
          </a:p>
          <a:p>
            <a:r>
              <a:rPr lang="en-US" sz="2800" b="1" dirty="0"/>
              <a:t>	};</a:t>
            </a:r>
          </a:p>
          <a:p>
            <a:r>
              <a:rPr lang="en-US" sz="2800" b="1" dirty="0"/>
              <a:t>	return count;</a:t>
            </a:r>
          </a:p>
          <a:p>
            <a:r>
              <a:rPr lang="en-US" sz="2800" b="1" dirty="0"/>
              <a:t>}</a:t>
            </a:r>
          </a:p>
          <a:p>
            <a:endParaRPr lang="en-US" sz="2800" b="1" dirty="0"/>
          </a:p>
          <a:p>
            <a:r>
              <a:rPr lang="en-US" sz="2800" b="1" dirty="0"/>
              <a:t>next(); // 1</a:t>
            </a:r>
          </a:p>
          <a:p>
            <a:r>
              <a:rPr lang="en-US" sz="2800" b="1" dirty="0"/>
              <a:t>next(); // 2</a:t>
            </a:r>
          </a:p>
        </p:txBody>
      </p:sp>
    </p:spTree>
    <p:extLst>
      <p:ext uri="{BB962C8B-B14F-4D97-AF65-F5344CB8AC3E}">
        <p14:creationId xmlns:p14="http://schemas.microsoft.com/office/powerpoint/2010/main" val="2205631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Lazy function definition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1"/>
            <a:ext cx="7215238" cy="440120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function lazy(){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var</a:t>
            </a:r>
            <a:r>
              <a:rPr lang="en-US" sz="2800" b="1" dirty="0"/>
              <a:t> result = 2 + 2;</a:t>
            </a:r>
          </a:p>
          <a:p>
            <a:r>
              <a:rPr lang="en-US" sz="2800" b="1" dirty="0"/>
              <a:t>	lazy = function() {</a:t>
            </a:r>
          </a:p>
          <a:p>
            <a:r>
              <a:rPr lang="en-US" sz="2800" b="1" dirty="0"/>
              <a:t>		return result;</a:t>
            </a:r>
          </a:p>
          <a:p>
            <a:r>
              <a:rPr lang="en-US" sz="2800" b="1" dirty="0"/>
              <a:t>	}</a:t>
            </a:r>
          </a:p>
          <a:p>
            <a:r>
              <a:rPr lang="en-US" sz="2800" b="1" dirty="0"/>
              <a:t>	return lazy();</a:t>
            </a:r>
          </a:p>
          <a:p>
            <a:r>
              <a:rPr lang="en-US" sz="2800" b="1" dirty="0"/>
              <a:t>}</a:t>
            </a:r>
          </a:p>
          <a:p>
            <a:endParaRPr lang="en-US" sz="2800" b="1" dirty="0"/>
          </a:p>
          <a:p>
            <a:r>
              <a:rPr lang="en-US" sz="2800" b="1" dirty="0"/>
              <a:t>lazy(); // 4</a:t>
            </a:r>
          </a:p>
          <a:p>
            <a:r>
              <a:rPr lang="en-US" sz="2800" b="1" dirty="0"/>
              <a:t>lazy(); // 4</a:t>
            </a:r>
          </a:p>
        </p:txBody>
      </p:sp>
    </p:spTree>
    <p:extLst>
      <p:ext uri="{BB962C8B-B14F-4D97-AF65-F5344CB8AC3E}">
        <p14:creationId xmlns:p14="http://schemas.microsoft.com/office/powerpoint/2010/main" val="2753828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Chaining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0"/>
            <a:ext cx="7215238" cy="5016758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/>
              <a:t>var</a:t>
            </a:r>
            <a:r>
              <a:rPr lang="en-US" sz="2000" b="1" dirty="0"/>
              <a:t> o = {</a:t>
            </a:r>
          </a:p>
          <a:p>
            <a:r>
              <a:rPr lang="en-US" sz="2000" b="1" dirty="0"/>
              <a:t>	v:1,</a:t>
            </a:r>
          </a:p>
          <a:p>
            <a:pPr lvl="2"/>
            <a:r>
              <a:rPr lang="en-US" sz="2000" b="1" dirty="0"/>
              <a:t>increment: function() {</a:t>
            </a:r>
          </a:p>
          <a:p>
            <a:pPr lvl="2"/>
            <a:r>
              <a:rPr lang="en-US" sz="2000" b="1" dirty="0"/>
              <a:t>	</a:t>
            </a:r>
            <a:r>
              <a:rPr lang="en-US" sz="2000" b="1" dirty="0" err="1"/>
              <a:t>this.v</a:t>
            </a:r>
            <a:r>
              <a:rPr lang="en-US" sz="2000" b="1" dirty="0"/>
              <a:t>++;</a:t>
            </a:r>
          </a:p>
          <a:p>
            <a:pPr lvl="2"/>
            <a:r>
              <a:rPr lang="en-US" sz="2000" b="1" dirty="0"/>
              <a:t>	return this;</a:t>
            </a:r>
          </a:p>
          <a:p>
            <a:pPr lvl="2"/>
            <a:r>
              <a:rPr lang="en-US" sz="2000" b="1" dirty="0"/>
              <a:t>},</a:t>
            </a:r>
          </a:p>
          <a:p>
            <a:pPr lvl="2"/>
            <a:r>
              <a:rPr lang="en-US" sz="2000" b="1" dirty="0"/>
              <a:t>add: function (v){</a:t>
            </a:r>
          </a:p>
          <a:p>
            <a:pPr lvl="2"/>
            <a:r>
              <a:rPr lang="en-US" sz="2000" b="1" dirty="0"/>
              <a:t>	</a:t>
            </a:r>
            <a:r>
              <a:rPr lang="en-US" sz="2000" b="1" dirty="0" err="1"/>
              <a:t>this.v</a:t>
            </a:r>
            <a:r>
              <a:rPr lang="en-US" sz="2000" b="1" dirty="0"/>
              <a:t> += v;</a:t>
            </a:r>
          </a:p>
          <a:p>
            <a:pPr lvl="2"/>
            <a:r>
              <a:rPr lang="en-US" sz="2000" b="1" dirty="0"/>
              <a:t>	return this;</a:t>
            </a:r>
          </a:p>
          <a:p>
            <a:pPr lvl="2"/>
            <a:r>
              <a:rPr lang="en-US" sz="2000" b="1" dirty="0"/>
              <a:t>},</a:t>
            </a:r>
          </a:p>
          <a:p>
            <a:pPr lvl="2"/>
            <a:r>
              <a:rPr lang="en-US" sz="2000" b="1" dirty="0"/>
              <a:t>shout: function() {</a:t>
            </a:r>
          </a:p>
          <a:p>
            <a:pPr lvl="2"/>
            <a:r>
              <a:rPr lang="en-US" sz="2000" b="1" dirty="0"/>
              <a:t>	alert(</a:t>
            </a:r>
            <a:r>
              <a:rPr lang="en-US" sz="2000" b="1" dirty="0" err="1"/>
              <a:t>this.v</a:t>
            </a:r>
            <a:r>
              <a:rPr lang="en-US" sz="2000" b="1" dirty="0"/>
              <a:t>);</a:t>
            </a:r>
          </a:p>
          <a:p>
            <a:pPr lvl="2"/>
            <a:r>
              <a:rPr lang="en-US" sz="2000" b="1" dirty="0"/>
              <a:t>}</a:t>
            </a:r>
          </a:p>
          <a:p>
            <a:r>
              <a:rPr lang="en-US" sz="2000" b="1" dirty="0"/>
              <a:t>};</a:t>
            </a:r>
          </a:p>
          <a:p>
            <a:endParaRPr lang="en-US" sz="2000" b="1" dirty="0"/>
          </a:p>
          <a:p>
            <a:r>
              <a:rPr lang="en-US" sz="2000" b="1" dirty="0" err="1"/>
              <a:t>o.increment</a:t>
            </a:r>
            <a:r>
              <a:rPr lang="en-US" sz="2000" b="1" dirty="0"/>
              <a:t>().add(3).shout() // 5</a:t>
            </a:r>
          </a:p>
        </p:txBody>
      </p:sp>
    </p:spTree>
    <p:extLst>
      <p:ext uri="{BB962C8B-B14F-4D97-AF65-F5344CB8AC3E}">
        <p14:creationId xmlns:p14="http://schemas.microsoft.com/office/powerpoint/2010/main" val="3253980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Chaining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0"/>
            <a:ext cx="8105554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//DOM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/>
              </a:rPr>
              <a:t>api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headers 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document.getElementsByTagName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"h1"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0, l 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headers.length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&lt; l;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++)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	headers[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className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"title"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	headers[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innerHTML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"Hello World"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//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/>
              </a:rPr>
              <a:t>jQuery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$(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"h1"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addClass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"title"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).html(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"Hello </a:t>
            </a:r>
            <a:r>
              <a:rPr lang="en-US" sz="2000">
                <a:solidFill>
                  <a:srgbClr val="800000"/>
                </a:solidFill>
                <a:latin typeface="Consolas"/>
              </a:rPr>
              <a:t>World"</a:t>
            </a:r>
            <a:r>
              <a:rPr lang="en-US" sz="2000">
                <a:solidFill>
                  <a:prstClr val="black"/>
                </a:solidFill>
                <a:latin typeface="Consolas"/>
              </a:rPr>
              <a:t>);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91180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0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Singleton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0"/>
            <a:ext cx="7215238" cy="3970318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function Single () {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var</a:t>
            </a:r>
            <a:r>
              <a:rPr lang="en-US" sz="2800" b="1" dirty="0"/>
              <a:t> instance = this;</a:t>
            </a:r>
          </a:p>
          <a:p>
            <a:r>
              <a:rPr lang="en-US" sz="2800" b="1" dirty="0"/>
              <a:t>	</a:t>
            </a:r>
          </a:p>
          <a:p>
            <a:r>
              <a:rPr lang="en-US" sz="2800" b="1" dirty="0"/>
              <a:t>	//add more to this...</a:t>
            </a:r>
          </a:p>
          <a:p>
            <a:endParaRPr lang="en-US" sz="2800" b="1" dirty="0"/>
          </a:p>
          <a:p>
            <a:r>
              <a:rPr lang="en-US" sz="2800" b="1" dirty="0"/>
              <a:t>	Single = function () {</a:t>
            </a:r>
          </a:p>
          <a:p>
            <a:r>
              <a:rPr lang="en-US" sz="2800" b="1" dirty="0"/>
              <a:t>		return instance;</a:t>
            </a:r>
          </a:p>
          <a:p>
            <a:r>
              <a:rPr lang="en-US" sz="2800" b="1" dirty="0"/>
              <a:t>	};</a:t>
            </a:r>
          </a:p>
          <a:p>
            <a:r>
              <a:rPr lang="en-US" sz="2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399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Decorator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0"/>
            <a:ext cx="7215238" cy="2308324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function </a:t>
            </a:r>
            <a:r>
              <a:rPr lang="en-US" sz="2400" b="1" dirty="0" err="1"/>
              <a:t>logArgs</a:t>
            </a:r>
            <a:r>
              <a:rPr lang="en-US" sz="2400" b="1" dirty="0"/>
              <a:t>(f){</a:t>
            </a:r>
          </a:p>
          <a:p>
            <a:r>
              <a:rPr lang="en-US" sz="2400" b="1" dirty="0"/>
              <a:t>    return function(){</a:t>
            </a:r>
          </a:p>
          <a:p>
            <a:r>
              <a:rPr lang="en-US" sz="2400" b="1" dirty="0"/>
              <a:t>        </a:t>
            </a:r>
            <a:r>
              <a:rPr lang="en-US" sz="2400" b="1" dirty="0" err="1"/>
              <a:t>console.dir</a:t>
            </a:r>
            <a:r>
              <a:rPr lang="en-US" sz="2400" b="1" dirty="0"/>
              <a:t>(arguments);</a:t>
            </a:r>
          </a:p>
          <a:p>
            <a:r>
              <a:rPr lang="en-US" sz="2400" b="1" dirty="0"/>
              <a:t>        return </a:t>
            </a:r>
            <a:r>
              <a:rPr lang="en-US" sz="2400" b="1" dirty="0" err="1"/>
              <a:t>f.apply</a:t>
            </a:r>
            <a:r>
              <a:rPr lang="en-US" sz="2400" b="1" dirty="0"/>
              <a:t>(this, arguments);</a:t>
            </a:r>
          </a:p>
          <a:p>
            <a:r>
              <a:rPr lang="en-US" sz="2400" b="1" dirty="0"/>
              <a:t>    }</a:t>
            </a:r>
          </a:p>
          <a:p>
            <a:r>
              <a:rPr lang="en-US" sz="2400" b="1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2166910" y="3933056"/>
            <a:ext cx="4572000" cy="2308324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function sum(x, y){</a:t>
            </a:r>
          </a:p>
          <a:p>
            <a:r>
              <a:rPr lang="en-US" sz="2400" b="1" dirty="0"/>
              <a:t>     return x + y;    </a:t>
            </a:r>
          </a:p>
          <a:p>
            <a:r>
              <a:rPr lang="en-US" sz="2400" b="1" dirty="0"/>
              <a:t>}</a:t>
            </a:r>
          </a:p>
          <a:p>
            <a:endParaRPr lang="en-US" sz="2400" b="1" dirty="0"/>
          </a:p>
          <a:p>
            <a:r>
              <a:rPr lang="en-US" sz="2400" b="1" dirty="0"/>
              <a:t>sum = </a:t>
            </a:r>
            <a:r>
              <a:rPr lang="en-US" sz="2400" b="1" dirty="0" err="1"/>
              <a:t>logArgs</a:t>
            </a:r>
            <a:r>
              <a:rPr lang="en-US" sz="2400" b="1" dirty="0"/>
              <a:t>(sum);</a:t>
            </a:r>
          </a:p>
          <a:p>
            <a:r>
              <a:rPr lang="en-US" sz="2400" b="1" dirty="0"/>
              <a:t>sum(2, 7);</a:t>
            </a:r>
          </a:p>
        </p:txBody>
      </p:sp>
    </p:spTree>
    <p:extLst>
      <p:ext uri="{BB962C8B-B14F-4D97-AF65-F5344CB8AC3E}">
        <p14:creationId xmlns:p14="http://schemas.microsoft.com/office/powerpoint/2010/main" val="3790331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38679" y="2571744"/>
            <a:ext cx="30122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Memoization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53393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Private members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81224" y="928671"/>
            <a:ext cx="7715304" cy="489364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err="1">
                <a:solidFill>
                  <a:schemeClr val="tx1"/>
                </a:solidFill>
              </a:rPr>
              <a:t>var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obj</a:t>
            </a:r>
            <a:r>
              <a:rPr lang="en-US" sz="2400" b="1" dirty="0">
                <a:solidFill>
                  <a:schemeClr val="tx1"/>
                </a:solidFill>
              </a:rPr>
              <a:t> = </a:t>
            </a:r>
            <a:r>
              <a:rPr lang="en-US" sz="2400" b="1" dirty="0">
                <a:solidFill>
                  <a:srgbClr val="FF0000"/>
                </a:solidFill>
              </a:rPr>
              <a:t>new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function</a:t>
            </a:r>
            <a:r>
              <a:rPr lang="en-US" sz="2400" b="1" dirty="0">
                <a:solidFill>
                  <a:schemeClr val="tx1"/>
                </a:solidFill>
              </a:rPr>
              <a:t> 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	</a:t>
            </a:r>
            <a:r>
              <a:rPr lang="en-US" sz="2400" b="1" dirty="0" err="1">
                <a:solidFill>
                  <a:schemeClr val="tx1"/>
                </a:solidFill>
              </a:rPr>
              <a:t>var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privateVariable</a:t>
            </a:r>
            <a:r>
              <a:rPr lang="en-US" sz="2400" b="1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    	</a:t>
            </a:r>
            <a:r>
              <a:rPr lang="en-US" sz="2400" b="1" dirty="0">
                <a:solidFill>
                  <a:srgbClr val="0070C0"/>
                </a:solidFill>
              </a:rPr>
              <a:t>function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privateFunction</a:t>
            </a:r>
            <a:r>
              <a:rPr lang="en-US" sz="2400" b="1" dirty="0">
                <a:solidFill>
                  <a:schemeClr val="tx1"/>
                </a:solidFill>
              </a:rPr>
              <a:t>(x)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        		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</a:rPr>
              <a:t>privateVariable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    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    	return {</a:t>
            </a:r>
          </a:p>
          <a:p>
            <a:pPr lvl="2">
              <a:lnSpc>
                <a:spcPct val="80000"/>
              </a:lnSpc>
            </a:pPr>
            <a:r>
              <a:rPr lang="en-US" sz="2400" b="1" dirty="0">
                <a:solidFill>
                  <a:schemeClr val="tx1"/>
                </a:solidFill>
              </a:rPr>
              <a:t>      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firstMethod</a:t>
            </a:r>
            <a:r>
              <a:rPr lang="en-US" sz="2400" b="1" dirty="0">
                <a:solidFill>
                  <a:schemeClr val="tx1"/>
                </a:solidFill>
              </a:rPr>
              <a:t>: </a:t>
            </a:r>
            <a:r>
              <a:rPr lang="en-US" sz="2400" b="1" dirty="0">
                <a:solidFill>
                  <a:srgbClr val="0070C0"/>
                </a:solidFill>
              </a:rPr>
              <a:t>function</a:t>
            </a:r>
            <a:r>
              <a:rPr lang="en-US" sz="2400" b="1" dirty="0">
                <a:solidFill>
                  <a:schemeClr val="tx1"/>
                </a:solidFill>
              </a:rPr>
              <a:t> (a, b) {</a:t>
            </a:r>
          </a:p>
          <a:p>
            <a:pPr lvl="2">
              <a:lnSpc>
                <a:spcPct val="800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          // 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</a:rPr>
              <a:t>privateVariable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400" b="1" dirty="0">
                <a:solidFill>
                  <a:schemeClr val="tx1"/>
                </a:solidFill>
              </a:rPr>
              <a:t>        },</a:t>
            </a:r>
          </a:p>
          <a:p>
            <a:pPr lvl="2">
              <a:lnSpc>
                <a:spcPct val="80000"/>
              </a:lnSpc>
            </a:pPr>
            <a:r>
              <a:rPr lang="en-US" sz="2400" b="1" dirty="0">
                <a:solidFill>
                  <a:schemeClr val="tx1"/>
                </a:solidFill>
              </a:rPr>
              <a:t>      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secondMethod</a:t>
            </a:r>
            <a:r>
              <a:rPr lang="en-US" sz="2400" b="1" dirty="0">
                <a:solidFill>
                  <a:schemeClr val="tx1"/>
                </a:solidFill>
              </a:rPr>
              <a:t>: </a:t>
            </a:r>
            <a:r>
              <a:rPr lang="en-US" sz="2400" b="1" dirty="0">
                <a:solidFill>
                  <a:srgbClr val="0070C0"/>
                </a:solidFill>
              </a:rPr>
              <a:t>function</a:t>
            </a:r>
            <a:r>
              <a:rPr lang="en-US" sz="2400" b="1" dirty="0">
                <a:solidFill>
                  <a:schemeClr val="tx1"/>
                </a:solidFill>
              </a:rPr>
              <a:t> (c) {</a:t>
            </a:r>
          </a:p>
          <a:p>
            <a:pPr lvl="2">
              <a:lnSpc>
                <a:spcPct val="800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          // 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</a:rPr>
              <a:t>privateFunction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lvl="2">
              <a:lnSpc>
                <a:spcPct val="80000"/>
              </a:lnSpc>
            </a:pPr>
            <a:r>
              <a:rPr lang="en-US" sz="2400" b="1" dirty="0">
                <a:solidFill>
                  <a:schemeClr val="tx1"/>
                </a:solidFill>
              </a:rPr>
              <a:t>  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   	 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};</a:t>
            </a:r>
          </a:p>
          <a:p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896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mixin</a:t>
            </a:r>
            <a:endParaRPr lang="en-US" b="1" dirty="0" smtClean="0"/>
          </a:p>
        </p:txBody>
      </p:sp>
      <p:sp>
        <p:nvSpPr>
          <p:cNvPr id="5" name="Rectangle 5"/>
          <p:cNvSpPr/>
          <p:nvPr/>
        </p:nvSpPr>
        <p:spPr>
          <a:xfrm>
            <a:off x="2166910" y="928671"/>
            <a:ext cx="7215238" cy="369331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 function Car(props){</a:t>
            </a:r>
          </a:p>
          <a:p>
            <a:r>
              <a:rPr lang="en-US" b="1" dirty="0"/>
              <a:t>      </a:t>
            </a:r>
            <a:r>
              <a:rPr lang="en-US" b="1" dirty="0" err="1"/>
              <a:t>this.color</a:t>
            </a:r>
            <a:r>
              <a:rPr lang="en-US" b="1" dirty="0"/>
              <a:t> = </a:t>
            </a:r>
            <a:r>
              <a:rPr lang="en-US" b="1" dirty="0" err="1"/>
              <a:t>props.color</a:t>
            </a:r>
            <a:r>
              <a:rPr lang="en-US" b="1" dirty="0"/>
              <a:t> || "Black";</a:t>
            </a:r>
          </a:p>
          <a:p>
            <a:r>
              <a:rPr lang="en-US" b="1" dirty="0"/>
              <a:t>      </a:t>
            </a:r>
            <a:r>
              <a:rPr lang="en-US" b="1" dirty="0" err="1"/>
              <a:t>this.model</a:t>
            </a:r>
            <a:r>
              <a:rPr lang="en-US" b="1" dirty="0"/>
              <a:t> = </a:t>
            </a:r>
            <a:r>
              <a:rPr lang="en-US" b="1" dirty="0" err="1"/>
              <a:t>props.model</a:t>
            </a:r>
            <a:r>
              <a:rPr lang="en-US" b="1" dirty="0"/>
              <a:t> || "X1";</a:t>
            </a:r>
          </a:p>
          <a:p>
            <a:r>
              <a:rPr lang="en-US" b="1" dirty="0"/>
              <a:t>      //....</a:t>
            </a:r>
          </a:p>
          <a:p>
            <a:endParaRPr lang="en-US" b="1" dirty="0"/>
          </a:p>
          <a:p>
            <a:r>
              <a:rPr lang="en-US" b="1" dirty="0"/>
              <a:t>  }</a:t>
            </a:r>
          </a:p>
          <a:p>
            <a:endParaRPr lang="en-US" b="1" dirty="0"/>
          </a:p>
          <a:p>
            <a:r>
              <a:rPr lang="en-US" b="1" dirty="0"/>
              <a:t>  function Car(props){</a:t>
            </a:r>
          </a:p>
          <a:p>
            <a:r>
              <a:rPr lang="en-US" b="1" dirty="0"/>
              <a:t>      </a:t>
            </a:r>
            <a:r>
              <a:rPr lang="en-US" b="1" dirty="0" err="1"/>
              <a:t>this.color</a:t>
            </a:r>
            <a:r>
              <a:rPr lang="en-US" b="1" dirty="0"/>
              <a:t> = "Black";</a:t>
            </a:r>
          </a:p>
          <a:p>
            <a:r>
              <a:rPr lang="en-US" b="1" dirty="0"/>
              <a:t>      </a:t>
            </a:r>
            <a:r>
              <a:rPr lang="en-US" b="1" dirty="0" err="1"/>
              <a:t>this.model</a:t>
            </a:r>
            <a:r>
              <a:rPr lang="en-US" b="1" dirty="0"/>
              <a:t> = "X1";</a:t>
            </a:r>
          </a:p>
          <a:p>
            <a:r>
              <a:rPr lang="en-US" b="1" dirty="0"/>
              <a:t>      //....</a:t>
            </a:r>
          </a:p>
          <a:p>
            <a:r>
              <a:rPr lang="en-US" b="1" dirty="0"/>
              <a:t>      </a:t>
            </a:r>
            <a:r>
              <a:rPr lang="en-US" b="1" dirty="0" err="1"/>
              <a:t>mixin</a:t>
            </a:r>
            <a:r>
              <a:rPr lang="en-US" b="1" dirty="0"/>
              <a:t>(</a:t>
            </a:r>
            <a:r>
              <a:rPr lang="en-US" b="1" dirty="0" err="1"/>
              <a:t>this,props</a:t>
            </a:r>
            <a:r>
              <a:rPr lang="en-US" b="1" dirty="0"/>
              <a:t>);</a:t>
            </a:r>
          </a:p>
          <a:p>
            <a:r>
              <a:rPr lang="en-US" b="1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43772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“When </a:t>
            </a:r>
            <a:r>
              <a:rPr lang="en-US" dirty="0"/>
              <a:t>I see a bird that walks like a duck and swims like a duck and quacks like a duck, I call that bird a duck</a:t>
            </a:r>
            <a:r>
              <a:rPr lang="en-US" dirty="0" smtClean="0"/>
              <a:t>.”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@ James </a:t>
            </a:r>
            <a:r>
              <a:rPr lang="en-US" dirty="0"/>
              <a:t>Whitcomb Riley</a:t>
            </a:r>
          </a:p>
        </p:txBody>
      </p:sp>
    </p:spTree>
    <p:extLst>
      <p:ext uri="{BB962C8B-B14F-4D97-AF65-F5344CB8AC3E}">
        <p14:creationId xmlns:p14="http://schemas.microsoft.com/office/powerpoint/2010/main" val="61695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bind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0624" y="1052736"/>
            <a:ext cx="8001056" cy="353943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err="1"/>
              <a:t>var</a:t>
            </a:r>
            <a:r>
              <a:rPr lang="en-US" sz="2800" b="1" dirty="0"/>
              <a:t> x = {</a:t>
            </a:r>
          </a:p>
          <a:p>
            <a:r>
              <a:rPr lang="en-US" sz="2800" b="1" dirty="0"/>
              <a:t>	name: “</a:t>
            </a:r>
            <a:r>
              <a:rPr lang="en-US" sz="2800" b="1" dirty="0" err="1"/>
              <a:t>dima</a:t>
            </a:r>
            <a:r>
              <a:rPr lang="en-US" sz="2800" b="1" dirty="0"/>
              <a:t>”,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sayName</a:t>
            </a:r>
            <a:r>
              <a:rPr lang="en-US" sz="2800" b="1" dirty="0"/>
              <a:t>:  function() {</a:t>
            </a:r>
          </a:p>
          <a:p>
            <a:r>
              <a:rPr lang="en-US" sz="2800" b="1" dirty="0"/>
              <a:t>		alert(this.name);</a:t>
            </a:r>
          </a:p>
          <a:p>
            <a:r>
              <a:rPr lang="en-US" sz="2800" b="1" dirty="0"/>
              <a:t>	}</a:t>
            </a:r>
          </a:p>
          <a:p>
            <a:r>
              <a:rPr lang="en-US" sz="2800" b="1" dirty="0"/>
              <a:t>}</a:t>
            </a:r>
          </a:p>
          <a:p>
            <a:endParaRPr lang="en-US" sz="2800" b="1" dirty="0"/>
          </a:p>
          <a:p>
            <a:r>
              <a:rPr lang="en-US" sz="2800" b="1" dirty="0" err="1"/>
              <a:t>window.</a:t>
            </a:r>
            <a:r>
              <a:rPr lang="en-US" sz="2800" b="1" dirty="0" err="1">
                <a:solidFill>
                  <a:srgbClr val="0070C0"/>
                </a:solidFill>
              </a:rPr>
              <a:t>setTimeout</a:t>
            </a:r>
            <a:r>
              <a:rPr lang="en-US" sz="2800" b="1" dirty="0"/>
              <a:t>(</a:t>
            </a:r>
            <a:r>
              <a:rPr lang="en-US" sz="2800" b="1" dirty="0">
                <a:solidFill>
                  <a:srgbClr val="00B050"/>
                </a:solidFill>
              </a:rPr>
              <a:t>bind</a:t>
            </a:r>
            <a:r>
              <a:rPr lang="en-US" sz="2800" b="1" dirty="0"/>
              <a:t>(x, </a:t>
            </a:r>
            <a:r>
              <a:rPr lang="en-US" sz="2800" b="1" dirty="0" err="1"/>
              <a:t>x.sayName</a:t>
            </a:r>
            <a:r>
              <a:rPr lang="en-US" sz="2800" b="1" dirty="0"/>
              <a:t>), 1000);</a:t>
            </a:r>
          </a:p>
        </p:txBody>
      </p:sp>
    </p:spTree>
    <p:extLst>
      <p:ext uri="{BB962C8B-B14F-4D97-AF65-F5344CB8AC3E}">
        <p14:creationId xmlns:p14="http://schemas.microsoft.com/office/powerpoint/2010/main" val="3171388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bind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1"/>
            <a:ext cx="8001056" cy="224676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function</a:t>
            </a:r>
            <a:r>
              <a:rPr lang="en-US" sz="2800" dirty="0"/>
              <a:t> </a:t>
            </a:r>
            <a:r>
              <a:rPr lang="en-US" sz="2800" b="1" dirty="0"/>
              <a:t>bind(</a:t>
            </a:r>
            <a:r>
              <a:rPr lang="en-US" sz="2800" b="1" dirty="0" err="1"/>
              <a:t>obj</a:t>
            </a:r>
            <a:r>
              <a:rPr lang="en-US" sz="2800" b="1" dirty="0"/>
              <a:t>, </a:t>
            </a:r>
            <a:r>
              <a:rPr lang="en-US" sz="2800" b="1" dirty="0" err="1"/>
              <a:t>fn</a:t>
            </a:r>
            <a:r>
              <a:rPr lang="en-US" sz="2800" b="1" dirty="0"/>
              <a:t>){</a:t>
            </a:r>
          </a:p>
          <a:p>
            <a:r>
              <a:rPr lang="en-US" sz="2800" b="1" dirty="0"/>
              <a:t>	return function(){</a:t>
            </a:r>
          </a:p>
          <a:p>
            <a:r>
              <a:rPr lang="en-US" sz="2800" b="1" dirty="0"/>
              <a:t>		return </a:t>
            </a:r>
            <a:r>
              <a:rPr lang="en-US" sz="2800" b="1" dirty="0" err="1"/>
              <a:t>fn.apply</a:t>
            </a:r>
            <a:r>
              <a:rPr lang="en-US" sz="2800" b="1" dirty="0"/>
              <a:t>(</a:t>
            </a:r>
            <a:r>
              <a:rPr lang="en-US" sz="2800" b="1" dirty="0" err="1"/>
              <a:t>obj</a:t>
            </a:r>
            <a:r>
              <a:rPr lang="en-US" sz="2800" b="1" dirty="0"/>
              <a:t>, arguments);	</a:t>
            </a:r>
          </a:p>
          <a:p>
            <a:r>
              <a:rPr lang="en-US" sz="2800" b="1" dirty="0"/>
              <a:t>	}</a:t>
            </a:r>
          </a:p>
          <a:p>
            <a:r>
              <a:rPr lang="en-US" sz="2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2563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currying</a:t>
            </a:r>
            <a:endParaRPr lang="en-US" b="1" dirty="0" smtClean="0"/>
          </a:p>
        </p:txBody>
      </p:sp>
      <p:sp>
        <p:nvSpPr>
          <p:cNvPr id="5" name="Rectangle 5"/>
          <p:cNvSpPr/>
          <p:nvPr/>
        </p:nvSpPr>
        <p:spPr>
          <a:xfrm>
            <a:off x="1919536" y="928671"/>
            <a:ext cx="8496944" cy="213904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900" b="1" dirty="0"/>
              <a:t>function curry(</a:t>
            </a:r>
            <a:r>
              <a:rPr lang="en-US" sz="1900" b="1" dirty="0" err="1"/>
              <a:t>obj</a:t>
            </a:r>
            <a:r>
              <a:rPr lang="en-US" sz="1900" b="1" dirty="0"/>
              <a:t>, </a:t>
            </a:r>
            <a:r>
              <a:rPr lang="en-US" sz="1900" b="1" dirty="0" err="1"/>
              <a:t>fn</a:t>
            </a:r>
            <a:r>
              <a:rPr lang="en-US" sz="1900" b="1" dirty="0"/>
              <a:t>/*, </a:t>
            </a:r>
            <a:r>
              <a:rPr lang="en-US" sz="1900" b="1" dirty="0" err="1"/>
              <a:t>args</a:t>
            </a:r>
            <a:r>
              <a:rPr lang="en-US" sz="1900" b="1" dirty="0"/>
              <a:t> */) {</a:t>
            </a:r>
          </a:p>
          <a:p>
            <a:r>
              <a:rPr lang="en-US" sz="1900" b="1" dirty="0"/>
              <a:t>	</a:t>
            </a:r>
            <a:r>
              <a:rPr lang="en-US" sz="1900" b="1" dirty="0" err="1"/>
              <a:t>var</a:t>
            </a:r>
            <a:r>
              <a:rPr lang="en-US" sz="1900" b="1" dirty="0"/>
              <a:t> slice = </a:t>
            </a:r>
            <a:r>
              <a:rPr lang="en-US" sz="1900" b="1" dirty="0" err="1"/>
              <a:t>Array.prototype.slice</a:t>
            </a:r>
            <a:r>
              <a:rPr lang="en-US" sz="1900" b="1" dirty="0"/>
              <a:t>,</a:t>
            </a:r>
          </a:p>
          <a:p>
            <a:r>
              <a:rPr lang="en-US" sz="1900" b="1" dirty="0"/>
              <a:t>	       </a:t>
            </a:r>
            <a:r>
              <a:rPr lang="en-US" sz="1900" b="1" dirty="0" err="1"/>
              <a:t>args</a:t>
            </a:r>
            <a:r>
              <a:rPr lang="en-US" sz="1900" b="1" dirty="0"/>
              <a:t> = </a:t>
            </a:r>
            <a:r>
              <a:rPr lang="en-US" sz="1900" b="1" dirty="0" err="1"/>
              <a:t>slice.call</a:t>
            </a:r>
            <a:r>
              <a:rPr lang="en-US" sz="1900" b="1" dirty="0"/>
              <a:t>(arguments, 2);</a:t>
            </a:r>
          </a:p>
          <a:p>
            <a:r>
              <a:rPr lang="en-US" sz="1900" b="1" dirty="0"/>
              <a:t>	return function () {</a:t>
            </a:r>
          </a:p>
          <a:p>
            <a:r>
              <a:rPr lang="en-US" sz="1900" b="1" dirty="0"/>
              <a:t>		return </a:t>
            </a:r>
            <a:r>
              <a:rPr lang="en-US" sz="1900" b="1" dirty="0" err="1"/>
              <a:t>fn.apply</a:t>
            </a:r>
            <a:r>
              <a:rPr lang="en-US" sz="1900" b="1" dirty="0"/>
              <a:t>(</a:t>
            </a:r>
            <a:r>
              <a:rPr lang="en-US" sz="1900" b="1" dirty="0" err="1"/>
              <a:t>obj</a:t>
            </a:r>
            <a:r>
              <a:rPr lang="en-US" sz="1900" b="1" dirty="0"/>
              <a:t> || this, </a:t>
            </a:r>
            <a:r>
              <a:rPr lang="en-US" sz="1900" b="1" dirty="0" err="1"/>
              <a:t>args.concat</a:t>
            </a:r>
            <a:r>
              <a:rPr lang="en-US" sz="1900" b="1" dirty="0"/>
              <a:t>(</a:t>
            </a:r>
            <a:r>
              <a:rPr lang="en-US" sz="1900" b="1" dirty="0" err="1"/>
              <a:t>slice.call</a:t>
            </a:r>
            <a:r>
              <a:rPr lang="en-US" sz="1900" b="1" dirty="0"/>
              <a:t>(arguments)));</a:t>
            </a:r>
          </a:p>
          <a:p>
            <a:r>
              <a:rPr lang="en-US" sz="1900" b="1" dirty="0"/>
              <a:t>	}</a:t>
            </a:r>
          </a:p>
          <a:p>
            <a:r>
              <a:rPr lang="en-US" sz="1900" b="1" dirty="0"/>
              <a:t>}</a:t>
            </a:r>
          </a:p>
        </p:txBody>
      </p:sp>
      <p:sp>
        <p:nvSpPr>
          <p:cNvPr id="4" name="Rectangle 5"/>
          <p:cNvSpPr/>
          <p:nvPr/>
        </p:nvSpPr>
        <p:spPr>
          <a:xfrm>
            <a:off x="1919536" y="4519216"/>
            <a:ext cx="8496944" cy="384721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900" b="1" dirty="0" err="1"/>
              <a:t>setTimeout</a:t>
            </a:r>
            <a:r>
              <a:rPr lang="en-US" sz="1900" b="1" dirty="0"/>
              <a:t>(curry(</a:t>
            </a:r>
            <a:r>
              <a:rPr lang="en-US" sz="1900" b="1" dirty="0" err="1"/>
              <a:t>obj</a:t>
            </a:r>
            <a:r>
              <a:rPr lang="en-US" sz="1900" b="1" dirty="0"/>
              <a:t>, </a:t>
            </a:r>
            <a:r>
              <a:rPr lang="en-US" sz="1900" b="1" dirty="0" err="1"/>
              <a:t>obj.show</a:t>
            </a:r>
            <a:r>
              <a:rPr lang="en-US" sz="1900" b="1" dirty="0"/>
              <a:t>, "hello"), 100);</a:t>
            </a:r>
          </a:p>
        </p:txBody>
      </p:sp>
    </p:spTree>
    <p:extLst>
      <p:ext uri="{BB962C8B-B14F-4D97-AF65-F5344CB8AC3E}">
        <p14:creationId xmlns:p14="http://schemas.microsoft.com/office/powerpoint/2010/main" val="1240297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1158" y="285728"/>
            <a:ext cx="8358246" cy="4154984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function </a:t>
            </a:r>
            <a:r>
              <a:rPr lang="en-US" sz="2400" b="1" dirty="0">
                <a:solidFill>
                  <a:srgbClr val="0070C0"/>
                </a:solidFill>
              </a:rPr>
              <a:t>add</a:t>
            </a:r>
            <a:r>
              <a:rPr lang="en-US" sz="2400" b="1" dirty="0">
                <a:solidFill>
                  <a:schemeClr val="tx1"/>
                </a:solidFill>
              </a:rPr>
              <a:t>(x, y) { return x + y; }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function </a:t>
            </a:r>
            <a:r>
              <a:rPr lang="en-US" sz="2400" b="1" dirty="0" err="1">
                <a:solidFill>
                  <a:srgbClr val="0070C0"/>
                </a:solidFill>
              </a:rPr>
              <a:t>mul</a:t>
            </a:r>
            <a:r>
              <a:rPr lang="en-US" sz="2400" b="1" dirty="0">
                <a:solidFill>
                  <a:schemeClr val="tx1"/>
                </a:solidFill>
              </a:rPr>
              <a:t>(x, y) { return x * y; }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function </a:t>
            </a:r>
            <a:r>
              <a:rPr lang="en-US" sz="2400" b="1" dirty="0">
                <a:solidFill>
                  <a:srgbClr val="0070C0"/>
                </a:solidFill>
              </a:rPr>
              <a:t>make</a:t>
            </a:r>
            <a:r>
              <a:rPr lang="en-US" sz="2400" b="1" dirty="0">
                <a:solidFill>
                  <a:schemeClr val="tx1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/*???*/</a:t>
            </a:r>
            <a:r>
              <a:rPr lang="en-US" sz="2400" b="1" dirty="0">
                <a:solidFill>
                  <a:schemeClr val="tx1"/>
                </a:solidFill>
              </a:rPr>
              <a:t>) {	</a:t>
            </a:r>
            <a:r>
              <a:rPr lang="en-US" sz="2400" b="1" dirty="0">
                <a:solidFill>
                  <a:srgbClr val="FF0000"/>
                </a:solidFill>
              </a:rPr>
              <a:t>/* ??? */ </a:t>
            </a:r>
            <a:r>
              <a:rPr lang="en-US" sz="2400" b="1" dirty="0">
                <a:solidFill>
                  <a:schemeClr val="tx1"/>
                </a:solidFill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2400" b="1" dirty="0" err="1">
                <a:solidFill>
                  <a:schemeClr val="tx1"/>
                </a:solidFill>
              </a:rPr>
              <a:t>var</a:t>
            </a:r>
            <a:r>
              <a:rPr lang="en-US" sz="2400" b="1" dirty="0">
                <a:solidFill>
                  <a:schemeClr val="tx1"/>
                </a:solidFill>
              </a:rPr>
              <a:t> s = </a:t>
            </a:r>
            <a:r>
              <a:rPr lang="en-US" sz="2400" b="1" dirty="0">
                <a:solidFill>
                  <a:srgbClr val="0070C0"/>
                </a:solidFill>
              </a:rPr>
              <a:t>make</a:t>
            </a:r>
            <a:r>
              <a:rPr lang="en-US" sz="2400" b="1" dirty="0">
                <a:solidFill>
                  <a:schemeClr val="tx1"/>
                </a:solidFill>
              </a:rPr>
              <a:t>(1)(2)(3)(4)(5);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Assert(s(add) == 15);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Assert(s(</a:t>
            </a:r>
            <a:r>
              <a:rPr lang="en-US" sz="2400" b="1" dirty="0" err="1">
                <a:solidFill>
                  <a:schemeClr val="tx1"/>
                </a:solidFill>
              </a:rPr>
              <a:t>mul</a:t>
            </a:r>
            <a:r>
              <a:rPr lang="en-US" sz="2400" b="1" dirty="0">
                <a:solidFill>
                  <a:schemeClr val="tx1"/>
                </a:solidFill>
              </a:rPr>
              <a:t>) == 120);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err="1">
                <a:solidFill>
                  <a:schemeClr val="tx1"/>
                </a:solidFill>
              </a:rPr>
              <a:t>var</a:t>
            </a:r>
            <a:r>
              <a:rPr lang="en-US" sz="2400" b="1" dirty="0">
                <a:solidFill>
                  <a:schemeClr val="tx1"/>
                </a:solidFill>
              </a:rPr>
              <a:t> x = </a:t>
            </a:r>
            <a:r>
              <a:rPr lang="en-US" sz="2400" b="1" dirty="0">
                <a:solidFill>
                  <a:srgbClr val="0070C0"/>
                </a:solidFill>
              </a:rPr>
              <a:t>make</a:t>
            </a:r>
            <a:r>
              <a:rPr lang="en-US" sz="2400" b="1" dirty="0">
                <a:solidFill>
                  <a:schemeClr val="tx1"/>
                </a:solidFill>
              </a:rPr>
              <a:t>(5)(10)(15);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Assert(x(add) == 30);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Assert(x(</a:t>
            </a:r>
            <a:r>
              <a:rPr lang="en-US" sz="2400" b="1" dirty="0" err="1">
                <a:solidFill>
                  <a:schemeClr val="tx1"/>
                </a:solidFill>
              </a:rPr>
              <a:t>mul</a:t>
            </a:r>
            <a:r>
              <a:rPr lang="en-US" sz="2400" b="1" dirty="0">
                <a:solidFill>
                  <a:schemeClr val="tx1"/>
                </a:solidFill>
              </a:rPr>
              <a:t>) == 750);</a:t>
            </a:r>
          </a:p>
        </p:txBody>
      </p:sp>
    </p:spTree>
    <p:extLst>
      <p:ext uri="{BB962C8B-B14F-4D97-AF65-F5344CB8AC3E}">
        <p14:creationId xmlns:p14="http://schemas.microsoft.com/office/powerpoint/2010/main" val="1446638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Ivan_Kirkorau\Local Settings\Temporary Internet Files\Content.IE5\LJAS7Y4L\MPj04395360000[1].jp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 l="7256" r="13584"/>
          <a:stretch>
            <a:fillRect/>
          </a:stretch>
        </p:blipFill>
        <p:spPr bwMode="auto">
          <a:xfrm>
            <a:off x="1524000" y="0"/>
            <a:ext cx="9144000" cy="6215742"/>
          </a:xfrm>
          <a:prstGeom prst="rect">
            <a:avLst/>
          </a:prstGeom>
          <a:noFill/>
        </p:spPr>
      </p:pic>
      <p:sp>
        <p:nvSpPr>
          <p:cNvPr id="8" name="Rectangle 9"/>
          <p:cNvSpPr/>
          <p:nvPr/>
        </p:nvSpPr>
        <p:spPr>
          <a:xfrm>
            <a:off x="3962400" y="838200"/>
            <a:ext cx="6705600" cy="1143000"/>
          </a:xfrm>
          <a:prstGeom prst="rect">
            <a:avLst/>
          </a:prstGeom>
          <a:solidFill>
            <a:schemeClr val="lt1">
              <a:alpha val="8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Questions?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5406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 </a:t>
            </a:r>
            <a:endParaRPr lang="be-BY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878901" y="714356"/>
            <a:ext cx="8286808" cy="5286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endParaRPr lang="en-US" sz="2400" b="1" dirty="0"/>
          </a:p>
          <a:p>
            <a:pPr lvl="0">
              <a:spcBef>
                <a:spcPct val="0"/>
              </a:spcBef>
              <a:defRPr/>
            </a:pPr>
            <a:endParaRPr lang="be-B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0177" y="1196752"/>
            <a:ext cx="2686867" cy="352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823686" y="1510903"/>
            <a:ext cx="82750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b="1" dirty="0"/>
              <a:t>JavaScript: The Definitive Guide, Six Edition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/>
              <a:t>by David Flanagan </a:t>
            </a:r>
          </a:p>
          <a:p>
            <a:pPr>
              <a:spcBef>
                <a:spcPct val="0"/>
              </a:spcBef>
              <a:defRPr/>
            </a:pPr>
            <a:endParaRPr lang="en-US" b="1" dirty="0"/>
          </a:p>
          <a:p>
            <a:pPr>
              <a:spcBef>
                <a:spcPct val="0"/>
              </a:spcBef>
              <a:defRPr/>
            </a:pPr>
            <a:r>
              <a:rPr lang="en-US" b="1" dirty="0"/>
              <a:t>Speaking JavaScript: An In-Depth Guide for Programmers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/>
              <a:t>by Dr. Axel </a:t>
            </a:r>
            <a:r>
              <a:rPr lang="en-US" b="1" dirty="0" err="1"/>
              <a:t>Rauschmayer</a:t>
            </a:r>
            <a:r>
              <a:rPr lang="en-US" b="1" dirty="0"/>
              <a:t> 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hlinkClick r:id="rId4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hlinkClick r:id="rId4"/>
              </a:rPr>
              <a:t>http://dmitrysoshnikov.com</a:t>
            </a:r>
            <a:endParaRPr lang="en-US" b="1" dirty="0"/>
          </a:p>
          <a:p>
            <a:pPr>
              <a:spcBef>
                <a:spcPct val="0"/>
              </a:spcBef>
              <a:defRPr/>
            </a:pPr>
            <a:endParaRPr lang="fr-FR" b="1" dirty="0"/>
          </a:p>
          <a:p>
            <a:pPr lvl="0">
              <a:spcBef>
                <a:spcPct val="0"/>
              </a:spcBef>
              <a:defRPr/>
            </a:pPr>
            <a:r>
              <a:rPr lang="en-US" b="1" dirty="0">
                <a:hlinkClick r:id="rId5"/>
              </a:rPr>
              <a:t>http://learn.j</a:t>
            </a:r>
            <a:r>
              <a:rPr lang="fr-FR" b="1" dirty="0">
                <a:hlinkClick r:id="rId5"/>
              </a:rPr>
              <a:t>avascript.ru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12228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bind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add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x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,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y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) { </a:t>
            </a: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return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x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+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y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; } </a:t>
            </a: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var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plus1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=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add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.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bind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</a:t>
            </a: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null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,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6600"/>
                </a:solidFill>
                <a:effectLst/>
                <a:latin typeface="Ubuntu Mono"/>
              </a:rPr>
              <a:t>1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);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console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.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log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plus1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6600"/>
                </a:solidFill>
                <a:effectLst/>
                <a:latin typeface="Ubuntu Mono"/>
              </a:rPr>
              <a:t>5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)); </a:t>
            </a:r>
            <a:r>
              <a:rPr kumimoji="0" lang="en-US" altLang="en-US" sz="900" b="0" i="1" u="none" strike="noStrike" cap="none" normalizeH="0" baseline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6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69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536" y="86206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Duck typing is a style of </a:t>
            </a:r>
            <a:r>
              <a:rPr lang="en-US" dirty="0">
                <a:solidFill>
                  <a:schemeClr val="accent5"/>
                </a:solidFill>
              </a:rPr>
              <a:t>dynamic typing </a:t>
            </a:r>
            <a:r>
              <a:rPr lang="en-US" dirty="0"/>
              <a:t>in which an </a:t>
            </a:r>
            <a:r>
              <a:rPr lang="en-US" u="sng" dirty="0"/>
              <a:t>object's current set of methods and properties determines the valid semantic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rather than its inheritance from a particular class or implementation of a specific interface.</a:t>
            </a:r>
          </a:p>
        </p:txBody>
      </p:sp>
    </p:spTree>
    <p:extLst>
      <p:ext uri="{BB962C8B-B14F-4D97-AF65-F5344CB8AC3E}">
        <p14:creationId xmlns:p14="http://schemas.microsoft.com/office/powerpoint/2010/main" val="266825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221" y="365125"/>
            <a:ext cx="4720713" cy="6713476"/>
          </a:xfrm>
        </p:spPr>
      </p:pic>
    </p:spTree>
    <p:extLst>
      <p:ext uri="{BB962C8B-B14F-4D97-AF65-F5344CB8AC3E}">
        <p14:creationId xmlns:p14="http://schemas.microsoft.com/office/powerpoint/2010/main" val="216442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Duck typing</a:t>
            </a:r>
          </a:p>
        </p:txBody>
      </p:sp>
      <p:sp>
        <p:nvSpPr>
          <p:cNvPr id="5" name="Rectangle 5"/>
          <p:cNvSpPr/>
          <p:nvPr/>
        </p:nvSpPr>
        <p:spPr>
          <a:xfrm>
            <a:off x="1919536" y="908721"/>
            <a:ext cx="8352928" cy="317009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/>
              <a:t>var</a:t>
            </a:r>
            <a:r>
              <a:rPr lang="en-US" sz="2000" b="1" dirty="0"/>
              <a:t> t = {</a:t>
            </a:r>
          </a:p>
          <a:p>
            <a:pPr lvl="1"/>
            <a:r>
              <a:rPr lang="en-US" sz="2000" b="1" dirty="0"/>
              <a:t>"0": "a",</a:t>
            </a:r>
          </a:p>
          <a:p>
            <a:pPr lvl="1"/>
            <a:r>
              <a:rPr lang="en-US" sz="2000" b="1" dirty="0"/>
              <a:t>"1": "</a:t>
            </a:r>
            <a:r>
              <a:rPr lang="en-US" sz="2000" b="1" dirty="0" err="1"/>
              <a:t>ab</a:t>
            </a:r>
            <a:r>
              <a:rPr lang="en-US" sz="2000" b="1" dirty="0"/>
              <a:t>",</a:t>
            </a:r>
          </a:p>
          <a:p>
            <a:pPr lvl="1"/>
            <a:r>
              <a:rPr lang="en-US" sz="2000" b="1" dirty="0"/>
              <a:t>"2": "</a:t>
            </a:r>
            <a:r>
              <a:rPr lang="en-US" sz="2000" b="1" dirty="0" err="1"/>
              <a:t>abc</a:t>
            </a:r>
            <a:r>
              <a:rPr lang="en-US" sz="2000" b="1" dirty="0"/>
              <a:t>",</a:t>
            </a:r>
          </a:p>
          <a:p>
            <a:pPr lvl="1"/>
            <a:r>
              <a:rPr lang="en-US" sz="2000" b="1" dirty="0"/>
              <a:t>length: 3</a:t>
            </a:r>
          </a:p>
          <a:p>
            <a:r>
              <a:rPr lang="en-US" sz="2000" b="1" dirty="0"/>
              <a:t>};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[ ].</a:t>
            </a:r>
            <a:r>
              <a:rPr lang="en-US" sz="2000" b="1" dirty="0" err="1"/>
              <a:t>push.call</a:t>
            </a:r>
            <a:r>
              <a:rPr lang="en-US" sz="2000" b="1" dirty="0"/>
              <a:t>(t, "</a:t>
            </a:r>
            <a:r>
              <a:rPr lang="en-US" sz="2000" b="1" dirty="0" err="1"/>
              <a:t>abcd</a:t>
            </a:r>
            <a:r>
              <a:rPr lang="en-US" sz="2000" b="1" dirty="0"/>
              <a:t>");</a:t>
            </a:r>
          </a:p>
          <a:p>
            <a:r>
              <a:rPr lang="en-US" sz="2000" b="1" dirty="0"/>
              <a:t>[ ].</a:t>
            </a:r>
            <a:r>
              <a:rPr lang="en-US" sz="2000" b="1" dirty="0" err="1"/>
              <a:t>join.call</a:t>
            </a:r>
            <a:r>
              <a:rPr lang="en-US" sz="2000" b="1" dirty="0"/>
              <a:t>(t, " -- ");</a:t>
            </a:r>
          </a:p>
        </p:txBody>
      </p:sp>
    </p:spTree>
    <p:extLst>
      <p:ext uri="{BB962C8B-B14F-4D97-AF65-F5344CB8AC3E}">
        <p14:creationId xmlns:p14="http://schemas.microsoft.com/office/powerpoint/2010/main" val="599960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Closures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9576" y="908720"/>
            <a:ext cx="7215238" cy="398570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 err="1">
                <a:solidFill>
                  <a:schemeClr val="tx1"/>
                </a:solidFill>
                <a:ea typeface="ＭＳ Ｐゴシック" pitchFamily="34" charset="-128"/>
              </a:rPr>
              <a:t>var</a:t>
            </a: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inner</a:t>
            </a: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function outer(){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ea typeface="ＭＳ Ｐゴシック" pitchFamily="34" charset="-128"/>
              </a:rPr>
              <a:t>var</a:t>
            </a: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sz="2000" b="1" dirty="0">
                <a:solidFill>
                  <a:srgbClr val="00B050"/>
                </a:solidFill>
                <a:ea typeface="ＭＳ Ｐゴシック" pitchFamily="34" charset="-128"/>
              </a:rPr>
              <a:t>local</a:t>
            </a: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 = 1;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 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inner</a:t>
            </a: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 = function(){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    return </a:t>
            </a:r>
            <a:r>
              <a:rPr lang="en-US" sz="2000" b="1" dirty="0">
                <a:solidFill>
                  <a:srgbClr val="00B050"/>
                </a:solidFill>
                <a:ea typeface="ＭＳ Ｐゴシック" pitchFamily="34" charset="-128"/>
              </a:rPr>
              <a:t>local</a:t>
            </a: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  };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}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endParaRPr lang="en-US" sz="2000" b="1" dirty="0">
              <a:solidFill>
                <a:schemeClr val="tx1"/>
              </a:solidFill>
              <a:ea typeface="ＭＳ Ｐゴシック" pitchFamily="34" charset="-128"/>
            </a:endParaRP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inner()</a:t>
            </a:r>
            <a:r>
              <a:rPr lang="en-US" sz="2000" b="1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outer();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inner();</a:t>
            </a:r>
          </a:p>
        </p:txBody>
      </p:sp>
    </p:spTree>
    <p:extLst>
      <p:ext uri="{BB962C8B-B14F-4D97-AF65-F5344CB8AC3E}">
        <p14:creationId xmlns:p14="http://schemas.microsoft.com/office/powerpoint/2010/main" val="1788145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Closures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2662" y="857232"/>
            <a:ext cx="7215238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 function </a:t>
            </a:r>
            <a:r>
              <a:rPr lang="en-US" sz="2000" b="1" dirty="0" err="1">
                <a:solidFill>
                  <a:srgbClr val="0070C0"/>
                </a:solidFill>
              </a:rPr>
              <a:t>sayHello</a:t>
            </a:r>
            <a:r>
              <a:rPr lang="en-US" sz="2000" b="1" dirty="0"/>
              <a:t>() {</a:t>
            </a:r>
          </a:p>
          <a:p>
            <a:r>
              <a:rPr lang="en-US" sz="2000" b="1" dirty="0"/>
              <a:t>	</a:t>
            </a:r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en-US" sz="2000" b="1" dirty="0"/>
              <a:t> = "</a:t>
            </a:r>
            <a:r>
              <a:rPr lang="en-US" sz="2000" b="1" dirty="0">
                <a:solidFill>
                  <a:srgbClr val="00B050"/>
                </a:solidFill>
              </a:rPr>
              <a:t>Hello #1</a:t>
            </a:r>
            <a:r>
              <a:rPr lang="en-US" sz="2000" b="1" dirty="0"/>
              <a:t>";</a:t>
            </a:r>
          </a:p>
          <a:p>
            <a:r>
              <a:rPr lang="en-US" sz="2000" b="1" dirty="0"/>
              <a:t>	</a:t>
            </a:r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sayAlert</a:t>
            </a:r>
            <a:r>
              <a:rPr lang="en-US" sz="2000" b="1" dirty="0"/>
              <a:t> = function() { alert(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en-US" sz="2000" b="1" dirty="0"/>
              <a:t>); }</a:t>
            </a:r>
          </a:p>
          <a:p>
            <a:r>
              <a:rPr lang="en-US" sz="2000" b="1" dirty="0"/>
              <a:t>	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en-US" sz="2000" b="1" dirty="0"/>
              <a:t> = "</a:t>
            </a:r>
            <a:r>
              <a:rPr lang="en-US" sz="2000" b="1" dirty="0">
                <a:solidFill>
                  <a:srgbClr val="00B050"/>
                </a:solidFill>
              </a:rPr>
              <a:t>Hello #2</a:t>
            </a:r>
            <a:r>
              <a:rPr lang="en-US" sz="2000" b="1" dirty="0"/>
              <a:t>";</a:t>
            </a:r>
          </a:p>
          <a:p>
            <a:r>
              <a:rPr lang="en-US" sz="2000" b="1" dirty="0"/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sayAlert</a:t>
            </a:r>
            <a:r>
              <a:rPr lang="en-US" sz="2000" b="1" dirty="0"/>
              <a:t>();</a:t>
            </a:r>
          </a:p>
          <a:p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767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0182" y="2571744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737502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6107</TotalTime>
  <Words>652</Words>
  <Application>Microsoft Office PowerPoint</Application>
  <PresentationFormat>Widescreen</PresentationFormat>
  <Paragraphs>297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MS PGothic</vt:lpstr>
      <vt:lpstr>Arial</vt:lpstr>
      <vt:lpstr>Calibri</vt:lpstr>
      <vt:lpstr>Calibri Light</vt:lpstr>
      <vt:lpstr>Consolas</vt:lpstr>
      <vt:lpstr>Ubuntu Mono</vt:lpstr>
      <vt:lpstr>Office Theme</vt:lpstr>
      <vt:lpstr>Duck typing</vt:lpstr>
      <vt:lpstr>PowerPoint Presentation</vt:lpstr>
      <vt:lpstr>PowerPoint Presentation</vt:lpstr>
      <vt:lpstr>PowerPoint Presentation</vt:lpstr>
      <vt:lpstr>PowerPoint Presentation</vt:lpstr>
      <vt:lpstr>Duck typing</vt:lpstr>
      <vt:lpstr>Closures</vt:lpstr>
      <vt:lpstr>Closures</vt:lpstr>
      <vt:lpstr>PowerPoint Presentation</vt:lpstr>
      <vt:lpstr>PowerPoint Presentation</vt:lpstr>
      <vt:lpstr>PowerPoint Presentation</vt:lpstr>
      <vt:lpstr>Private Members</vt:lpstr>
      <vt:lpstr>PowerPoint Presentation</vt:lpstr>
      <vt:lpstr>Timers</vt:lpstr>
      <vt:lpstr>Timers</vt:lpstr>
      <vt:lpstr>PowerPoint Presentation</vt:lpstr>
      <vt:lpstr>“setName” example</vt:lpstr>
      <vt:lpstr>Returning functions</vt:lpstr>
      <vt:lpstr>Self-executable function</vt:lpstr>
      <vt:lpstr>Self-overwriting functions</vt:lpstr>
      <vt:lpstr>Lazy function definition</vt:lpstr>
      <vt:lpstr>Chaining</vt:lpstr>
      <vt:lpstr>Chaining</vt:lpstr>
      <vt:lpstr>PowerPoint Presentation</vt:lpstr>
      <vt:lpstr>Singleton</vt:lpstr>
      <vt:lpstr>Decorator</vt:lpstr>
      <vt:lpstr>PowerPoint Presentation</vt:lpstr>
      <vt:lpstr>Private members</vt:lpstr>
      <vt:lpstr>mixin</vt:lpstr>
      <vt:lpstr>bind</vt:lpstr>
      <vt:lpstr>bind</vt:lpstr>
      <vt:lpstr>currying</vt:lpstr>
      <vt:lpstr>PowerPoint Presentation</vt:lpstr>
      <vt:lpstr>PowerPoint Presentation</vt:lpstr>
      <vt:lpstr>REFERENCES </vt:lpstr>
      <vt:lpstr>Function bind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Varabei</dc:creator>
  <cp:lastModifiedBy>Dzmitry Varabei</cp:lastModifiedBy>
  <cp:revision>22</cp:revision>
  <dcterms:created xsi:type="dcterms:W3CDTF">2015-09-01T08:17:03Z</dcterms:created>
  <dcterms:modified xsi:type="dcterms:W3CDTF">2015-09-07T21:38:47Z</dcterms:modified>
</cp:coreProperties>
</file>