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1F461965-CE2A-4543-A0A4-702CF48200DE}">
  <a:tblStyle styleId="{1F461965-CE2A-4543-A0A4-702CF48200DE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80" Type="http://schemas.openxmlformats.org/officeDocument/2006/relationships/slide" Target="slides/slide75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31" Type="http://schemas.openxmlformats.org/officeDocument/2006/relationships/slide" Target="slides/slide26.xml"/><Relationship Id="rId75" Type="http://schemas.openxmlformats.org/officeDocument/2006/relationships/slide" Target="slides/slide70.xml"/><Relationship Id="rId30" Type="http://schemas.openxmlformats.org/officeDocument/2006/relationships/slide" Target="slides/slide25.xml"/><Relationship Id="rId74" Type="http://schemas.openxmlformats.org/officeDocument/2006/relationships/slide" Target="slides/slide69.xml"/><Relationship Id="rId33" Type="http://schemas.openxmlformats.org/officeDocument/2006/relationships/slide" Target="slides/slide28.xml"/><Relationship Id="rId77" Type="http://schemas.openxmlformats.org/officeDocument/2006/relationships/slide" Target="slides/slide72.xml"/><Relationship Id="rId32" Type="http://schemas.openxmlformats.org/officeDocument/2006/relationships/slide" Target="slides/slide27.xml"/><Relationship Id="rId76" Type="http://schemas.openxmlformats.org/officeDocument/2006/relationships/slide" Target="slides/slide71.xml"/><Relationship Id="rId35" Type="http://schemas.openxmlformats.org/officeDocument/2006/relationships/slide" Target="slides/slide30.xml"/><Relationship Id="rId79" Type="http://schemas.openxmlformats.org/officeDocument/2006/relationships/slide" Target="slides/slide74.xml"/><Relationship Id="rId34" Type="http://schemas.openxmlformats.org/officeDocument/2006/relationships/slide" Target="slides/slide29.xml"/><Relationship Id="rId78" Type="http://schemas.openxmlformats.org/officeDocument/2006/relationships/slide" Target="slides/slide73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slide" Target="slides/slide61.xml"/><Relationship Id="rId21" Type="http://schemas.openxmlformats.org/officeDocument/2006/relationships/slide" Target="slides/slide16.xml"/><Relationship Id="rId65" Type="http://schemas.openxmlformats.org/officeDocument/2006/relationships/slide" Target="slides/slide60.xml"/><Relationship Id="rId24" Type="http://schemas.openxmlformats.org/officeDocument/2006/relationships/slide" Target="slides/slide19.xml"/><Relationship Id="rId68" Type="http://schemas.openxmlformats.org/officeDocument/2006/relationships/slide" Target="slides/slide63.xml"/><Relationship Id="rId23" Type="http://schemas.openxmlformats.org/officeDocument/2006/relationships/slide" Target="slides/slide18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slide" Target="slides/slide6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5" name="Shape 22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41" name="Shape 24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49" name="Shape 24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54" name="Shape 25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60" name="Shape 26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66" name="Shape 2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72" name="Shape 27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78" name="Shape 27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84" name="Shape 28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90" name="Shape 29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96" name="Shape 29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01" name="Shape 30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07" name="Shape 30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13" name="Shape 31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19" name="Shape 31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25" name="Shape 32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31" name="Shape 33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36" name="Shape 33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42" name="Shape 34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48" name="Shape 34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53" name="Shape 35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59" name="Shape 35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65" name="Shape 3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71" name="Shape 37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76" name="Shape 3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82" name="Shape 38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88" name="Shape 38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95" name="Shape 39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Shape 399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00" name="Shape 4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06" name="Shape 40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Shape 411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12" name="Shape 41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Shape 417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18" name="Shape 41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Shape 42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24" name="Shape 42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Shape 430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31" name="Shape 43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Shape 437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38" name="Shape 43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Shape 442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43" name="Shape 44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Shape 447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48" name="Shape 44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Shape 452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53" name="Shape 45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Shape 457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58" name="Shape 4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63" name="Shape 4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Shape 467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68" name="Shape 46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Shape 47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74" name="Shape 47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Shape 478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79" name="Shape 47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Shape 485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86" name="Shape 4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"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/>
          <p:nvPr>
            <p:ph type="ctrTitle"/>
          </p:nvPr>
        </p:nvSpPr>
        <p:spPr>
          <a:xfrm>
            <a:off x="685800" y="1991812"/>
            <a:ext cx="7772400" cy="11597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algn="ctr">
              <a:spcBef>
                <a:spcPts val="0"/>
              </a:spcBef>
              <a:buSzPct val="100000"/>
              <a:defRPr sz="6000"/>
            </a:lvl1pPr>
            <a:lvl2pPr algn="ctr">
              <a:spcBef>
                <a:spcPts val="0"/>
              </a:spcBef>
              <a:buSzPct val="100000"/>
              <a:defRPr sz="6000"/>
            </a:lvl2pPr>
            <a:lvl3pPr algn="ctr">
              <a:spcBef>
                <a:spcPts val="0"/>
              </a:spcBef>
              <a:buSzPct val="100000"/>
              <a:defRPr sz="6000"/>
            </a:lvl3pPr>
            <a:lvl4pPr algn="ctr">
              <a:spcBef>
                <a:spcPts val="0"/>
              </a:spcBef>
              <a:buSzPct val="100000"/>
              <a:defRPr sz="6000"/>
            </a:lvl4pPr>
            <a:lvl5pPr algn="ctr">
              <a:spcBef>
                <a:spcPts val="0"/>
              </a:spcBef>
              <a:buSzPct val="100000"/>
              <a:defRPr sz="6000"/>
            </a:lvl5pPr>
            <a:lvl6pPr algn="ctr">
              <a:spcBef>
                <a:spcPts val="0"/>
              </a:spcBef>
              <a:buSzPct val="100000"/>
              <a:defRPr sz="6000"/>
            </a:lvl6pPr>
            <a:lvl7pPr algn="ctr">
              <a:spcBef>
                <a:spcPts val="0"/>
              </a:spcBef>
              <a:buSzPct val="100000"/>
              <a:defRPr sz="6000"/>
            </a:lvl7pPr>
            <a:lvl8pPr algn="ctr">
              <a:spcBef>
                <a:spcPts val="0"/>
              </a:spcBef>
              <a:buSzPct val="100000"/>
              <a:defRPr sz="6000"/>
            </a:lvl8pPr>
            <a:lvl9pPr algn="ctr">
              <a:spcBef>
                <a:spcPts val="0"/>
              </a:spcBef>
              <a:buSzPct val="100000"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ub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685800" y="196434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rtl="0" algn="ctr">
              <a:spcBef>
                <a:spcPts val="0"/>
              </a:spcBef>
              <a:buSzPct val="100000"/>
              <a:defRPr sz="4800"/>
            </a:lvl1pPr>
            <a:lvl2pPr rtl="0" algn="ctr">
              <a:spcBef>
                <a:spcPts val="0"/>
              </a:spcBef>
              <a:buSzPct val="100000"/>
              <a:defRPr sz="4800"/>
            </a:lvl2pPr>
            <a:lvl3pPr rtl="0" algn="ctr">
              <a:spcBef>
                <a:spcPts val="0"/>
              </a:spcBef>
              <a:buSzPct val="100000"/>
              <a:defRPr sz="4800"/>
            </a:lvl3pPr>
            <a:lvl4pPr rtl="0" algn="ctr">
              <a:spcBef>
                <a:spcPts val="0"/>
              </a:spcBef>
              <a:buSzPct val="100000"/>
              <a:defRPr sz="4800"/>
            </a:lvl4pPr>
            <a:lvl5pPr rtl="0" algn="ctr">
              <a:spcBef>
                <a:spcPts val="0"/>
              </a:spcBef>
              <a:buSzPct val="100000"/>
              <a:defRPr sz="4800"/>
            </a:lvl5pPr>
            <a:lvl6pPr rtl="0" algn="ctr">
              <a:spcBef>
                <a:spcPts val="0"/>
              </a:spcBef>
              <a:buSzPct val="100000"/>
              <a:defRPr sz="4800"/>
            </a:lvl6pPr>
            <a:lvl7pPr rtl="0" algn="ctr">
              <a:spcBef>
                <a:spcPts val="0"/>
              </a:spcBef>
              <a:buSzPct val="100000"/>
              <a:defRPr sz="4800"/>
            </a:lvl7pPr>
            <a:lvl8pPr rtl="0" algn="ctr">
              <a:spcBef>
                <a:spcPts val="0"/>
              </a:spcBef>
              <a:buSzPct val="100000"/>
              <a:defRPr sz="4800"/>
            </a:lvl8pPr>
            <a:lvl9pPr rtl="0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685800" y="31448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 algn="ctr">
              <a:spcBef>
                <a:spcPts val="0"/>
              </a:spcBef>
              <a:buNone/>
              <a:defRPr/>
            </a:lvl1pPr>
            <a:lvl2pPr rtl="0" algn="ctr">
              <a:spcBef>
                <a:spcPts val="0"/>
              </a:spcBef>
              <a:buSzPct val="100000"/>
              <a:buNone/>
              <a:defRPr sz="3000"/>
            </a:lvl2pPr>
            <a:lvl3pPr rtl="0" algn="ctr">
              <a:spcBef>
                <a:spcPts val="0"/>
              </a:spcBef>
              <a:buSzPct val="100000"/>
              <a:buNone/>
              <a:defRPr sz="3000"/>
            </a:lvl3pPr>
            <a:lvl4pPr rtl="0" algn="ctr">
              <a:spcBef>
                <a:spcPts val="0"/>
              </a:spcBef>
              <a:buSzPct val="100000"/>
              <a:buNone/>
              <a:defRPr sz="3000"/>
            </a:lvl4pPr>
            <a:lvl5pPr rtl="0" algn="ctr">
              <a:spcBef>
                <a:spcPts val="0"/>
              </a:spcBef>
              <a:buSzPct val="100000"/>
              <a:buNone/>
              <a:defRPr sz="3000"/>
            </a:lvl5pPr>
            <a:lvl6pPr rtl="0" algn="ctr">
              <a:spcBef>
                <a:spcPts val="0"/>
              </a:spcBef>
              <a:buSzPct val="100000"/>
              <a:buNone/>
              <a:defRPr sz="3000"/>
            </a:lvl6pPr>
            <a:lvl7pPr rtl="0" algn="ctr">
              <a:spcBef>
                <a:spcPts val="0"/>
              </a:spcBef>
              <a:buSzPct val="100000"/>
              <a:buNone/>
              <a:defRPr sz="3000"/>
            </a:lvl7pPr>
            <a:lvl8pPr rtl="0" algn="ctr">
              <a:spcBef>
                <a:spcPts val="0"/>
              </a:spcBef>
              <a:buSzPct val="100000"/>
              <a:buNone/>
              <a:defRPr sz="3000"/>
            </a:lvl8pPr>
            <a:lvl9pPr rtl="0" algn="ctr">
              <a:spcBef>
                <a:spcPts val="0"/>
              </a:spcBef>
              <a:buSzPct val="100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idx="1" type="body"/>
          </p:nvPr>
        </p:nvSpPr>
        <p:spPr>
          <a:xfrm>
            <a:off x="1700925" y="1399800"/>
            <a:ext cx="5742300" cy="8198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 algn="ctr">
              <a:spcBef>
                <a:spcPts val="0"/>
              </a:spcBef>
              <a:buSzPct val="100000"/>
              <a:defRPr sz="3000"/>
            </a:lvl1pPr>
            <a:lvl2pPr rtl="0" algn="ctr">
              <a:spcBef>
                <a:spcPts val="0"/>
              </a:spcBef>
              <a:buSzPct val="100000"/>
              <a:defRPr sz="3000"/>
            </a:lvl2pPr>
            <a:lvl3pPr rtl="0" algn="ctr">
              <a:spcBef>
                <a:spcPts val="0"/>
              </a:spcBef>
              <a:buSzPct val="100000"/>
              <a:defRPr sz="3000"/>
            </a:lvl3pPr>
            <a:lvl4pPr rtl="0" algn="ctr">
              <a:spcBef>
                <a:spcPts val="0"/>
              </a:spcBef>
              <a:buSzPct val="100000"/>
              <a:defRPr sz="3000"/>
            </a:lvl4pPr>
            <a:lvl5pPr rtl="0" algn="ctr">
              <a:spcBef>
                <a:spcPts val="0"/>
              </a:spcBef>
              <a:buSzPct val="100000"/>
              <a:defRPr sz="3000"/>
            </a:lvl5pPr>
            <a:lvl6pPr rtl="0" algn="ctr">
              <a:spcBef>
                <a:spcPts val="0"/>
              </a:spcBef>
              <a:buSzPct val="100000"/>
              <a:defRPr sz="3000"/>
            </a:lvl6pPr>
            <a:lvl7pPr rtl="0" algn="ctr">
              <a:spcBef>
                <a:spcPts val="0"/>
              </a:spcBef>
              <a:buSzPct val="100000"/>
              <a:defRPr sz="3000"/>
            </a:lvl7pPr>
            <a:lvl8pPr rtl="0" algn="ctr">
              <a:spcBef>
                <a:spcPts val="0"/>
              </a:spcBef>
              <a:buSzPct val="100000"/>
              <a:defRPr sz="3000"/>
            </a:lvl8pPr>
            <a:lvl9pPr algn="ctr">
              <a:spcBef>
                <a:spcPts val="0"/>
              </a:spcBef>
              <a:buSzPct val="100000"/>
              <a:defRPr sz="3000"/>
            </a:lvl9pPr>
          </a:lstStyle>
          <a:p/>
        </p:txBody>
      </p:sp>
      <p:sp>
        <p:nvSpPr>
          <p:cNvPr id="14" name="Shape 14"/>
          <p:cNvSpPr txBox="1"/>
          <p:nvPr/>
        </p:nvSpPr>
        <p:spPr>
          <a:xfrm>
            <a:off x="3593400" y="857568"/>
            <a:ext cx="1957200" cy="653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9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“</a:t>
            </a:r>
          </a:p>
        </p:txBody>
      </p:sp>
      <p:sp>
        <p:nvSpPr>
          <p:cNvPr id="15" name="Shape 15"/>
          <p:cNvSpPr/>
          <p:nvPr/>
        </p:nvSpPr>
        <p:spPr>
          <a:xfrm>
            <a:off x="4128150" y="550650"/>
            <a:ext cx="887711" cy="849160"/>
          </a:xfrm>
          <a:custGeom>
            <a:pathLst>
              <a:path extrusionOk="0" h="62358" w="65189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+ 1 column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457200" y="1563400"/>
            <a:ext cx="8229600" cy="2503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+ 2 column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457200" y="1507925"/>
            <a:ext cx="3994500" cy="34178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600"/>
            </a:lvl1pPr>
            <a:lvl2pPr>
              <a:spcBef>
                <a:spcPts val="0"/>
              </a:spcBef>
              <a:buSzPct val="100000"/>
              <a:defRPr sz="1600"/>
            </a:lvl2pPr>
            <a:lvl3pPr>
              <a:spcBef>
                <a:spcPts val="0"/>
              </a:spcBef>
              <a:buSzPct val="100000"/>
              <a:defRPr sz="1600"/>
            </a:lvl3pPr>
            <a:lvl4pPr>
              <a:spcBef>
                <a:spcPts val="0"/>
              </a:spcBef>
              <a:buSzPct val="100000"/>
              <a:defRPr sz="1600"/>
            </a:lvl4pPr>
            <a:lvl5pPr>
              <a:spcBef>
                <a:spcPts val="0"/>
              </a:spcBef>
              <a:buSzPct val="100000"/>
              <a:defRPr sz="1600"/>
            </a:lvl5pPr>
            <a:lvl6pPr>
              <a:spcBef>
                <a:spcPts val="0"/>
              </a:spcBef>
              <a:buSzPct val="100000"/>
              <a:defRPr sz="1600"/>
            </a:lvl6pPr>
            <a:lvl7pPr>
              <a:spcBef>
                <a:spcPts val="0"/>
              </a:spcBef>
              <a:buSzPct val="100000"/>
              <a:defRPr sz="1600"/>
            </a:lvl7pPr>
            <a:lvl8pPr>
              <a:spcBef>
                <a:spcPts val="0"/>
              </a:spcBef>
              <a:buSzPct val="100000"/>
              <a:defRPr sz="1600"/>
            </a:lvl8pPr>
            <a:lvl9pPr>
              <a:spcBef>
                <a:spcPts val="0"/>
              </a:spcBef>
              <a:buSzPct val="100000"/>
              <a:defRPr sz="1600"/>
            </a:lvl9pPr>
          </a:lstStyle>
          <a:p/>
        </p:txBody>
      </p:sp>
      <p:sp>
        <p:nvSpPr>
          <p:cNvPr id="22" name="Shape 22"/>
          <p:cNvSpPr txBox="1"/>
          <p:nvPr>
            <p:ph idx="2" type="body"/>
          </p:nvPr>
        </p:nvSpPr>
        <p:spPr>
          <a:xfrm>
            <a:off x="4692275" y="1507925"/>
            <a:ext cx="3994500" cy="34178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600"/>
            </a:lvl1pPr>
            <a:lvl2pPr>
              <a:spcBef>
                <a:spcPts val="0"/>
              </a:spcBef>
              <a:buSzPct val="100000"/>
              <a:defRPr sz="1600"/>
            </a:lvl2pPr>
            <a:lvl3pPr>
              <a:spcBef>
                <a:spcPts val="0"/>
              </a:spcBef>
              <a:buSzPct val="100000"/>
              <a:defRPr sz="1600"/>
            </a:lvl3pPr>
            <a:lvl4pPr>
              <a:spcBef>
                <a:spcPts val="0"/>
              </a:spcBef>
              <a:buSzPct val="100000"/>
              <a:defRPr sz="1600"/>
            </a:lvl4pPr>
            <a:lvl5pPr>
              <a:spcBef>
                <a:spcPts val="0"/>
              </a:spcBef>
              <a:buSzPct val="100000"/>
              <a:defRPr sz="1600"/>
            </a:lvl5pPr>
            <a:lvl6pPr>
              <a:spcBef>
                <a:spcPts val="0"/>
              </a:spcBef>
              <a:buSzPct val="100000"/>
              <a:defRPr sz="1600"/>
            </a:lvl6pPr>
            <a:lvl7pPr>
              <a:spcBef>
                <a:spcPts val="0"/>
              </a:spcBef>
              <a:buSzPct val="100000"/>
              <a:defRPr sz="1600"/>
            </a:lvl7pPr>
            <a:lvl8pPr>
              <a:spcBef>
                <a:spcPts val="0"/>
              </a:spcBef>
              <a:buSzPct val="100000"/>
              <a:defRPr sz="1600"/>
            </a:lvl8pPr>
            <a:lvl9pPr>
              <a:spcBef>
                <a:spcPts val="0"/>
              </a:spcBef>
              <a:buSzPct val="100000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+ 3 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457200" y="1507925"/>
            <a:ext cx="2631900" cy="34178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buSzPct val="100000"/>
              <a:defRPr sz="1400"/>
            </a:lvl1pPr>
            <a:lvl2pPr rtl="0">
              <a:spcBef>
                <a:spcPts val="0"/>
              </a:spcBef>
              <a:buSzPct val="100000"/>
              <a:defRPr sz="1400"/>
            </a:lvl2pPr>
            <a:lvl3pPr rtl="0">
              <a:spcBef>
                <a:spcPts val="0"/>
              </a:spcBef>
              <a:buSzPct val="100000"/>
              <a:defRPr sz="1400"/>
            </a:lvl3pPr>
            <a:lvl4pPr rtl="0">
              <a:spcBef>
                <a:spcPts val="0"/>
              </a:spcBef>
              <a:buSzPct val="100000"/>
              <a:defRPr sz="1400"/>
            </a:lvl4pPr>
            <a:lvl5pPr rtl="0">
              <a:spcBef>
                <a:spcPts val="0"/>
              </a:spcBef>
              <a:buSzPct val="100000"/>
              <a:defRPr sz="1400"/>
            </a:lvl5pPr>
            <a:lvl6pPr rtl="0">
              <a:spcBef>
                <a:spcPts val="0"/>
              </a:spcBef>
              <a:buSzPct val="100000"/>
              <a:defRPr sz="1400"/>
            </a:lvl6pPr>
            <a:lvl7pPr rtl="0">
              <a:spcBef>
                <a:spcPts val="0"/>
              </a:spcBef>
              <a:buSzPct val="100000"/>
              <a:defRPr sz="1400"/>
            </a:lvl7pPr>
            <a:lvl8pPr rtl="0">
              <a:spcBef>
                <a:spcPts val="0"/>
              </a:spcBef>
              <a:buSzPct val="100000"/>
              <a:defRPr sz="1400"/>
            </a:lvl8pPr>
            <a:lvl9pPr rtl="0">
              <a:spcBef>
                <a:spcPts val="0"/>
              </a:spcBef>
              <a:buSzPct val="100000"/>
              <a:defRPr sz="1400"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3223963" y="1507925"/>
            <a:ext cx="2631900" cy="34178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buSzPct val="100000"/>
              <a:defRPr sz="1400"/>
            </a:lvl1pPr>
            <a:lvl2pPr rtl="0">
              <a:spcBef>
                <a:spcPts val="0"/>
              </a:spcBef>
              <a:buSzPct val="100000"/>
              <a:defRPr sz="1400"/>
            </a:lvl2pPr>
            <a:lvl3pPr rtl="0">
              <a:spcBef>
                <a:spcPts val="0"/>
              </a:spcBef>
              <a:buSzPct val="100000"/>
              <a:defRPr sz="1400"/>
            </a:lvl3pPr>
            <a:lvl4pPr rtl="0">
              <a:spcBef>
                <a:spcPts val="0"/>
              </a:spcBef>
              <a:buSzPct val="100000"/>
              <a:defRPr sz="1400"/>
            </a:lvl4pPr>
            <a:lvl5pPr rtl="0">
              <a:spcBef>
                <a:spcPts val="0"/>
              </a:spcBef>
              <a:buSzPct val="100000"/>
              <a:defRPr sz="1400"/>
            </a:lvl5pPr>
            <a:lvl6pPr rtl="0">
              <a:spcBef>
                <a:spcPts val="0"/>
              </a:spcBef>
              <a:buSzPct val="100000"/>
              <a:defRPr sz="1400"/>
            </a:lvl6pPr>
            <a:lvl7pPr rtl="0">
              <a:spcBef>
                <a:spcPts val="0"/>
              </a:spcBef>
              <a:buSzPct val="100000"/>
              <a:defRPr sz="1400"/>
            </a:lvl7pPr>
            <a:lvl8pPr rtl="0">
              <a:spcBef>
                <a:spcPts val="0"/>
              </a:spcBef>
              <a:buSzPct val="100000"/>
              <a:defRPr sz="1400"/>
            </a:lvl8pPr>
            <a:lvl9pPr rtl="0">
              <a:spcBef>
                <a:spcPts val="0"/>
              </a:spcBef>
              <a:buSzPct val="100000"/>
              <a:defRPr sz="1400"/>
            </a:lvl9pPr>
          </a:lstStyle>
          <a:p/>
        </p:txBody>
      </p:sp>
      <p:sp>
        <p:nvSpPr>
          <p:cNvPr id="27" name="Shape 27"/>
          <p:cNvSpPr txBox="1"/>
          <p:nvPr>
            <p:ph idx="3" type="body"/>
          </p:nvPr>
        </p:nvSpPr>
        <p:spPr>
          <a:xfrm>
            <a:off x="5990727" y="1507925"/>
            <a:ext cx="2631900" cy="34178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buSzPct val="100000"/>
              <a:defRPr sz="1400"/>
            </a:lvl1pPr>
            <a:lvl2pPr rtl="0">
              <a:spcBef>
                <a:spcPts val="0"/>
              </a:spcBef>
              <a:buSzPct val="100000"/>
              <a:defRPr sz="1400"/>
            </a:lvl2pPr>
            <a:lvl3pPr rtl="0">
              <a:spcBef>
                <a:spcPts val="0"/>
              </a:spcBef>
              <a:buSzPct val="100000"/>
              <a:defRPr sz="1400"/>
            </a:lvl3pPr>
            <a:lvl4pPr rtl="0">
              <a:spcBef>
                <a:spcPts val="0"/>
              </a:spcBef>
              <a:buSzPct val="100000"/>
              <a:defRPr sz="1400"/>
            </a:lvl4pPr>
            <a:lvl5pPr rtl="0">
              <a:spcBef>
                <a:spcPts val="0"/>
              </a:spcBef>
              <a:buSzPct val="100000"/>
              <a:defRPr sz="1400"/>
            </a:lvl5pPr>
            <a:lvl6pPr rtl="0">
              <a:spcBef>
                <a:spcPts val="0"/>
              </a:spcBef>
              <a:buSzPct val="100000"/>
              <a:defRPr sz="1400"/>
            </a:lvl6pPr>
            <a:lvl7pPr rtl="0">
              <a:spcBef>
                <a:spcPts val="0"/>
              </a:spcBef>
              <a:buSzPct val="100000"/>
              <a:defRPr sz="1400"/>
            </a:lvl7pPr>
            <a:lvl8pPr rtl="0">
              <a:spcBef>
                <a:spcPts val="0"/>
              </a:spcBef>
              <a:buSzPct val="100000"/>
              <a:defRPr sz="1400"/>
            </a:lvl8pPr>
            <a:lvl9pPr rtl="0">
              <a:spcBef>
                <a:spcPts val="0"/>
              </a:spcBef>
              <a:buSzPct val="100000"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idx="1" type="body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00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9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563400"/>
            <a:ext cx="8229600" cy="2503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600"/>
              </a:spcBef>
              <a:buClr>
                <a:srgbClr val="FFFFFF"/>
              </a:buClr>
              <a:buSzPct val="100000"/>
              <a:buFont typeface="Sniglet"/>
              <a:buChar char="✘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>
              <a:spcBef>
                <a:spcPts val="480"/>
              </a:spcBef>
              <a:buClr>
                <a:srgbClr val="FFFFFF"/>
              </a:buClr>
              <a:buSzPct val="100000"/>
              <a:buFont typeface="Sniglet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>
              <a:spcBef>
                <a:spcPts val="480"/>
              </a:spcBef>
              <a:buClr>
                <a:srgbClr val="FFFFFF"/>
              </a:buClr>
              <a:buSzPct val="100000"/>
              <a:buFont typeface="Sniglet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>
              <a:spcBef>
                <a:spcPts val="360"/>
              </a:spcBef>
              <a:buClr>
                <a:srgbClr val="FFFFFF"/>
              </a:buClr>
              <a:buSzPct val="100000"/>
              <a:buFont typeface="Sniglet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>
              <a:spcBef>
                <a:spcPts val="360"/>
              </a:spcBef>
              <a:buClr>
                <a:srgbClr val="FFFFFF"/>
              </a:buClr>
              <a:buSzPct val="100000"/>
              <a:buFont typeface="Sniglet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>
              <a:spcBef>
                <a:spcPts val="360"/>
              </a:spcBef>
              <a:buClr>
                <a:srgbClr val="FFFFFF"/>
              </a:buClr>
              <a:buSzPct val="100000"/>
              <a:buFont typeface="Sniglet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>
              <a:spcBef>
                <a:spcPts val="360"/>
              </a:spcBef>
              <a:buClr>
                <a:srgbClr val="FFFFFF"/>
              </a:buClr>
              <a:buSzPct val="100000"/>
              <a:buFont typeface="Sniglet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>
              <a:spcBef>
                <a:spcPts val="360"/>
              </a:spcBef>
              <a:buClr>
                <a:srgbClr val="FFFFFF"/>
              </a:buClr>
              <a:buSzPct val="100000"/>
              <a:buFont typeface="Sniglet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>
              <a:spcBef>
                <a:spcPts val="360"/>
              </a:spcBef>
              <a:buClr>
                <a:srgbClr val="FFFFFF"/>
              </a:buClr>
              <a:buSzPct val="100000"/>
              <a:buFont typeface="Sniglet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3.xml"/><Relationship Id="rId3" Type="http://schemas.openxmlformats.org/officeDocument/2006/relationships/hyperlink" Target="codewars.com" TargetMode="Externa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5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ctrTitle"/>
          </p:nvPr>
        </p:nvSpPr>
        <p:spPr>
          <a:xfrm>
            <a:off x="685800" y="1991812"/>
            <a:ext cx="7772400" cy="11597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Lecture #2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idx="1" type="body"/>
          </p:nvPr>
        </p:nvSpPr>
        <p:spPr>
          <a:xfrm>
            <a:off x="2588250" y="1591800"/>
            <a:ext cx="3967499" cy="1959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FFFFA0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" sz="18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 myNumber </a:t>
            </a:r>
            <a:r>
              <a:rPr lang="en" sz="1800">
                <a:solidFill>
                  <a:srgbClr val="FFFFA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8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22C0FF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" sz="18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br>
              <a:rPr lang="en" sz="18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FFFFA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8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myString </a:t>
            </a:r>
            <a:r>
              <a:rPr lang="en" sz="1800">
                <a:solidFill>
                  <a:srgbClr val="FFFFA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8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FF2020"/>
                </a:solidFill>
                <a:latin typeface="Consolas"/>
                <a:ea typeface="Consolas"/>
                <a:cs typeface="Consolas"/>
                <a:sym typeface="Consolas"/>
              </a:rPr>
              <a:t>"Hello world!"</a:t>
            </a:r>
            <a:r>
              <a:rPr lang="en" sz="18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br>
              <a:rPr lang="en" sz="18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FFFFA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8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myBool </a:t>
            </a:r>
            <a:r>
              <a:rPr lang="en" sz="1800">
                <a:solidFill>
                  <a:srgbClr val="FFFFA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8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 false,</a:t>
            </a:r>
            <a:br>
              <a:rPr lang="en" sz="18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FFFFA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8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myNull </a:t>
            </a:r>
            <a:r>
              <a:rPr lang="en" sz="1800">
                <a:solidFill>
                  <a:srgbClr val="FFFFA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8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 null;</a:t>
            </a:r>
            <a:br>
              <a:rPr lang="en" sz="18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</a:b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rgbClr val="E3CEAB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91" name="Shape 91"/>
          <p:cNvSpPr txBox="1"/>
          <p:nvPr>
            <p:ph type="title"/>
          </p:nvPr>
        </p:nvSpPr>
        <p:spPr>
          <a:xfrm>
            <a:off x="-6000" y="474625"/>
            <a:ext cx="9156000" cy="63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Single var pattern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-6000" y="315725"/>
            <a:ext cx="9156000" cy="85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Detecting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undefined</a:t>
            </a:r>
          </a:p>
        </p:txBody>
      </p:sp>
      <p:sp>
        <p:nvSpPr>
          <p:cNvPr id="97" name="Shape 97"/>
          <p:cNvSpPr txBox="1"/>
          <p:nvPr/>
        </p:nvSpPr>
        <p:spPr>
          <a:xfrm>
            <a:off x="2466150" y="1369750"/>
            <a:ext cx="4211700" cy="68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FFFFA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8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 (foo)  {} </a:t>
            </a:r>
            <a:r>
              <a:rPr i="1" lang="en" sz="1800">
                <a:solidFill>
                  <a:srgbClr val="709070"/>
                </a:solidFill>
                <a:latin typeface="Consolas"/>
                <a:ea typeface="Consolas"/>
                <a:cs typeface="Consolas"/>
                <a:sym typeface="Consolas"/>
              </a:rPr>
              <a:t>// Reference error</a:t>
            </a:r>
          </a:p>
        </p:txBody>
      </p:sp>
      <p:sp>
        <p:nvSpPr>
          <p:cNvPr id="98" name="Shape 98"/>
          <p:cNvSpPr txBox="1"/>
          <p:nvPr/>
        </p:nvSpPr>
        <p:spPr>
          <a:xfrm>
            <a:off x="2391075" y="2626375"/>
            <a:ext cx="4919999" cy="1583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FFFFA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8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 (typeof foo </a:t>
            </a:r>
            <a:r>
              <a:rPr lang="en" sz="1800">
                <a:solidFill>
                  <a:srgbClr val="FFFFA0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" sz="18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FF2020"/>
                </a:solidFill>
                <a:latin typeface="Consolas"/>
                <a:ea typeface="Consolas"/>
                <a:cs typeface="Consolas"/>
                <a:sym typeface="Consolas"/>
              </a:rPr>
              <a:t>'undefined'</a:t>
            </a:r>
            <a:r>
              <a:rPr lang="en" sz="18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)  {</a:t>
            </a:r>
            <a:br>
              <a:rPr lang="en" sz="18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800">
                <a:solidFill>
                  <a:srgbClr val="F09040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" sz="18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.log(</a:t>
            </a:r>
            <a:r>
              <a:rPr lang="en" sz="1800">
                <a:solidFill>
                  <a:srgbClr val="FF2020"/>
                </a:solidFill>
                <a:latin typeface="Consolas"/>
                <a:ea typeface="Consolas"/>
                <a:cs typeface="Consolas"/>
                <a:sym typeface="Consolas"/>
              </a:rPr>
              <a:t>'foo is undefined'</a:t>
            </a:r>
            <a:r>
              <a:rPr lang="en" sz="18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 sz="18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99" name="Shape 99"/>
          <p:cNvSpPr txBox="1"/>
          <p:nvPr/>
        </p:nvSpPr>
        <p:spPr>
          <a:xfrm>
            <a:off x="2466150" y="1936975"/>
            <a:ext cx="6270300" cy="68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FFFFA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8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 (foo != undefined) {} </a:t>
            </a:r>
            <a:r>
              <a:rPr i="1" lang="en" sz="1800">
                <a:solidFill>
                  <a:srgbClr val="709070"/>
                </a:solidFill>
                <a:latin typeface="Consolas"/>
                <a:ea typeface="Consolas"/>
                <a:cs typeface="Consolas"/>
                <a:sym typeface="Consolas"/>
              </a:rPr>
              <a:t>// Reference error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-6000" y="2143050"/>
            <a:ext cx="9156000" cy="85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Null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/>
        </p:nvSpPr>
        <p:spPr>
          <a:xfrm>
            <a:off x="3517650" y="1071750"/>
            <a:ext cx="2108699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6080F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8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 + </a:t>
            </a:r>
            <a:r>
              <a:rPr lang="en" sz="1800">
                <a:solidFill>
                  <a:srgbClr val="FFFFA0"/>
                </a:solidFill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en" sz="18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1800">
                <a:solidFill>
                  <a:srgbClr val="6080F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8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</p:txBody>
      </p:sp>
      <p:sp>
        <p:nvSpPr>
          <p:cNvPr id="110" name="Shape 110"/>
          <p:cNvSpPr txBox="1"/>
          <p:nvPr>
            <p:ph type="title"/>
          </p:nvPr>
        </p:nvSpPr>
        <p:spPr>
          <a:xfrm>
            <a:off x="-6000" y="214350"/>
            <a:ext cx="9156000" cy="85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Null in number context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-6000" y="231850"/>
            <a:ext cx="9156000" cy="85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Null is Object</a:t>
            </a:r>
          </a:p>
        </p:txBody>
      </p:sp>
      <p:sp>
        <p:nvSpPr>
          <p:cNvPr id="116" name="Shape 116"/>
          <p:cNvSpPr txBox="1"/>
          <p:nvPr/>
        </p:nvSpPr>
        <p:spPr>
          <a:xfrm>
            <a:off x="2512800" y="1183375"/>
            <a:ext cx="4118399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typeof null </a:t>
            </a:r>
            <a:r>
              <a:rPr lang="en" sz="1800">
                <a:solidFill>
                  <a:srgbClr val="FFFFA0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" sz="18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FF2020"/>
                </a:solidFill>
                <a:latin typeface="Consolas"/>
                <a:ea typeface="Consolas"/>
                <a:cs typeface="Consolas"/>
                <a:sym typeface="Consolas"/>
              </a:rPr>
              <a:t>'object' </a:t>
            </a:r>
            <a:r>
              <a:rPr lang="en" sz="18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// true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/>
        </p:nvSpPr>
        <p:spPr>
          <a:xfrm>
            <a:off x="1608900" y="1071750"/>
            <a:ext cx="5926199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null </a:t>
            </a:r>
            <a:r>
              <a:rPr lang="en" sz="1800">
                <a:solidFill>
                  <a:srgbClr val="FFFFA0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" sz="18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22C0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8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i="1" lang="en" sz="1800">
                <a:solidFill>
                  <a:srgbClr val="709070"/>
                </a:solidFill>
                <a:latin typeface="Consolas"/>
                <a:ea typeface="Consolas"/>
                <a:cs typeface="Consolas"/>
                <a:sym typeface="Consolas"/>
              </a:rPr>
              <a:t>// false (bug in JS specification)</a:t>
            </a:r>
            <a:br>
              <a:rPr lang="en" sz="18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null &gt; </a:t>
            </a:r>
            <a:r>
              <a:rPr lang="en" sz="1800">
                <a:solidFill>
                  <a:srgbClr val="22C0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8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i="1" lang="en" sz="1800">
                <a:solidFill>
                  <a:srgbClr val="709070"/>
                </a:solidFill>
                <a:latin typeface="Consolas"/>
                <a:ea typeface="Consolas"/>
                <a:cs typeface="Consolas"/>
                <a:sym typeface="Consolas"/>
              </a:rPr>
              <a:t>// false</a:t>
            </a:r>
            <a:br>
              <a:rPr lang="en" sz="18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null &gt;</a:t>
            </a:r>
            <a:r>
              <a:rPr lang="en" sz="1800">
                <a:solidFill>
                  <a:srgbClr val="FFFFA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8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22C0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8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i="1" lang="en" sz="1800">
                <a:solidFill>
                  <a:srgbClr val="709070"/>
                </a:solidFill>
                <a:latin typeface="Consolas"/>
                <a:ea typeface="Consolas"/>
                <a:cs typeface="Consolas"/>
                <a:sym typeface="Consolas"/>
              </a:rPr>
              <a:t>//true</a:t>
            </a:r>
          </a:p>
        </p:txBody>
      </p:sp>
      <p:sp>
        <p:nvSpPr>
          <p:cNvPr id="122" name="Shape 122"/>
          <p:cNvSpPr txBox="1"/>
          <p:nvPr>
            <p:ph type="title"/>
          </p:nvPr>
        </p:nvSpPr>
        <p:spPr>
          <a:xfrm>
            <a:off x="-6000" y="231850"/>
            <a:ext cx="9156000" cy="85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WAT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idx="1" type="body"/>
          </p:nvPr>
        </p:nvSpPr>
        <p:spPr>
          <a:xfrm>
            <a:off x="1738650" y="1284375"/>
            <a:ext cx="5645100" cy="1854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FFFFA0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" sz="18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 myNumber </a:t>
            </a:r>
            <a:r>
              <a:rPr lang="en" sz="1800">
                <a:solidFill>
                  <a:srgbClr val="FFFFA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8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FFFFA0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8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6080FF"/>
                </a:solidFill>
                <a:latin typeface="Consolas"/>
                <a:ea typeface="Consolas"/>
                <a:cs typeface="Consolas"/>
                <a:sym typeface="Consolas"/>
              </a:rPr>
              <a:t>Number</a:t>
            </a:r>
            <a:r>
              <a:rPr lang="en" sz="18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>
                <a:solidFill>
                  <a:srgbClr val="22C0FF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" sz="18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 sz="18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FFFFA0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" sz="18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 myString </a:t>
            </a:r>
            <a:r>
              <a:rPr lang="en" sz="1800">
                <a:solidFill>
                  <a:srgbClr val="FFFFA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8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FFFFA0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8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608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8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>
                <a:solidFill>
                  <a:srgbClr val="FF2020"/>
                </a:solidFill>
                <a:latin typeface="Consolas"/>
                <a:ea typeface="Consolas"/>
                <a:cs typeface="Consolas"/>
                <a:sym typeface="Consolas"/>
              </a:rPr>
              <a:t>"Hello world!"</a:t>
            </a:r>
            <a:r>
              <a:rPr lang="en" sz="18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 sz="18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FFFFA0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" sz="18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 myBool </a:t>
            </a:r>
            <a:r>
              <a:rPr lang="en" sz="1800">
                <a:solidFill>
                  <a:srgbClr val="FFFFA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8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FFFFA0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8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6080FF"/>
                </a:solidFill>
                <a:latin typeface="Consolas"/>
                <a:ea typeface="Consolas"/>
                <a:cs typeface="Consolas"/>
                <a:sym typeface="Consolas"/>
              </a:rPr>
              <a:t>Boolean</a:t>
            </a:r>
            <a:r>
              <a:rPr lang="en" sz="18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(false);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FFFFA0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" sz="18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 myObject </a:t>
            </a:r>
            <a:r>
              <a:rPr lang="en" sz="1800">
                <a:solidFill>
                  <a:srgbClr val="FFFFA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8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FFFFA0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8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6080FF"/>
                </a:solidFill>
                <a:latin typeface="Consolas"/>
                <a:ea typeface="Consolas"/>
                <a:cs typeface="Consolas"/>
                <a:sym typeface="Consolas"/>
              </a:rPr>
              <a:t>Object</a:t>
            </a:r>
            <a:r>
              <a:rPr lang="en" sz="18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</a:p>
        </p:txBody>
      </p:sp>
      <p:sp>
        <p:nvSpPr>
          <p:cNvPr id="128" name="Shape 128"/>
          <p:cNvSpPr/>
          <p:nvPr/>
        </p:nvSpPr>
        <p:spPr>
          <a:xfrm flipH="1" rot="10800000">
            <a:off x="4032458" y="3505543"/>
            <a:ext cx="1057486" cy="922056"/>
          </a:xfrm>
          <a:custGeom>
            <a:pathLst>
              <a:path extrusionOk="0" h="15890" w="17204">
                <a:moveTo>
                  <a:pt x="1241" y="6108"/>
                </a:moveTo>
                <a:lnTo>
                  <a:pt x="1022" y="6376"/>
                </a:lnTo>
                <a:lnTo>
                  <a:pt x="852" y="6644"/>
                </a:lnTo>
                <a:lnTo>
                  <a:pt x="755" y="6765"/>
                </a:lnTo>
                <a:lnTo>
                  <a:pt x="730" y="6425"/>
                </a:lnTo>
                <a:lnTo>
                  <a:pt x="682" y="6108"/>
                </a:lnTo>
                <a:close/>
                <a:moveTo>
                  <a:pt x="3188" y="6181"/>
                </a:moveTo>
                <a:lnTo>
                  <a:pt x="3918" y="6206"/>
                </a:lnTo>
                <a:lnTo>
                  <a:pt x="3772" y="6327"/>
                </a:lnTo>
                <a:lnTo>
                  <a:pt x="3626" y="6498"/>
                </a:lnTo>
                <a:lnTo>
                  <a:pt x="3382" y="6814"/>
                </a:lnTo>
                <a:lnTo>
                  <a:pt x="3236" y="7009"/>
                </a:lnTo>
                <a:lnTo>
                  <a:pt x="3115" y="6936"/>
                </a:lnTo>
                <a:lnTo>
                  <a:pt x="2969" y="6911"/>
                </a:lnTo>
                <a:lnTo>
                  <a:pt x="2896" y="6887"/>
                </a:lnTo>
                <a:lnTo>
                  <a:pt x="2798" y="6863"/>
                </a:lnTo>
                <a:lnTo>
                  <a:pt x="2725" y="6863"/>
                </a:lnTo>
                <a:lnTo>
                  <a:pt x="2969" y="6546"/>
                </a:lnTo>
                <a:lnTo>
                  <a:pt x="3188" y="6230"/>
                </a:lnTo>
                <a:lnTo>
                  <a:pt x="3188" y="6181"/>
                </a:lnTo>
                <a:close/>
                <a:moveTo>
                  <a:pt x="4112" y="6206"/>
                </a:moveTo>
                <a:lnTo>
                  <a:pt x="4064" y="6376"/>
                </a:lnTo>
                <a:lnTo>
                  <a:pt x="4039" y="6546"/>
                </a:lnTo>
                <a:lnTo>
                  <a:pt x="4039" y="6863"/>
                </a:lnTo>
                <a:lnTo>
                  <a:pt x="3991" y="7398"/>
                </a:lnTo>
                <a:lnTo>
                  <a:pt x="3796" y="7617"/>
                </a:lnTo>
                <a:lnTo>
                  <a:pt x="3626" y="7860"/>
                </a:lnTo>
                <a:lnTo>
                  <a:pt x="3650" y="7714"/>
                </a:lnTo>
                <a:lnTo>
                  <a:pt x="3650" y="7568"/>
                </a:lnTo>
                <a:lnTo>
                  <a:pt x="3626" y="7447"/>
                </a:lnTo>
                <a:lnTo>
                  <a:pt x="3577" y="7325"/>
                </a:lnTo>
                <a:lnTo>
                  <a:pt x="3504" y="7203"/>
                </a:lnTo>
                <a:lnTo>
                  <a:pt x="3820" y="6717"/>
                </a:lnTo>
                <a:lnTo>
                  <a:pt x="3966" y="6473"/>
                </a:lnTo>
                <a:lnTo>
                  <a:pt x="4088" y="6206"/>
                </a:lnTo>
                <a:close/>
                <a:moveTo>
                  <a:pt x="2701" y="7301"/>
                </a:moveTo>
                <a:lnTo>
                  <a:pt x="2750" y="7325"/>
                </a:lnTo>
                <a:lnTo>
                  <a:pt x="2823" y="7325"/>
                </a:lnTo>
                <a:lnTo>
                  <a:pt x="2969" y="7374"/>
                </a:lnTo>
                <a:lnTo>
                  <a:pt x="3090" y="7447"/>
                </a:lnTo>
                <a:lnTo>
                  <a:pt x="3163" y="7568"/>
                </a:lnTo>
                <a:lnTo>
                  <a:pt x="3188" y="7690"/>
                </a:lnTo>
                <a:lnTo>
                  <a:pt x="3188" y="7836"/>
                </a:lnTo>
                <a:lnTo>
                  <a:pt x="3139" y="7982"/>
                </a:lnTo>
                <a:lnTo>
                  <a:pt x="3042" y="8104"/>
                </a:lnTo>
                <a:lnTo>
                  <a:pt x="2920" y="8201"/>
                </a:lnTo>
                <a:lnTo>
                  <a:pt x="2847" y="8225"/>
                </a:lnTo>
                <a:lnTo>
                  <a:pt x="2774" y="8250"/>
                </a:lnTo>
                <a:lnTo>
                  <a:pt x="2677" y="8225"/>
                </a:lnTo>
                <a:lnTo>
                  <a:pt x="2604" y="8201"/>
                </a:lnTo>
                <a:lnTo>
                  <a:pt x="2531" y="8152"/>
                </a:lnTo>
                <a:lnTo>
                  <a:pt x="2482" y="8079"/>
                </a:lnTo>
                <a:lnTo>
                  <a:pt x="2433" y="8031"/>
                </a:lnTo>
                <a:lnTo>
                  <a:pt x="2409" y="7958"/>
                </a:lnTo>
                <a:lnTo>
                  <a:pt x="2385" y="7836"/>
                </a:lnTo>
                <a:lnTo>
                  <a:pt x="2385" y="7714"/>
                </a:lnTo>
                <a:lnTo>
                  <a:pt x="2433" y="7593"/>
                </a:lnTo>
                <a:lnTo>
                  <a:pt x="2482" y="7495"/>
                </a:lnTo>
                <a:lnTo>
                  <a:pt x="2579" y="7374"/>
                </a:lnTo>
                <a:lnTo>
                  <a:pt x="2701" y="7301"/>
                </a:lnTo>
                <a:close/>
                <a:moveTo>
                  <a:pt x="1582" y="6133"/>
                </a:moveTo>
                <a:lnTo>
                  <a:pt x="1898" y="6157"/>
                </a:lnTo>
                <a:lnTo>
                  <a:pt x="2239" y="6157"/>
                </a:lnTo>
                <a:lnTo>
                  <a:pt x="3042" y="6181"/>
                </a:lnTo>
                <a:lnTo>
                  <a:pt x="2823" y="6303"/>
                </a:lnTo>
                <a:lnTo>
                  <a:pt x="2628" y="6473"/>
                </a:lnTo>
                <a:lnTo>
                  <a:pt x="2458" y="6692"/>
                </a:lnTo>
                <a:lnTo>
                  <a:pt x="2287" y="6911"/>
                </a:lnTo>
                <a:lnTo>
                  <a:pt x="1995" y="7398"/>
                </a:lnTo>
                <a:lnTo>
                  <a:pt x="1728" y="7836"/>
                </a:lnTo>
                <a:lnTo>
                  <a:pt x="1485" y="8225"/>
                </a:lnTo>
                <a:lnTo>
                  <a:pt x="1193" y="8639"/>
                </a:lnTo>
                <a:lnTo>
                  <a:pt x="925" y="9053"/>
                </a:lnTo>
                <a:lnTo>
                  <a:pt x="657" y="9466"/>
                </a:lnTo>
                <a:lnTo>
                  <a:pt x="633" y="8639"/>
                </a:lnTo>
                <a:lnTo>
                  <a:pt x="755" y="8566"/>
                </a:lnTo>
                <a:lnTo>
                  <a:pt x="852" y="8469"/>
                </a:lnTo>
                <a:lnTo>
                  <a:pt x="1047" y="8225"/>
                </a:lnTo>
                <a:lnTo>
                  <a:pt x="1193" y="7982"/>
                </a:lnTo>
                <a:lnTo>
                  <a:pt x="1314" y="7714"/>
                </a:lnTo>
                <a:lnTo>
                  <a:pt x="1436" y="7544"/>
                </a:lnTo>
                <a:lnTo>
                  <a:pt x="1582" y="7349"/>
                </a:lnTo>
                <a:lnTo>
                  <a:pt x="1874" y="6984"/>
                </a:lnTo>
                <a:lnTo>
                  <a:pt x="1995" y="6790"/>
                </a:lnTo>
                <a:lnTo>
                  <a:pt x="2141" y="6619"/>
                </a:lnTo>
                <a:lnTo>
                  <a:pt x="2239" y="6425"/>
                </a:lnTo>
                <a:lnTo>
                  <a:pt x="2312" y="6206"/>
                </a:lnTo>
                <a:lnTo>
                  <a:pt x="2312" y="6181"/>
                </a:lnTo>
                <a:lnTo>
                  <a:pt x="2287" y="6181"/>
                </a:lnTo>
                <a:lnTo>
                  <a:pt x="2117" y="6279"/>
                </a:lnTo>
                <a:lnTo>
                  <a:pt x="1971" y="6400"/>
                </a:lnTo>
                <a:lnTo>
                  <a:pt x="1825" y="6546"/>
                </a:lnTo>
                <a:lnTo>
                  <a:pt x="1703" y="6692"/>
                </a:lnTo>
                <a:lnTo>
                  <a:pt x="1460" y="7009"/>
                </a:lnTo>
                <a:lnTo>
                  <a:pt x="1217" y="7325"/>
                </a:lnTo>
                <a:lnTo>
                  <a:pt x="925" y="7714"/>
                </a:lnTo>
                <a:lnTo>
                  <a:pt x="657" y="8152"/>
                </a:lnTo>
                <a:lnTo>
                  <a:pt x="657" y="8128"/>
                </a:lnTo>
                <a:lnTo>
                  <a:pt x="730" y="7398"/>
                </a:lnTo>
                <a:lnTo>
                  <a:pt x="828" y="7276"/>
                </a:lnTo>
                <a:lnTo>
                  <a:pt x="901" y="7130"/>
                </a:lnTo>
                <a:lnTo>
                  <a:pt x="1047" y="6887"/>
                </a:lnTo>
                <a:lnTo>
                  <a:pt x="1339" y="6522"/>
                </a:lnTo>
                <a:lnTo>
                  <a:pt x="1460" y="6327"/>
                </a:lnTo>
                <a:lnTo>
                  <a:pt x="1582" y="6133"/>
                </a:lnTo>
                <a:close/>
                <a:moveTo>
                  <a:pt x="1971" y="7982"/>
                </a:moveTo>
                <a:lnTo>
                  <a:pt x="1995" y="8104"/>
                </a:lnTo>
                <a:lnTo>
                  <a:pt x="2044" y="8225"/>
                </a:lnTo>
                <a:lnTo>
                  <a:pt x="2117" y="8323"/>
                </a:lnTo>
                <a:lnTo>
                  <a:pt x="2190" y="8396"/>
                </a:lnTo>
                <a:lnTo>
                  <a:pt x="1533" y="9369"/>
                </a:lnTo>
                <a:lnTo>
                  <a:pt x="682" y="10658"/>
                </a:lnTo>
                <a:lnTo>
                  <a:pt x="682" y="10512"/>
                </a:lnTo>
                <a:lnTo>
                  <a:pt x="657" y="10123"/>
                </a:lnTo>
                <a:lnTo>
                  <a:pt x="1241" y="9150"/>
                </a:lnTo>
                <a:lnTo>
                  <a:pt x="1849" y="8201"/>
                </a:lnTo>
                <a:lnTo>
                  <a:pt x="1971" y="7982"/>
                </a:lnTo>
                <a:close/>
                <a:moveTo>
                  <a:pt x="3188" y="8566"/>
                </a:moveTo>
                <a:lnTo>
                  <a:pt x="2312" y="9928"/>
                </a:lnTo>
                <a:lnTo>
                  <a:pt x="1436" y="11242"/>
                </a:lnTo>
                <a:lnTo>
                  <a:pt x="1047" y="11753"/>
                </a:lnTo>
                <a:lnTo>
                  <a:pt x="828" y="11997"/>
                </a:lnTo>
                <a:lnTo>
                  <a:pt x="657" y="12264"/>
                </a:lnTo>
                <a:lnTo>
                  <a:pt x="657" y="11242"/>
                </a:lnTo>
                <a:lnTo>
                  <a:pt x="974" y="10780"/>
                </a:lnTo>
                <a:lnTo>
                  <a:pt x="1922" y="9369"/>
                </a:lnTo>
                <a:lnTo>
                  <a:pt x="2458" y="8590"/>
                </a:lnTo>
                <a:lnTo>
                  <a:pt x="2579" y="8639"/>
                </a:lnTo>
                <a:lnTo>
                  <a:pt x="2725" y="8663"/>
                </a:lnTo>
                <a:lnTo>
                  <a:pt x="2871" y="8663"/>
                </a:lnTo>
                <a:lnTo>
                  <a:pt x="2993" y="8639"/>
                </a:lnTo>
                <a:lnTo>
                  <a:pt x="3090" y="8615"/>
                </a:lnTo>
                <a:lnTo>
                  <a:pt x="3188" y="8566"/>
                </a:lnTo>
                <a:close/>
                <a:moveTo>
                  <a:pt x="3991" y="7787"/>
                </a:moveTo>
                <a:lnTo>
                  <a:pt x="3991" y="8834"/>
                </a:lnTo>
                <a:lnTo>
                  <a:pt x="3820" y="8980"/>
                </a:lnTo>
                <a:lnTo>
                  <a:pt x="3650" y="9174"/>
                </a:lnTo>
                <a:lnTo>
                  <a:pt x="3358" y="9588"/>
                </a:lnTo>
                <a:lnTo>
                  <a:pt x="2823" y="10342"/>
                </a:lnTo>
                <a:lnTo>
                  <a:pt x="2555" y="10707"/>
                </a:lnTo>
                <a:lnTo>
                  <a:pt x="2287" y="11096"/>
                </a:lnTo>
                <a:lnTo>
                  <a:pt x="1436" y="12143"/>
                </a:lnTo>
                <a:lnTo>
                  <a:pt x="1022" y="12654"/>
                </a:lnTo>
                <a:lnTo>
                  <a:pt x="633" y="13189"/>
                </a:lnTo>
                <a:lnTo>
                  <a:pt x="633" y="12946"/>
                </a:lnTo>
                <a:lnTo>
                  <a:pt x="633" y="12775"/>
                </a:lnTo>
                <a:lnTo>
                  <a:pt x="755" y="12654"/>
                </a:lnTo>
                <a:lnTo>
                  <a:pt x="876" y="12532"/>
                </a:lnTo>
                <a:lnTo>
                  <a:pt x="1120" y="12264"/>
                </a:lnTo>
                <a:lnTo>
                  <a:pt x="1509" y="11680"/>
                </a:lnTo>
                <a:lnTo>
                  <a:pt x="2020" y="10975"/>
                </a:lnTo>
                <a:lnTo>
                  <a:pt x="2506" y="10245"/>
                </a:lnTo>
                <a:lnTo>
                  <a:pt x="2993" y="9490"/>
                </a:lnTo>
                <a:lnTo>
                  <a:pt x="3455" y="8736"/>
                </a:lnTo>
                <a:lnTo>
                  <a:pt x="3723" y="8274"/>
                </a:lnTo>
                <a:lnTo>
                  <a:pt x="3869" y="8031"/>
                </a:lnTo>
                <a:lnTo>
                  <a:pt x="3991" y="7787"/>
                </a:lnTo>
                <a:close/>
                <a:moveTo>
                  <a:pt x="4039" y="14065"/>
                </a:moveTo>
                <a:lnTo>
                  <a:pt x="4039" y="14430"/>
                </a:lnTo>
                <a:lnTo>
                  <a:pt x="3820" y="14430"/>
                </a:lnTo>
                <a:lnTo>
                  <a:pt x="4015" y="14089"/>
                </a:lnTo>
                <a:lnTo>
                  <a:pt x="4039" y="14065"/>
                </a:lnTo>
                <a:close/>
                <a:moveTo>
                  <a:pt x="4039" y="12921"/>
                </a:moveTo>
                <a:lnTo>
                  <a:pt x="4039" y="13140"/>
                </a:lnTo>
                <a:lnTo>
                  <a:pt x="4039" y="13554"/>
                </a:lnTo>
                <a:lnTo>
                  <a:pt x="3918" y="13724"/>
                </a:lnTo>
                <a:lnTo>
                  <a:pt x="3820" y="13870"/>
                </a:lnTo>
                <a:lnTo>
                  <a:pt x="3577" y="14235"/>
                </a:lnTo>
                <a:lnTo>
                  <a:pt x="3431" y="14454"/>
                </a:lnTo>
                <a:lnTo>
                  <a:pt x="2993" y="14454"/>
                </a:lnTo>
                <a:lnTo>
                  <a:pt x="3431" y="13797"/>
                </a:lnTo>
                <a:lnTo>
                  <a:pt x="3747" y="13359"/>
                </a:lnTo>
                <a:lnTo>
                  <a:pt x="4039" y="12921"/>
                </a:lnTo>
                <a:close/>
                <a:moveTo>
                  <a:pt x="4039" y="11826"/>
                </a:moveTo>
                <a:lnTo>
                  <a:pt x="4039" y="12483"/>
                </a:lnTo>
                <a:lnTo>
                  <a:pt x="3845" y="12678"/>
                </a:lnTo>
                <a:lnTo>
                  <a:pt x="3650" y="12873"/>
                </a:lnTo>
                <a:lnTo>
                  <a:pt x="3334" y="13311"/>
                </a:lnTo>
                <a:lnTo>
                  <a:pt x="2896" y="13895"/>
                </a:lnTo>
                <a:lnTo>
                  <a:pt x="2677" y="14187"/>
                </a:lnTo>
                <a:lnTo>
                  <a:pt x="2482" y="14503"/>
                </a:lnTo>
                <a:lnTo>
                  <a:pt x="2312" y="14503"/>
                </a:lnTo>
                <a:lnTo>
                  <a:pt x="2433" y="14333"/>
                </a:lnTo>
                <a:lnTo>
                  <a:pt x="2555" y="14162"/>
                </a:lnTo>
                <a:lnTo>
                  <a:pt x="2871" y="13651"/>
                </a:lnTo>
                <a:lnTo>
                  <a:pt x="3188" y="13116"/>
                </a:lnTo>
                <a:lnTo>
                  <a:pt x="3504" y="12581"/>
                </a:lnTo>
                <a:lnTo>
                  <a:pt x="3845" y="12070"/>
                </a:lnTo>
                <a:lnTo>
                  <a:pt x="4039" y="11826"/>
                </a:lnTo>
                <a:close/>
                <a:moveTo>
                  <a:pt x="4015" y="10391"/>
                </a:moveTo>
                <a:lnTo>
                  <a:pt x="4015" y="11218"/>
                </a:lnTo>
                <a:lnTo>
                  <a:pt x="4039" y="11364"/>
                </a:lnTo>
                <a:lnTo>
                  <a:pt x="3869" y="11486"/>
                </a:lnTo>
                <a:lnTo>
                  <a:pt x="3723" y="11656"/>
                </a:lnTo>
                <a:lnTo>
                  <a:pt x="3577" y="11826"/>
                </a:lnTo>
                <a:lnTo>
                  <a:pt x="3455" y="12021"/>
                </a:lnTo>
                <a:lnTo>
                  <a:pt x="3236" y="12386"/>
                </a:lnTo>
                <a:lnTo>
                  <a:pt x="3042" y="12702"/>
                </a:lnTo>
                <a:lnTo>
                  <a:pt x="2725" y="13238"/>
                </a:lnTo>
                <a:lnTo>
                  <a:pt x="2409" y="13773"/>
                </a:lnTo>
                <a:lnTo>
                  <a:pt x="2263" y="13968"/>
                </a:lnTo>
                <a:lnTo>
                  <a:pt x="2117" y="14138"/>
                </a:lnTo>
                <a:lnTo>
                  <a:pt x="1971" y="14333"/>
                </a:lnTo>
                <a:lnTo>
                  <a:pt x="1849" y="14527"/>
                </a:lnTo>
                <a:lnTo>
                  <a:pt x="1047" y="14600"/>
                </a:lnTo>
                <a:lnTo>
                  <a:pt x="1460" y="14089"/>
                </a:lnTo>
                <a:lnTo>
                  <a:pt x="1825" y="13554"/>
                </a:lnTo>
                <a:lnTo>
                  <a:pt x="2214" y="13019"/>
                </a:lnTo>
                <a:lnTo>
                  <a:pt x="2604" y="12508"/>
                </a:lnTo>
                <a:lnTo>
                  <a:pt x="2823" y="12240"/>
                </a:lnTo>
                <a:lnTo>
                  <a:pt x="3017" y="11972"/>
                </a:lnTo>
                <a:lnTo>
                  <a:pt x="3382" y="11388"/>
                </a:lnTo>
                <a:lnTo>
                  <a:pt x="3723" y="10902"/>
                </a:lnTo>
                <a:lnTo>
                  <a:pt x="3869" y="10634"/>
                </a:lnTo>
                <a:lnTo>
                  <a:pt x="4015" y="10391"/>
                </a:lnTo>
                <a:close/>
                <a:moveTo>
                  <a:pt x="4015" y="9271"/>
                </a:moveTo>
                <a:lnTo>
                  <a:pt x="4015" y="10147"/>
                </a:lnTo>
                <a:lnTo>
                  <a:pt x="3893" y="10220"/>
                </a:lnTo>
                <a:lnTo>
                  <a:pt x="3796" y="10318"/>
                </a:lnTo>
                <a:lnTo>
                  <a:pt x="3626" y="10512"/>
                </a:lnTo>
                <a:lnTo>
                  <a:pt x="3455" y="10731"/>
                </a:lnTo>
                <a:lnTo>
                  <a:pt x="3285" y="10975"/>
                </a:lnTo>
                <a:lnTo>
                  <a:pt x="2847" y="11632"/>
                </a:lnTo>
                <a:lnTo>
                  <a:pt x="2628" y="11972"/>
                </a:lnTo>
                <a:lnTo>
                  <a:pt x="2385" y="12289"/>
                </a:lnTo>
                <a:lnTo>
                  <a:pt x="1947" y="12873"/>
                </a:lnTo>
                <a:lnTo>
                  <a:pt x="1509" y="13481"/>
                </a:lnTo>
                <a:lnTo>
                  <a:pt x="1071" y="14065"/>
                </a:lnTo>
                <a:lnTo>
                  <a:pt x="828" y="14333"/>
                </a:lnTo>
                <a:lnTo>
                  <a:pt x="584" y="14625"/>
                </a:lnTo>
                <a:lnTo>
                  <a:pt x="609" y="14430"/>
                </a:lnTo>
                <a:lnTo>
                  <a:pt x="609" y="14235"/>
                </a:lnTo>
                <a:lnTo>
                  <a:pt x="609" y="13895"/>
                </a:lnTo>
                <a:lnTo>
                  <a:pt x="1120" y="13213"/>
                </a:lnTo>
                <a:lnTo>
                  <a:pt x="1631" y="12556"/>
                </a:lnTo>
                <a:lnTo>
                  <a:pt x="2677" y="11242"/>
                </a:lnTo>
                <a:lnTo>
                  <a:pt x="3090" y="10658"/>
                </a:lnTo>
                <a:lnTo>
                  <a:pt x="3480" y="10050"/>
                </a:lnTo>
                <a:lnTo>
                  <a:pt x="3747" y="9661"/>
                </a:lnTo>
                <a:lnTo>
                  <a:pt x="4015" y="9271"/>
                </a:lnTo>
                <a:close/>
                <a:moveTo>
                  <a:pt x="10341" y="488"/>
                </a:moveTo>
                <a:lnTo>
                  <a:pt x="10536" y="512"/>
                </a:lnTo>
                <a:lnTo>
                  <a:pt x="10755" y="536"/>
                </a:lnTo>
                <a:lnTo>
                  <a:pt x="10950" y="585"/>
                </a:lnTo>
                <a:lnTo>
                  <a:pt x="11071" y="609"/>
                </a:lnTo>
                <a:lnTo>
                  <a:pt x="11169" y="658"/>
                </a:lnTo>
                <a:lnTo>
                  <a:pt x="11266" y="731"/>
                </a:lnTo>
                <a:lnTo>
                  <a:pt x="11339" y="828"/>
                </a:lnTo>
                <a:lnTo>
                  <a:pt x="11485" y="999"/>
                </a:lnTo>
                <a:lnTo>
                  <a:pt x="11582" y="1217"/>
                </a:lnTo>
                <a:lnTo>
                  <a:pt x="11655" y="1436"/>
                </a:lnTo>
                <a:lnTo>
                  <a:pt x="11704" y="1680"/>
                </a:lnTo>
                <a:lnTo>
                  <a:pt x="11728" y="1923"/>
                </a:lnTo>
                <a:lnTo>
                  <a:pt x="11728" y="2385"/>
                </a:lnTo>
                <a:lnTo>
                  <a:pt x="11680" y="2848"/>
                </a:lnTo>
                <a:lnTo>
                  <a:pt x="11582" y="3310"/>
                </a:lnTo>
                <a:lnTo>
                  <a:pt x="11461" y="3772"/>
                </a:lnTo>
                <a:lnTo>
                  <a:pt x="11315" y="4210"/>
                </a:lnTo>
                <a:lnTo>
                  <a:pt x="10974" y="5111"/>
                </a:lnTo>
                <a:lnTo>
                  <a:pt x="10804" y="5549"/>
                </a:lnTo>
                <a:lnTo>
                  <a:pt x="10658" y="5987"/>
                </a:lnTo>
                <a:lnTo>
                  <a:pt x="10658" y="6084"/>
                </a:lnTo>
                <a:lnTo>
                  <a:pt x="10658" y="6181"/>
                </a:lnTo>
                <a:lnTo>
                  <a:pt x="10731" y="6254"/>
                </a:lnTo>
                <a:lnTo>
                  <a:pt x="10779" y="6303"/>
                </a:lnTo>
                <a:lnTo>
                  <a:pt x="10877" y="6327"/>
                </a:lnTo>
                <a:lnTo>
                  <a:pt x="10950" y="6327"/>
                </a:lnTo>
                <a:lnTo>
                  <a:pt x="11047" y="6303"/>
                </a:lnTo>
                <a:lnTo>
                  <a:pt x="11120" y="6279"/>
                </a:lnTo>
                <a:lnTo>
                  <a:pt x="11388" y="6303"/>
                </a:lnTo>
                <a:lnTo>
                  <a:pt x="11655" y="6327"/>
                </a:lnTo>
                <a:lnTo>
                  <a:pt x="12215" y="6352"/>
                </a:lnTo>
                <a:lnTo>
                  <a:pt x="12775" y="6327"/>
                </a:lnTo>
                <a:lnTo>
                  <a:pt x="13310" y="6327"/>
                </a:lnTo>
                <a:lnTo>
                  <a:pt x="13748" y="6352"/>
                </a:lnTo>
                <a:lnTo>
                  <a:pt x="14210" y="6425"/>
                </a:lnTo>
                <a:lnTo>
                  <a:pt x="14673" y="6498"/>
                </a:lnTo>
                <a:lnTo>
                  <a:pt x="15111" y="6595"/>
                </a:lnTo>
                <a:lnTo>
                  <a:pt x="15476" y="6668"/>
                </a:lnTo>
                <a:lnTo>
                  <a:pt x="15841" y="6790"/>
                </a:lnTo>
                <a:lnTo>
                  <a:pt x="16011" y="6887"/>
                </a:lnTo>
                <a:lnTo>
                  <a:pt x="16157" y="6960"/>
                </a:lnTo>
                <a:lnTo>
                  <a:pt x="16327" y="7082"/>
                </a:lnTo>
                <a:lnTo>
                  <a:pt x="16449" y="7203"/>
                </a:lnTo>
                <a:lnTo>
                  <a:pt x="16546" y="7301"/>
                </a:lnTo>
                <a:lnTo>
                  <a:pt x="16619" y="7398"/>
                </a:lnTo>
                <a:lnTo>
                  <a:pt x="16644" y="7520"/>
                </a:lnTo>
                <a:lnTo>
                  <a:pt x="16668" y="7641"/>
                </a:lnTo>
                <a:lnTo>
                  <a:pt x="16692" y="7763"/>
                </a:lnTo>
                <a:lnTo>
                  <a:pt x="16668" y="7885"/>
                </a:lnTo>
                <a:lnTo>
                  <a:pt x="16644" y="8031"/>
                </a:lnTo>
                <a:lnTo>
                  <a:pt x="16595" y="8152"/>
                </a:lnTo>
                <a:lnTo>
                  <a:pt x="16473" y="8371"/>
                </a:lnTo>
                <a:lnTo>
                  <a:pt x="16303" y="8566"/>
                </a:lnTo>
                <a:lnTo>
                  <a:pt x="16206" y="8663"/>
                </a:lnTo>
                <a:lnTo>
                  <a:pt x="16108" y="8736"/>
                </a:lnTo>
                <a:lnTo>
                  <a:pt x="15987" y="8785"/>
                </a:lnTo>
                <a:lnTo>
                  <a:pt x="15889" y="8834"/>
                </a:lnTo>
                <a:lnTo>
                  <a:pt x="15792" y="8882"/>
                </a:lnTo>
                <a:lnTo>
                  <a:pt x="15719" y="8955"/>
                </a:lnTo>
                <a:lnTo>
                  <a:pt x="15695" y="9053"/>
                </a:lnTo>
                <a:lnTo>
                  <a:pt x="15719" y="9150"/>
                </a:lnTo>
                <a:lnTo>
                  <a:pt x="15743" y="9247"/>
                </a:lnTo>
                <a:lnTo>
                  <a:pt x="15816" y="9296"/>
                </a:lnTo>
                <a:lnTo>
                  <a:pt x="15914" y="9344"/>
                </a:lnTo>
                <a:lnTo>
                  <a:pt x="16035" y="9344"/>
                </a:lnTo>
                <a:lnTo>
                  <a:pt x="16157" y="9296"/>
                </a:lnTo>
                <a:lnTo>
                  <a:pt x="16279" y="9393"/>
                </a:lnTo>
                <a:lnTo>
                  <a:pt x="16376" y="9490"/>
                </a:lnTo>
                <a:lnTo>
                  <a:pt x="16425" y="9636"/>
                </a:lnTo>
                <a:lnTo>
                  <a:pt x="16473" y="9782"/>
                </a:lnTo>
                <a:lnTo>
                  <a:pt x="16473" y="9953"/>
                </a:lnTo>
                <a:lnTo>
                  <a:pt x="16449" y="10123"/>
                </a:lnTo>
                <a:lnTo>
                  <a:pt x="16376" y="10415"/>
                </a:lnTo>
                <a:lnTo>
                  <a:pt x="16303" y="10610"/>
                </a:lnTo>
                <a:lnTo>
                  <a:pt x="16206" y="10756"/>
                </a:lnTo>
                <a:lnTo>
                  <a:pt x="16084" y="10902"/>
                </a:lnTo>
                <a:lnTo>
                  <a:pt x="15938" y="11023"/>
                </a:lnTo>
                <a:lnTo>
                  <a:pt x="15743" y="11145"/>
                </a:lnTo>
                <a:lnTo>
                  <a:pt x="15670" y="11194"/>
                </a:lnTo>
                <a:lnTo>
                  <a:pt x="15622" y="11315"/>
                </a:lnTo>
                <a:lnTo>
                  <a:pt x="15622" y="11388"/>
                </a:lnTo>
                <a:lnTo>
                  <a:pt x="15646" y="11437"/>
                </a:lnTo>
                <a:lnTo>
                  <a:pt x="15670" y="11486"/>
                </a:lnTo>
                <a:lnTo>
                  <a:pt x="15719" y="11510"/>
                </a:lnTo>
                <a:lnTo>
                  <a:pt x="15792" y="11559"/>
                </a:lnTo>
                <a:lnTo>
                  <a:pt x="15889" y="11583"/>
                </a:lnTo>
                <a:lnTo>
                  <a:pt x="15962" y="11753"/>
                </a:lnTo>
                <a:lnTo>
                  <a:pt x="15987" y="11924"/>
                </a:lnTo>
                <a:lnTo>
                  <a:pt x="16011" y="12070"/>
                </a:lnTo>
                <a:lnTo>
                  <a:pt x="15987" y="12410"/>
                </a:lnTo>
                <a:lnTo>
                  <a:pt x="15962" y="12678"/>
                </a:lnTo>
                <a:lnTo>
                  <a:pt x="15914" y="12824"/>
                </a:lnTo>
                <a:lnTo>
                  <a:pt x="15865" y="12994"/>
                </a:lnTo>
                <a:lnTo>
                  <a:pt x="15792" y="13140"/>
                </a:lnTo>
                <a:lnTo>
                  <a:pt x="15719" y="13262"/>
                </a:lnTo>
                <a:lnTo>
                  <a:pt x="15622" y="13335"/>
                </a:lnTo>
                <a:lnTo>
                  <a:pt x="15549" y="13359"/>
                </a:lnTo>
                <a:lnTo>
                  <a:pt x="15500" y="13359"/>
                </a:lnTo>
                <a:lnTo>
                  <a:pt x="15403" y="13384"/>
                </a:lnTo>
                <a:lnTo>
                  <a:pt x="15330" y="13432"/>
                </a:lnTo>
                <a:lnTo>
                  <a:pt x="15281" y="13505"/>
                </a:lnTo>
                <a:lnTo>
                  <a:pt x="15257" y="13578"/>
                </a:lnTo>
                <a:lnTo>
                  <a:pt x="15257" y="13676"/>
                </a:lnTo>
                <a:lnTo>
                  <a:pt x="15281" y="13749"/>
                </a:lnTo>
                <a:lnTo>
                  <a:pt x="15354" y="13797"/>
                </a:lnTo>
                <a:lnTo>
                  <a:pt x="15427" y="13846"/>
                </a:lnTo>
                <a:lnTo>
                  <a:pt x="15524" y="13846"/>
                </a:lnTo>
                <a:lnTo>
                  <a:pt x="15573" y="14089"/>
                </a:lnTo>
                <a:lnTo>
                  <a:pt x="15622" y="14357"/>
                </a:lnTo>
                <a:lnTo>
                  <a:pt x="15622" y="14479"/>
                </a:lnTo>
                <a:lnTo>
                  <a:pt x="15622" y="14600"/>
                </a:lnTo>
                <a:lnTo>
                  <a:pt x="15597" y="14722"/>
                </a:lnTo>
                <a:lnTo>
                  <a:pt x="15549" y="14868"/>
                </a:lnTo>
                <a:lnTo>
                  <a:pt x="15476" y="14965"/>
                </a:lnTo>
                <a:lnTo>
                  <a:pt x="15403" y="15063"/>
                </a:lnTo>
                <a:lnTo>
                  <a:pt x="15305" y="15136"/>
                </a:lnTo>
                <a:lnTo>
                  <a:pt x="15208" y="15184"/>
                </a:lnTo>
                <a:lnTo>
                  <a:pt x="15208" y="15184"/>
                </a:lnTo>
                <a:lnTo>
                  <a:pt x="15257" y="14917"/>
                </a:lnTo>
                <a:lnTo>
                  <a:pt x="15330" y="14625"/>
                </a:lnTo>
                <a:lnTo>
                  <a:pt x="15330" y="14600"/>
                </a:lnTo>
                <a:lnTo>
                  <a:pt x="15330" y="14552"/>
                </a:lnTo>
                <a:lnTo>
                  <a:pt x="15281" y="14527"/>
                </a:lnTo>
                <a:lnTo>
                  <a:pt x="15208" y="14503"/>
                </a:lnTo>
                <a:lnTo>
                  <a:pt x="15184" y="14527"/>
                </a:lnTo>
                <a:lnTo>
                  <a:pt x="15159" y="14552"/>
                </a:lnTo>
                <a:lnTo>
                  <a:pt x="15013" y="14917"/>
                </a:lnTo>
                <a:lnTo>
                  <a:pt x="14965" y="15087"/>
                </a:lnTo>
                <a:lnTo>
                  <a:pt x="14965" y="15282"/>
                </a:lnTo>
                <a:lnTo>
                  <a:pt x="14648" y="15355"/>
                </a:lnTo>
                <a:lnTo>
                  <a:pt x="14721" y="15038"/>
                </a:lnTo>
                <a:lnTo>
                  <a:pt x="14819" y="14673"/>
                </a:lnTo>
                <a:lnTo>
                  <a:pt x="14867" y="14308"/>
                </a:lnTo>
                <a:lnTo>
                  <a:pt x="14867" y="14284"/>
                </a:lnTo>
                <a:lnTo>
                  <a:pt x="14843" y="14235"/>
                </a:lnTo>
                <a:lnTo>
                  <a:pt x="14794" y="14211"/>
                </a:lnTo>
                <a:lnTo>
                  <a:pt x="14721" y="14235"/>
                </a:lnTo>
                <a:lnTo>
                  <a:pt x="14673" y="14260"/>
                </a:lnTo>
                <a:lnTo>
                  <a:pt x="14673" y="14284"/>
                </a:lnTo>
                <a:lnTo>
                  <a:pt x="14551" y="14625"/>
                </a:lnTo>
                <a:lnTo>
                  <a:pt x="14454" y="14965"/>
                </a:lnTo>
                <a:lnTo>
                  <a:pt x="14356" y="15184"/>
                </a:lnTo>
                <a:lnTo>
                  <a:pt x="14332" y="15306"/>
                </a:lnTo>
                <a:lnTo>
                  <a:pt x="14332" y="15403"/>
                </a:lnTo>
                <a:lnTo>
                  <a:pt x="14064" y="15428"/>
                </a:lnTo>
                <a:lnTo>
                  <a:pt x="14064" y="15428"/>
                </a:lnTo>
                <a:lnTo>
                  <a:pt x="14089" y="15379"/>
                </a:lnTo>
                <a:lnTo>
                  <a:pt x="14089" y="15330"/>
                </a:lnTo>
                <a:lnTo>
                  <a:pt x="14113" y="15063"/>
                </a:lnTo>
                <a:lnTo>
                  <a:pt x="14162" y="14771"/>
                </a:lnTo>
                <a:lnTo>
                  <a:pt x="14235" y="14503"/>
                </a:lnTo>
                <a:lnTo>
                  <a:pt x="14356" y="14260"/>
                </a:lnTo>
                <a:lnTo>
                  <a:pt x="14356" y="14211"/>
                </a:lnTo>
                <a:lnTo>
                  <a:pt x="14332" y="14162"/>
                </a:lnTo>
                <a:lnTo>
                  <a:pt x="14283" y="14138"/>
                </a:lnTo>
                <a:lnTo>
                  <a:pt x="14235" y="14162"/>
                </a:lnTo>
                <a:lnTo>
                  <a:pt x="14064" y="14430"/>
                </a:lnTo>
                <a:lnTo>
                  <a:pt x="13918" y="14722"/>
                </a:lnTo>
                <a:lnTo>
                  <a:pt x="13845" y="14868"/>
                </a:lnTo>
                <a:lnTo>
                  <a:pt x="13821" y="15014"/>
                </a:lnTo>
                <a:lnTo>
                  <a:pt x="13797" y="15160"/>
                </a:lnTo>
                <a:lnTo>
                  <a:pt x="13797" y="15330"/>
                </a:lnTo>
                <a:lnTo>
                  <a:pt x="13821" y="15379"/>
                </a:lnTo>
                <a:lnTo>
                  <a:pt x="13845" y="15428"/>
                </a:lnTo>
                <a:lnTo>
                  <a:pt x="13383" y="15428"/>
                </a:lnTo>
                <a:lnTo>
                  <a:pt x="13432" y="15209"/>
                </a:lnTo>
                <a:lnTo>
                  <a:pt x="13456" y="14990"/>
                </a:lnTo>
                <a:lnTo>
                  <a:pt x="13505" y="14771"/>
                </a:lnTo>
                <a:lnTo>
                  <a:pt x="13578" y="14552"/>
                </a:lnTo>
                <a:lnTo>
                  <a:pt x="13748" y="14114"/>
                </a:lnTo>
                <a:lnTo>
                  <a:pt x="13748" y="14089"/>
                </a:lnTo>
                <a:lnTo>
                  <a:pt x="13748" y="14065"/>
                </a:lnTo>
                <a:lnTo>
                  <a:pt x="13699" y="14016"/>
                </a:lnTo>
                <a:lnTo>
                  <a:pt x="13651" y="14016"/>
                </a:lnTo>
                <a:lnTo>
                  <a:pt x="13602" y="14065"/>
                </a:lnTo>
                <a:lnTo>
                  <a:pt x="13456" y="14260"/>
                </a:lnTo>
                <a:lnTo>
                  <a:pt x="13334" y="14454"/>
                </a:lnTo>
                <a:lnTo>
                  <a:pt x="13237" y="14673"/>
                </a:lnTo>
                <a:lnTo>
                  <a:pt x="13140" y="14917"/>
                </a:lnTo>
                <a:lnTo>
                  <a:pt x="13067" y="15136"/>
                </a:lnTo>
                <a:lnTo>
                  <a:pt x="13042" y="15282"/>
                </a:lnTo>
                <a:lnTo>
                  <a:pt x="13042" y="15403"/>
                </a:lnTo>
                <a:lnTo>
                  <a:pt x="12556" y="15330"/>
                </a:lnTo>
                <a:lnTo>
                  <a:pt x="12604" y="15038"/>
                </a:lnTo>
                <a:lnTo>
                  <a:pt x="12677" y="14746"/>
                </a:lnTo>
                <a:lnTo>
                  <a:pt x="12775" y="14479"/>
                </a:lnTo>
                <a:lnTo>
                  <a:pt x="12921" y="14211"/>
                </a:lnTo>
                <a:lnTo>
                  <a:pt x="12921" y="14162"/>
                </a:lnTo>
                <a:lnTo>
                  <a:pt x="12896" y="14114"/>
                </a:lnTo>
                <a:lnTo>
                  <a:pt x="12799" y="14114"/>
                </a:lnTo>
                <a:lnTo>
                  <a:pt x="12702" y="14235"/>
                </a:lnTo>
                <a:lnTo>
                  <a:pt x="12604" y="14357"/>
                </a:lnTo>
                <a:lnTo>
                  <a:pt x="12507" y="14479"/>
                </a:lnTo>
                <a:lnTo>
                  <a:pt x="12410" y="14649"/>
                </a:lnTo>
                <a:lnTo>
                  <a:pt x="12337" y="14795"/>
                </a:lnTo>
                <a:lnTo>
                  <a:pt x="12288" y="14965"/>
                </a:lnTo>
                <a:lnTo>
                  <a:pt x="12239" y="15136"/>
                </a:lnTo>
                <a:lnTo>
                  <a:pt x="12239" y="15282"/>
                </a:lnTo>
                <a:lnTo>
                  <a:pt x="11801" y="15233"/>
                </a:lnTo>
                <a:lnTo>
                  <a:pt x="11753" y="15209"/>
                </a:lnTo>
                <a:lnTo>
                  <a:pt x="11874" y="14941"/>
                </a:lnTo>
                <a:lnTo>
                  <a:pt x="11947" y="14673"/>
                </a:lnTo>
                <a:lnTo>
                  <a:pt x="12118" y="14114"/>
                </a:lnTo>
                <a:lnTo>
                  <a:pt x="12118" y="14089"/>
                </a:lnTo>
                <a:lnTo>
                  <a:pt x="12118" y="14065"/>
                </a:lnTo>
                <a:lnTo>
                  <a:pt x="12093" y="14065"/>
                </a:lnTo>
                <a:lnTo>
                  <a:pt x="12069" y="14089"/>
                </a:lnTo>
                <a:lnTo>
                  <a:pt x="11874" y="14357"/>
                </a:lnTo>
                <a:lnTo>
                  <a:pt x="11680" y="14600"/>
                </a:lnTo>
                <a:lnTo>
                  <a:pt x="11509" y="14868"/>
                </a:lnTo>
                <a:lnTo>
                  <a:pt x="11363" y="15136"/>
                </a:lnTo>
                <a:lnTo>
                  <a:pt x="11363" y="15160"/>
                </a:lnTo>
                <a:lnTo>
                  <a:pt x="10974" y="15087"/>
                </a:lnTo>
                <a:lnTo>
                  <a:pt x="11096" y="14990"/>
                </a:lnTo>
                <a:lnTo>
                  <a:pt x="11169" y="14868"/>
                </a:lnTo>
                <a:lnTo>
                  <a:pt x="11290" y="14600"/>
                </a:lnTo>
                <a:lnTo>
                  <a:pt x="11655" y="13870"/>
                </a:lnTo>
                <a:lnTo>
                  <a:pt x="11680" y="13846"/>
                </a:lnTo>
                <a:lnTo>
                  <a:pt x="11680" y="13822"/>
                </a:lnTo>
                <a:lnTo>
                  <a:pt x="11631" y="13773"/>
                </a:lnTo>
                <a:lnTo>
                  <a:pt x="11558" y="13773"/>
                </a:lnTo>
                <a:lnTo>
                  <a:pt x="11534" y="13797"/>
                </a:lnTo>
                <a:lnTo>
                  <a:pt x="11144" y="14406"/>
                </a:lnTo>
                <a:lnTo>
                  <a:pt x="10974" y="14722"/>
                </a:lnTo>
                <a:lnTo>
                  <a:pt x="10901" y="14868"/>
                </a:lnTo>
                <a:lnTo>
                  <a:pt x="10877" y="14941"/>
                </a:lnTo>
                <a:lnTo>
                  <a:pt x="10877" y="15038"/>
                </a:lnTo>
                <a:lnTo>
                  <a:pt x="10901" y="15063"/>
                </a:lnTo>
                <a:lnTo>
                  <a:pt x="10341" y="14941"/>
                </a:lnTo>
                <a:lnTo>
                  <a:pt x="10487" y="14625"/>
                </a:lnTo>
                <a:lnTo>
                  <a:pt x="10633" y="14333"/>
                </a:lnTo>
                <a:lnTo>
                  <a:pt x="10804" y="14041"/>
                </a:lnTo>
                <a:lnTo>
                  <a:pt x="10998" y="13773"/>
                </a:lnTo>
                <a:lnTo>
                  <a:pt x="11023" y="13724"/>
                </a:lnTo>
                <a:lnTo>
                  <a:pt x="10998" y="13700"/>
                </a:lnTo>
                <a:lnTo>
                  <a:pt x="10950" y="13676"/>
                </a:lnTo>
                <a:lnTo>
                  <a:pt x="10901" y="13700"/>
                </a:lnTo>
                <a:lnTo>
                  <a:pt x="10658" y="13943"/>
                </a:lnTo>
                <a:lnTo>
                  <a:pt x="10414" y="14211"/>
                </a:lnTo>
                <a:lnTo>
                  <a:pt x="10317" y="14357"/>
                </a:lnTo>
                <a:lnTo>
                  <a:pt x="10220" y="14503"/>
                </a:lnTo>
                <a:lnTo>
                  <a:pt x="10147" y="14673"/>
                </a:lnTo>
                <a:lnTo>
                  <a:pt x="10098" y="14844"/>
                </a:lnTo>
                <a:lnTo>
                  <a:pt x="10098" y="14892"/>
                </a:lnTo>
                <a:lnTo>
                  <a:pt x="9709" y="14771"/>
                </a:lnTo>
                <a:lnTo>
                  <a:pt x="9757" y="14576"/>
                </a:lnTo>
                <a:lnTo>
                  <a:pt x="9830" y="14381"/>
                </a:lnTo>
                <a:lnTo>
                  <a:pt x="10001" y="13968"/>
                </a:lnTo>
                <a:lnTo>
                  <a:pt x="10147" y="13530"/>
                </a:lnTo>
                <a:lnTo>
                  <a:pt x="10147" y="13505"/>
                </a:lnTo>
                <a:lnTo>
                  <a:pt x="10122" y="13530"/>
                </a:lnTo>
                <a:lnTo>
                  <a:pt x="9879" y="13919"/>
                </a:lnTo>
                <a:lnTo>
                  <a:pt x="9636" y="14308"/>
                </a:lnTo>
                <a:lnTo>
                  <a:pt x="9539" y="14503"/>
                </a:lnTo>
                <a:lnTo>
                  <a:pt x="9466" y="14698"/>
                </a:lnTo>
                <a:lnTo>
                  <a:pt x="8906" y="14527"/>
                </a:lnTo>
                <a:lnTo>
                  <a:pt x="8979" y="14430"/>
                </a:lnTo>
                <a:lnTo>
                  <a:pt x="9028" y="14308"/>
                </a:lnTo>
                <a:lnTo>
                  <a:pt x="9149" y="14089"/>
                </a:lnTo>
                <a:lnTo>
                  <a:pt x="9344" y="13724"/>
                </a:lnTo>
                <a:lnTo>
                  <a:pt x="9417" y="13554"/>
                </a:lnTo>
                <a:lnTo>
                  <a:pt x="9490" y="13359"/>
                </a:lnTo>
                <a:lnTo>
                  <a:pt x="9490" y="13311"/>
                </a:lnTo>
                <a:lnTo>
                  <a:pt x="9441" y="13286"/>
                </a:lnTo>
                <a:lnTo>
                  <a:pt x="9393" y="13262"/>
                </a:lnTo>
                <a:lnTo>
                  <a:pt x="9368" y="13311"/>
                </a:lnTo>
                <a:lnTo>
                  <a:pt x="9247" y="13481"/>
                </a:lnTo>
                <a:lnTo>
                  <a:pt x="9149" y="13627"/>
                </a:lnTo>
                <a:lnTo>
                  <a:pt x="8906" y="13943"/>
                </a:lnTo>
                <a:lnTo>
                  <a:pt x="8736" y="14162"/>
                </a:lnTo>
                <a:lnTo>
                  <a:pt x="8663" y="14284"/>
                </a:lnTo>
                <a:lnTo>
                  <a:pt x="8638" y="14430"/>
                </a:lnTo>
                <a:lnTo>
                  <a:pt x="8419" y="14333"/>
                </a:lnTo>
                <a:lnTo>
                  <a:pt x="8492" y="14065"/>
                </a:lnTo>
                <a:lnTo>
                  <a:pt x="8541" y="13846"/>
                </a:lnTo>
                <a:lnTo>
                  <a:pt x="8711" y="13384"/>
                </a:lnTo>
                <a:lnTo>
                  <a:pt x="8833" y="13165"/>
                </a:lnTo>
                <a:lnTo>
                  <a:pt x="8955" y="12946"/>
                </a:lnTo>
                <a:lnTo>
                  <a:pt x="8955" y="12897"/>
                </a:lnTo>
                <a:lnTo>
                  <a:pt x="8930" y="12848"/>
                </a:lnTo>
                <a:lnTo>
                  <a:pt x="8882" y="12848"/>
                </a:lnTo>
                <a:lnTo>
                  <a:pt x="8833" y="12873"/>
                </a:lnTo>
                <a:lnTo>
                  <a:pt x="8687" y="13092"/>
                </a:lnTo>
                <a:lnTo>
                  <a:pt x="8565" y="13286"/>
                </a:lnTo>
                <a:lnTo>
                  <a:pt x="8444" y="13505"/>
                </a:lnTo>
                <a:lnTo>
                  <a:pt x="8322" y="13749"/>
                </a:lnTo>
                <a:lnTo>
                  <a:pt x="8225" y="13968"/>
                </a:lnTo>
                <a:lnTo>
                  <a:pt x="8176" y="14089"/>
                </a:lnTo>
                <a:lnTo>
                  <a:pt x="8152" y="14211"/>
                </a:lnTo>
                <a:lnTo>
                  <a:pt x="7762" y="14041"/>
                </a:lnTo>
                <a:lnTo>
                  <a:pt x="7908" y="13627"/>
                </a:lnTo>
                <a:lnTo>
                  <a:pt x="8103" y="13213"/>
                </a:lnTo>
                <a:lnTo>
                  <a:pt x="8322" y="12800"/>
                </a:lnTo>
                <a:lnTo>
                  <a:pt x="8322" y="12751"/>
                </a:lnTo>
                <a:lnTo>
                  <a:pt x="8298" y="12727"/>
                </a:lnTo>
                <a:lnTo>
                  <a:pt x="8249" y="12727"/>
                </a:lnTo>
                <a:lnTo>
                  <a:pt x="7908" y="13140"/>
                </a:lnTo>
                <a:lnTo>
                  <a:pt x="7762" y="13335"/>
                </a:lnTo>
                <a:lnTo>
                  <a:pt x="7616" y="13578"/>
                </a:lnTo>
                <a:lnTo>
                  <a:pt x="7543" y="13700"/>
                </a:lnTo>
                <a:lnTo>
                  <a:pt x="7470" y="13870"/>
                </a:lnTo>
                <a:lnTo>
                  <a:pt x="7130" y="13700"/>
                </a:lnTo>
                <a:lnTo>
                  <a:pt x="7154" y="13554"/>
                </a:lnTo>
                <a:lnTo>
                  <a:pt x="7178" y="13408"/>
                </a:lnTo>
                <a:lnTo>
                  <a:pt x="7300" y="13165"/>
                </a:lnTo>
                <a:lnTo>
                  <a:pt x="7495" y="12751"/>
                </a:lnTo>
                <a:lnTo>
                  <a:pt x="7689" y="12313"/>
                </a:lnTo>
                <a:lnTo>
                  <a:pt x="7689" y="12289"/>
                </a:lnTo>
                <a:lnTo>
                  <a:pt x="7665" y="12264"/>
                </a:lnTo>
                <a:lnTo>
                  <a:pt x="7641" y="12264"/>
                </a:lnTo>
                <a:lnTo>
                  <a:pt x="7616" y="12289"/>
                </a:lnTo>
                <a:lnTo>
                  <a:pt x="7397" y="12581"/>
                </a:lnTo>
                <a:lnTo>
                  <a:pt x="7178" y="12873"/>
                </a:lnTo>
                <a:lnTo>
                  <a:pt x="7081" y="13043"/>
                </a:lnTo>
                <a:lnTo>
                  <a:pt x="7008" y="13189"/>
                </a:lnTo>
                <a:lnTo>
                  <a:pt x="6935" y="13359"/>
                </a:lnTo>
                <a:lnTo>
                  <a:pt x="6886" y="13530"/>
                </a:lnTo>
                <a:lnTo>
                  <a:pt x="6570" y="13335"/>
                </a:lnTo>
                <a:lnTo>
                  <a:pt x="6692" y="13043"/>
                </a:lnTo>
                <a:lnTo>
                  <a:pt x="6813" y="12751"/>
                </a:lnTo>
                <a:lnTo>
                  <a:pt x="7105" y="12216"/>
                </a:lnTo>
                <a:lnTo>
                  <a:pt x="7130" y="12191"/>
                </a:lnTo>
                <a:lnTo>
                  <a:pt x="7105" y="12167"/>
                </a:lnTo>
                <a:lnTo>
                  <a:pt x="7057" y="12167"/>
                </a:lnTo>
                <a:lnTo>
                  <a:pt x="6838" y="12386"/>
                </a:lnTo>
                <a:lnTo>
                  <a:pt x="6619" y="12629"/>
                </a:lnTo>
                <a:lnTo>
                  <a:pt x="6448" y="12897"/>
                </a:lnTo>
                <a:lnTo>
                  <a:pt x="6327" y="13165"/>
                </a:lnTo>
                <a:lnTo>
                  <a:pt x="6254" y="13165"/>
                </a:lnTo>
                <a:lnTo>
                  <a:pt x="6181" y="13189"/>
                </a:lnTo>
                <a:lnTo>
                  <a:pt x="6132" y="13238"/>
                </a:lnTo>
                <a:lnTo>
                  <a:pt x="6083" y="13286"/>
                </a:lnTo>
                <a:lnTo>
                  <a:pt x="5937" y="13238"/>
                </a:lnTo>
                <a:lnTo>
                  <a:pt x="5791" y="13213"/>
                </a:lnTo>
                <a:lnTo>
                  <a:pt x="5816" y="13140"/>
                </a:lnTo>
                <a:lnTo>
                  <a:pt x="6059" y="12654"/>
                </a:lnTo>
                <a:lnTo>
                  <a:pt x="6254" y="12264"/>
                </a:lnTo>
                <a:lnTo>
                  <a:pt x="6351" y="12045"/>
                </a:lnTo>
                <a:lnTo>
                  <a:pt x="6424" y="11851"/>
                </a:lnTo>
                <a:lnTo>
                  <a:pt x="6424" y="11826"/>
                </a:lnTo>
                <a:lnTo>
                  <a:pt x="6400" y="11802"/>
                </a:lnTo>
                <a:lnTo>
                  <a:pt x="6375" y="11802"/>
                </a:lnTo>
                <a:lnTo>
                  <a:pt x="6351" y="11826"/>
                </a:lnTo>
                <a:lnTo>
                  <a:pt x="6108" y="12143"/>
                </a:lnTo>
                <a:lnTo>
                  <a:pt x="5864" y="12459"/>
                </a:lnTo>
                <a:lnTo>
                  <a:pt x="5743" y="12654"/>
                </a:lnTo>
                <a:lnTo>
                  <a:pt x="5621" y="12824"/>
                </a:lnTo>
                <a:lnTo>
                  <a:pt x="5548" y="13019"/>
                </a:lnTo>
                <a:lnTo>
                  <a:pt x="5475" y="13213"/>
                </a:lnTo>
                <a:lnTo>
                  <a:pt x="5451" y="13213"/>
                </a:lnTo>
                <a:lnTo>
                  <a:pt x="5183" y="13189"/>
                </a:lnTo>
                <a:lnTo>
                  <a:pt x="4891" y="13213"/>
                </a:lnTo>
                <a:lnTo>
                  <a:pt x="5037" y="12921"/>
                </a:lnTo>
                <a:lnTo>
                  <a:pt x="5353" y="12410"/>
                </a:lnTo>
                <a:lnTo>
                  <a:pt x="5451" y="12240"/>
                </a:lnTo>
                <a:lnTo>
                  <a:pt x="5524" y="12070"/>
                </a:lnTo>
                <a:lnTo>
                  <a:pt x="5548" y="11972"/>
                </a:lnTo>
                <a:lnTo>
                  <a:pt x="5548" y="11899"/>
                </a:lnTo>
                <a:lnTo>
                  <a:pt x="5524" y="11802"/>
                </a:lnTo>
                <a:lnTo>
                  <a:pt x="5475" y="11729"/>
                </a:lnTo>
                <a:lnTo>
                  <a:pt x="5451" y="11729"/>
                </a:lnTo>
                <a:lnTo>
                  <a:pt x="5451" y="11753"/>
                </a:lnTo>
                <a:lnTo>
                  <a:pt x="5426" y="11802"/>
                </a:lnTo>
                <a:lnTo>
                  <a:pt x="5378" y="11875"/>
                </a:lnTo>
                <a:lnTo>
                  <a:pt x="5280" y="11997"/>
                </a:lnTo>
                <a:lnTo>
                  <a:pt x="4988" y="12435"/>
                </a:lnTo>
                <a:lnTo>
                  <a:pt x="4745" y="12800"/>
                </a:lnTo>
                <a:lnTo>
                  <a:pt x="4623" y="13019"/>
                </a:lnTo>
                <a:lnTo>
                  <a:pt x="4599" y="13140"/>
                </a:lnTo>
                <a:lnTo>
                  <a:pt x="4599" y="13238"/>
                </a:lnTo>
                <a:lnTo>
                  <a:pt x="4599" y="13262"/>
                </a:lnTo>
                <a:lnTo>
                  <a:pt x="4575" y="13262"/>
                </a:lnTo>
                <a:lnTo>
                  <a:pt x="4550" y="11802"/>
                </a:lnTo>
                <a:lnTo>
                  <a:pt x="4550" y="10537"/>
                </a:lnTo>
                <a:lnTo>
                  <a:pt x="4526" y="9271"/>
                </a:lnTo>
                <a:lnTo>
                  <a:pt x="4477" y="8396"/>
                </a:lnTo>
                <a:lnTo>
                  <a:pt x="4477" y="7520"/>
                </a:lnTo>
                <a:lnTo>
                  <a:pt x="4453" y="7130"/>
                </a:lnTo>
                <a:lnTo>
                  <a:pt x="4453" y="6863"/>
                </a:lnTo>
                <a:lnTo>
                  <a:pt x="4453" y="6595"/>
                </a:lnTo>
                <a:lnTo>
                  <a:pt x="4648" y="6619"/>
                </a:lnTo>
                <a:lnTo>
                  <a:pt x="4818" y="6619"/>
                </a:lnTo>
                <a:lnTo>
                  <a:pt x="5183" y="6595"/>
                </a:lnTo>
                <a:lnTo>
                  <a:pt x="5791" y="6595"/>
                </a:lnTo>
                <a:lnTo>
                  <a:pt x="6010" y="6571"/>
                </a:lnTo>
                <a:lnTo>
                  <a:pt x="6108" y="6522"/>
                </a:lnTo>
                <a:lnTo>
                  <a:pt x="6156" y="6449"/>
                </a:lnTo>
                <a:lnTo>
                  <a:pt x="6546" y="6230"/>
                </a:lnTo>
                <a:lnTo>
                  <a:pt x="6935" y="5962"/>
                </a:lnTo>
                <a:lnTo>
                  <a:pt x="7300" y="5646"/>
                </a:lnTo>
                <a:lnTo>
                  <a:pt x="7665" y="5330"/>
                </a:lnTo>
                <a:lnTo>
                  <a:pt x="8006" y="4989"/>
                </a:lnTo>
                <a:lnTo>
                  <a:pt x="8322" y="4648"/>
                </a:lnTo>
                <a:lnTo>
                  <a:pt x="8930" y="3943"/>
                </a:lnTo>
                <a:lnTo>
                  <a:pt x="9003" y="3870"/>
                </a:lnTo>
                <a:lnTo>
                  <a:pt x="9003" y="3797"/>
                </a:lnTo>
                <a:lnTo>
                  <a:pt x="9003" y="3699"/>
                </a:lnTo>
                <a:lnTo>
                  <a:pt x="8979" y="3626"/>
                </a:lnTo>
                <a:lnTo>
                  <a:pt x="9125" y="3456"/>
                </a:lnTo>
                <a:lnTo>
                  <a:pt x="9247" y="3286"/>
                </a:lnTo>
                <a:lnTo>
                  <a:pt x="9514" y="2872"/>
                </a:lnTo>
                <a:lnTo>
                  <a:pt x="9709" y="2434"/>
                </a:lnTo>
                <a:lnTo>
                  <a:pt x="9855" y="2020"/>
                </a:lnTo>
                <a:lnTo>
                  <a:pt x="10074" y="1266"/>
                </a:lnTo>
                <a:lnTo>
                  <a:pt x="10195" y="877"/>
                </a:lnTo>
                <a:lnTo>
                  <a:pt x="10341" y="512"/>
                </a:lnTo>
                <a:lnTo>
                  <a:pt x="10341" y="488"/>
                </a:lnTo>
                <a:close/>
                <a:moveTo>
                  <a:pt x="10536" y="1"/>
                </a:moveTo>
                <a:lnTo>
                  <a:pt x="10366" y="25"/>
                </a:lnTo>
                <a:lnTo>
                  <a:pt x="10195" y="74"/>
                </a:lnTo>
                <a:lnTo>
                  <a:pt x="10049" y="171"/>
                </a:lnTo>
                <a:lnTo>
                  <a:pt x="10025" y="196"/>
                </a:lnTo>
                <a:lnTo>
                  <a:pt x="9952" y="244"/>
                </a:lnTo>
                <a:lnTo>
                  <a:pt x="9903" y="293"/>
                </a:lnTo>
                <a:lnTo>
                  <a:pt x="9782" y="415"/>
                </a:lnTo>
                <a:lnTo>
                  <a:pt x="9709" y="585"/>
                </a:lnTo>
                <a:lnTo>
                  <a:pt x="9636" y="780"/>
                </a:lnTo>
                <a:lnTo>
                  <a:pt x="9539" y="1169"/>
                </a:lnTo>
                <a:lnTo>
                  <a:pt x="9466" y="1509"/>
                </a:lnTo>
                <a:lnTo>
                  <a:pt x="9320" y="1972"/>
                </a:lnTo>
                <a:lnTo>
                  <a:pt x="9247" y="2215"/>
                </a:lnTo>
                <a:lnTo>
                  <a:pt x="9149" y="2458"/>
                </a:lnTo>
                <a:lnTo>
                  <a:pt x="9003" y="2726"/>
                </a:lnTo>
                <a:lnTo>
                  <a:pt x="8833" y="2994"/>
                </a:lnTo>
                <a:lnTo>
                  <a:pt x="8663" y="3286"/>
                </a:lnTo>
                <a:lnTo>
                  <a:pt x="8614" y="3407"/>
                </a:lnTo>
                <a:lnTo>
                  <a:pt x="8565" y="3578"/>
                </a:lnTo>
                <a:lnTo>
                  <a:pt x="7324" y="4867"/>
                </a:lnTo>
                <a:lnTo>
                  <a:pt x="6692" y="5500"/>
                </a:lnTo>
                <a:lnTo>
                  <a:pt x="6035" y="6108"/>
                </a:lnTo>
                <a:lnTo>
                  <a:pt x="5937" y="6084"/>
                </a:lnTo>
                <a:lnTo>
                  <a:pt x="5524" y="6084"/>
                </a:lnTo>
                <a:lnTo>
                  <a:pt x="5110" y="6133"/>
                </a:lnTo>
                <a:lnTo>
                  <a:pt x="4867" y="6133"/>
                </a:lnTo>
                <a:lnTo>
                  <a:pt x="4599" y="6157"/>
                </a:lnTo>
                <a:lnTo>
                  <a:pt x="4599" y="6157"/>
                </a:lnTo>
                <a:lnTo>
                  <a:pt x="4623" y="6133"/>
                </a:lnTo>
                <a:lnTo>
                  <a:pt x="4623" y="6084"/>
                </a:lnTo>
                <a:lnTo>
                  <a:pt x="4599" y="5987"/>
                </a:lnTo>
                <a:lnTo>
                  <a:pt x="4526" y="5914"/>
                </a:lnTo>
                <a:lnTo>
                  <a:pt x="4453" y="5889"/>
                </a:lnTo>
                <a:lnTo>
                  <a:pt x="4404" y="5816"/>
                </a:lnTo>
                <a:lnTo>
                  <a:pt x="4331" y="5768"/>
                </a:lnTo>
                <a:lnTo>
                  <a:pt x="4112" y="5670"/>
                </a:lnTo>
                <a:lnTo>
                  <a:pt x="3869" y="5622"/>
                </a:lnTo>
                <a:lnTo>
                  <a:pt x="3626" y="5597"/>
                </a:lnTo>
                <a:lnTo>
                  <a:pt x="2871" y="5597"/>
                </a:lnTo>
                <a:lnTo>
                  <a:pt x="2385" y="5646"/>
                </a:lnTo>
                <a:lnTo>
                  <a:pt x="2166" y="5646"/>
                </a:lnTo>
                <a:lnTo>
                  <a:pt x="1922" y="5622"/>
                </a:lnTo>
                <a:lnTo>
                  <a:pt x="1412" y="5597"/>
                </a:lnTo>
                <a:lnTo>
                  <a:pt x="1144" y="5597"/>
                </a:lnTo>
                <a:lnTo>
                  <a:pt x="901" y="5622"/>
                </a:lnTo>
                <a:lnTo>
                  <a:pt x="682" y="5670"/>
                </a:lnTo>
                <a:lnTo>
                  <a:pt x="463" y="5792"/>
                </a:lnTo>
                <a:lnTo>
                  <a:pt x="365" y="5792"/>
                </a:lnTo>
                <a:lnTo>
                  <a:pt x="317" y="5841"/>
                </a:lnTo>
                <a:lnTo>
                  <a:pt x="292" y="5889"/>
                </a:lnTo>
                <a:lnTo>
                  <a:pt x="244" y="6133"/>
                </a:lnTo>
                <a:lnTo>
                  <a:pt x="219" y="6400"/>
                </a:lnTo>
                <a:lnTo>
                  <a:pt x="219" y="6911"/>
                </a:lnTo>
                <a:lnTo>
                  <a:pt x="195" y="7422"/>
                </a:lnTo>
                <a:lnTo>
                  <a:pt x="171" y="7933"/>
                </a:lnTo>
                <a:lnTo>
                  <a:pt x="146" y="8493"/>
                </a:lnTo>
                <a:lnTo>
                  <a:pt x="146" y="9028"/>
                </a:lnTo>
                <a:lnTo>
                  <a:pt x="146" y="10123"/>
                </a:lnTo>
                <a:lnTo>
                  <a:pt x="171" y="10707"/>
                </a:lnTo>
                <a:lnTo>
                  <a:pt x="171" y="11267"/>
                </a:lnTo>
                <a:lnTo>
                  <a:pt x="122" y="12386"/>
                </a:lnTo>
                <a:lnTo>
                  <a:pt x="98" y="13530"/>
                </a:lnTo>
                <a:lnTo>
                  <a:pt x="98" y="14162"/>
                </a:lnTo>
                <a:lnTo>
                  <a:pt x="73" y="14479"/>
                </a:lnTo>
                <a:lnTo>
                  <a:pt x="25" y="14795"/>
                </a:lnTo>
                <a:lnTo>
                  <a:pt x="0" y="14868"/>
                </a:lnTo>
                <a:lnTo>
                  <a:pt x="25" y="14965"/>
                </a:lnTo>
                <a:lnTo>
                  <a:pt x="73" y="15014"/>
                </a:lnTo>
                <a:lnTo>
                  <a:pt x="122" y="15063"/>
                </a:lnTo>
                <a:lnTo>
                  <a:pt x="195" y="15087"/>
                </a:lnTo>
                <a:lnTo>
                  <a:pt x="268" y="15111"/>
                </a:lnTo>
                <a:lnTo>
                  <a:pt x="341" y="15087"/>
                </a:lnTo>
                <a:lnTo>
                  <a:pt x="414" y="15038"/>
                </a:lnTo>
                <a:lnTo>
                  <a:pt x="463" y="15087"/>
                </a:lnTo>
                <a:lnTo>
                  <a:pt x="536" y="15111"/>
                </a:lnTo>
                <a:lnTo>
                  <a:pt x="998" y="15136"/>
                </a:lnTo>
                <a:lnTo>
                  <a:pt x="1460" y="15136"/>
                </a:lnTo>
                <a:lnTo>
                  <a:pt x="1922" y="15111"/>
                </a:lnTo>
                <a:lnTo>
                  <a:pt x="2385" y="15087"/>
                </a:lnTo>
                <a:lnTo>
                  <a:pt x="2482" y="15087"/>
                </a:lnTo>
                <a:lnTo>
                  <a:pt x="3309" y="15014"/>
                </a:lnTo>
                <a:lnTo>
                  <a:pt x="3723" y="14990"/>
                </a:lnTo>
                <a:lnTo>
                  <a:pt x="4112" y="14965"/>
                </a:lnTo>
                <a:lnTo>
                  <a:pt x="4137" y="14965"/>
                </a:lnTo>
                <a:lnTo>
                  <a:pt x="4185" y="14990"/>
                </a:lnTo>
                <a:lnTo>
                  <a:pt x="4234" y="15014"/>
                </a:lnTo>
                <a:lnTo>
                  <a:pt x="4356" y="15014"/>
                </a:lnTo>
                <a:lnTo>
                  <a:pt x="4453" y="14941"/>
                </a:lnTo>
                <a:lnTo>
                  <a:pt x="4502" y="14917"/>
                </a:lnTo>
                <a:lnTo>
                  <a:pt x="4526" y="14868"/>
                </a:lnTo>
                <a:lnTo>
                  <a:pt x="4575" y="14746"/>
                </a:lnTo>
                <a:lnTo>
                  <a:pt x="4599" y="14600"/>
                </a:lnTo>
                <a:lnTo>
                  <a:pt x="4599" y="14333"/>
                </a:lnTo>
                <a:lnTo>
                  <a:pt x="4599" y="14065"/>
                </a:lnTo>
                <a:lnTo>
                  <a:pt x="4575" y="13797"/>
                </a:lnTo>
                <a:lnTo>
                  <a:pt x="4599" y="13773"/>
                </a:lnTo>
                <a:lnTo>
                  <a:pt x="5037" y="13724"/>
                </a:lnTo>
                <a:lnTo>
                  <a:pt x="5451" y="13676"/>
                </a:lnTo>
                <a:lnTo>
                  <a:pt x="5791" y="13700"/>
                </a:lnTo>
                <a:lnTo>
                  <a:pt x="5986" y="13676"/>
                </a:lnTo>
                <a:lnTo>
                  <a:pt x="6132" y="13627"/>
                </a:lnTo>
                <a:lnTo>
                  <a:pt x="6156" y="13651"/>
                </a:lnTo>
                <a:lnTo>
                  <a:pt x="6521" y="13895"/>
                </a:lnTo>
                <a:lnTo>
                  <a:pt x="6886" y="14138"/>
                </a:lnTo>
                <a:lnTo>
                  <a:pt x="7276" y="14357"/>
                </a:lnTo>
                <a:lnTo>
                  <a:pt x="7665" y="14552"/>
                </a:lnTo>
                <a:lnTo>
                  <a:pt x="8054" y="14722"/>
                </a:lnTo>
                <a:lnTo>
                  <a:pt x="8444" y="14892"/>
                </a:lnTo>
                <a:lnTo>
                  <a:pt x="8833" y="15038"/>
                </a:lnTo>
                <a:lnTo>
                  <a:pt x="9247" y="15160"/>
                </a:lnTo>
                <a:lnTo>
                  <a:pt x="10074" y="15403"/>
                </a:lnTo>
                <a:lnTo>
                  <a:pt x="10925" y="15574"/>
                </a:lnTo>
                <a:lnTo>
                  <a:pt x="11777" y="15695"/>
                </a:lnTo>
                <a:lnTo>
                  <a:pt x="12653" y="15817"/>
                </a:lnTo>
                <a:lnTo>
                  <a:pt x="13310" y="15866"/>
                </a:lnTo>
                <a:lnTo>
                  <a:pt x="13651" y="15890"/>
                </a:lnTo>
                <a:lnTo>
                  <a:pt x="14016" y="15866"/>
                </a:lnTo>
                <a:lnTo>
                  <a:pt x="14356" y="15866"/>
                </a:lnTo>
                <a:lnTo>
                  <a:pt x="14697" y="15793"/>
                </a:lnTo>
                <a:lnTo>
                  <a:pt x="15013" y="15720"/>
                </a:lnTo>
                <a:lnTo>
                  <a:pt x="15330" y="15598"/>
                </a:lnTo>
                <a:lnTo>
                  <a:pt x="15476" y="15525"/>
                </a:lnTo>
                <a:lnTo>
                  <a:pt x="15597" y="15452"/>
                </a:lnTo>
                <a:lnTo>
                  <a:pt x="15719" y="15355"/>
                </a:lnTo>
                <a:lnTo>
                  <a:pt x="15792" y="15257"/>
                </a:lnTo>
                <a:lnTo>
                  <a:pt x="15865" y="15160"/>
                </a:lnTo>
                <a:lnTo>
                  <a:pt x="15914" y="15038"/>
                </a:lnTo>
                <a:lnTo>
                  <a:pt x="15962" y="14941"/>
                </a:lnTo>
                <a:lnTo>
                  <a:pt x="15987" y="14819"/>
                </a:lnTo>
                <a:lnTo>
                  <a:pt x="16011" y="14552"/>
                </a:lnTo>
                <a:lnTo>
                  <a:pt x="15987" y="14284"/>
                </a:lnTo>
                <a:lnTo>
                  <a:pt x="15938" y="14016"/>
                </a:lnTo>
                <a:lnTo>
                  <a:pt x="15865" y="13749"/>
                </a:lnTo>
                <a:lnTo>
                  <a:pt x="15987" y="13651"/>
                </a:lnTo>
                <a:lnTo>
                  <a:pt x="16084" y="13530"/>
                </a:lnTo>
                <a:lnTo>
                  <a:pt x="16181" y="13408"/>
                </a:lnTo>
                <a:lnTo>
                  <a:pt x="16254" y="13262"/>
                </a:lnTo>
                <a:lnTo>
                  <a:pt x="16376" y="12946"/>
                </a:lnTo>
                <a:lnTo>
                  <a:pt x="16425" y="12654"/>
                </a:lnTo>
                <a:lnTo>
                  <a:pt x="16449" y="12410"/>
                </a:lnTo>
                <a:lnTo>
                  <a:pt x="16449" y="12070"/>
                </a:lnTo>
                <a:lnTo>
                  <a:pt x="16425" y="11875"/>
                </a:lnTo>
                <a:lnTo>
                  <a:pt x="16400" y="11680"/>
                </a:lnTo>
                <a:lnTo>
                  <a:pt x="16352" y="11534"/>
                </a:lnTo>
                <a:lnTo>
                  <a:pt x="16279" y="11388"/>
                </a:lnTo>
                <a:lnTo>
                  <a:pt x="16425" y="11267"/>
                </a:lnTo>
                <a:lnTo>
                  <a:pt x="16546" y="11096"/>
                </a:lnTo>
                <a:lnTo>
                  <a:pt x="16668" y="10926"/>
                </a:lnTo>
                <a:lnTo>
                  <a:pt x="16765" y="10756"/>
                </a:lnTo>
                <a:lnTo>
                  <a:pt x="16838" y="10561"/>
                </a:lnTo>
                <a:lnTo>
                  <a:pt x="16887" y="10342"/>
                </a:lnTo>
                <a:lnTo>
                  <a:pt x="16911" y="10147"/>
                </a:lnTo>
                <a:lnTo>
                  <a:pt x="16936" y="9953"/>
                </a:lnTo>
                <a:lnTo>
                  <a:pt x="16911" y="9758"/>
                </a:lnTo>
                <a:lnTo>
                  <a:pt x="16838" y="9515"/>
                </a:lnTo>
                <a:lnTo>
                  <a:pt x="16717" y="9271"/>
                </a:lnTo>
                <a:lnTo>
                  <a:pt x="16571" y="9053"/>
                </a:lnTo>
                <a:lnTo>
                  <a:pt x="16717" y="8931"/>
                </a:lnTo>
                <a:lnTo>
                  <a:pt x="16838" y="8785"/>
                </a:lnTo>
                <a:lnTo>
                  <a:pt x="16936" y="8615"/>
                </a:lnTo>
                <a:lnTo>
                  <a:pt x="17033" y="8444"/>
                </a:lnTo>
                <a:lnTo>
                  <a:pt x="17106" y="8274"/>
                </a:lnTo>
                <a:lnTo>
                  <a:pt x="17155" y="8079"/>
                </a:lnTo>
                <a:lnTo>
                  <a:pt x="17179" y="7885"/>
                </a:lnTo>
                <a:lnTo>
                  <a:pt x="17203" y="7690"/>
                </a:lnTo>
                <a:lnTo>
                  <a:pt x="17179" y="7447"/>
                </a:lnTo>
                <a:lnTo>
                  <a:pt x="17106" y="7252"/>
                </a:lnTo>
                <a:lnTo>
                  <a:pt x="17009" y="7057"/>
                </a:lnTo>
                <a:lnTo>
                  <a:pt x="16887" y="6887"/>
                </a:lnTo>
                <a:lnTo>
                  <a:pt x="16717" y="6741"/>
                </a:lnTo>
                <a:lnTo>
                  <a:pt x="16546" y="6619"/>
                </a:lnTo>
                <a:lnTo>
                  <a:pt x="16352" y="6498"/>
                </a:lnTo>
                <a:lnTo>
                  <a:pt x="16157" y="6400"/>
                </a:lnTo>
                <a:lnTo>
                  <a:pt x="15938" y="6303"/>
                </a:lnTo>
                <a:lnTo>
                  <a:pt x="15719" y="6206"/>
                </a:lnTo>
                <a:lnTo>
                  <a:pt x="15232" y="6084"/>
                </a:lnTo>
                <a:lnTo>
                  <a:pt x="14746" y="5987"/>
                </a:lnTo>
                <a:lnTo>
                  <a:pt x="14259" y="5938"/>
                </a:lnTo>
                <a:lnTo>
                  <a:pt x="13845" y="5889"/>
                </a:lnTo>
                <a:lnTo>
                  <a:pt x="13432" y="5865"/>
                </a:lnTo>
                <a:lnTo>
                  <a:pt x="12604" y="5841"/>
                </a:lnTo>
                <a:lnTo>
                  <a:pt x="11607" y="5841"/>
                </a:lnTo>
                <a:lnTo>
                  <a:pt x="11266" y="5865"/>
                </a:lnTo>
                <a:lnTo>
                  <a:pt x="11461" y="5354"/>
                </a:lnTo>
                <a:lnTo>
                  <a:pt x="11655" y="4843"/>
                </a:lnTo>
                <a:lnTo>
                  <a:pt x="11826" y="4308"/>
                </a:lnTo>
                <a:lnTo>
                  <a:pt x="11996" y="3797"/>
                </a:lnTo>
                <a:lnTo>
                  <a:pt x="12142" y="3261"/>
                </a:lnTo>
                <a:lnTo>
                  <a:pt x="12239" y="2726"/>
                </a:lnTo>
                <a:lnTo>
                  <a:pt x="12264" y="2458"/>
                </a:lnTo>
                <a:lnTo>
                  <a:pt x="12264" y="2191"/>
                </a:lnTo>
                <a:lnTo>
                  <a:pt x="12239" y="1899"/>
                </a:lnTo>
                <a:lnTo>
                  <a:pt x="12215" y="1631"/>
                </a:lnTo>
                <a:lnTo>
                  <a:pt x="12166" y="1412"/>
                </a:lnTo>
                <a:lnTo>
                  <a:pt x="12118" y="1217"/>
                </a:lnTo>
                <a:lnTo>
                  <a:pt x="12045" y="1023"/>
                </a:lnTo>
                <a:lnTo>
                  <a:pt x="11972" y="853"/>
                </a:lnTo>
                <a:lnTo>
                  <a:pt x="11850" y="682"/>
                </a:lnTo>
                <a:lnTo>
                  <a:pt x="11728" y="512"/>
                </a:lnTo>
                <a:lnTo>
                  <a:pt x="11582" y="366"/>
                </a:lnTo>
                <a:lnTo>
                  <a:pt x="11412" y="220"/>
                </a:lnTo>
                <a:lnTo>
                  <a:pt x="11266" y="147"/>
                </a:lnTo>
                <a:lnTo>
                  <a:pt x="11120" y="74"/>
                </a:lnTo>
                <a:lnTo>
                  <a:pt x="10925" y="25"/>
                </a:lnTo>
                <a:lnTo>
                  <a:pt x="10731" y="1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9" name="Shape 129"/>
          <p:cNvSpPr txBox="1"/>
          <p:nvPr>
            <p:ph type="title"/>
          </p:nvPr>
        </p:nvSpPr>
        <p:spPr>
          <a:xfrm>
            <a:off x="-6000" y="315725"/>
            <a:ext cx="9156000" cy="85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Java syntax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40599" y="116825"/>
            <a:ext cx="9156000" cy="85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typeof</a:t>
            </a:r>
            <a:r>
              <a:rPr lang="en"/>
              <a:t> is useless</a:t>
            </a:r>
          </a:p>
        </p:txBody>
      </p:sp>
      <p:graphicFrame>
        <p:nvGraphicFramePr>
          <p:cNvPr id="135" name="Shape 135"/>
          <p:cNvGraphicFramePr/>
          <p:nvPr/>
        </p:nvGraphicFramePr>
        <p:xfrm>
          <a:off x="1092250" y="890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{1F461965-CE2A-4543-A0A4-702CF48200DE}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undefined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“undefined”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null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“object”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true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“booelan”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new Boolean(true)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“object”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“number”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new Number(5)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“object”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“string”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“string”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new String(“string”)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“object”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[1,2,3]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“object”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anything else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“object”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-6000" y="418250"/>
            <a:ext cx="9156000" cy="65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use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instanceof</a:t>
            </a:r>
            <a:r>
              <a:rPr lang="en"/>
              <a:t> instead</a:t>
            </a:r>
          </a:p>
        </p:txBody>
      </p:sp>
      <p:sp>
        <p:nvSpPr>
          <p:cNvPr id="141" name="Shape 141"/>
          <p:cNvSpPr txBox="1"/>
          <p:nvPr/>
        </p:nvSpPr>
        <p:spPr>
          <a:xfrm>
            <a:off x="2610600" y="1863600"/>
            <a:ext cx="3922800" cy="1416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{} </a:t>
            </a:r>
            <a:r>
              <a:rPr lang="en" sz="1800">
                <a:solidFill>
                  <a:srgbClr val="FFFFA0"/>
                </a:solidFill>
                <a:latin typeface="Consolas"/>
                <a:ea typeface="Consolas"/>
                <a:cs typeface="Consolas"/>
                <a:sym typeface="Consolas"/>
              </a:rPr>
              <a:t>instanceof</a:t>
            </a:r>
            <a:r>
              <a:rPr lang="en" sz="18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 Object; </a:t>
            </a:r>
            <a:r>
              <a:rPr i="1" lang="en" sz="1800">
                <a:solidFill>
                  <a:srgbClr val="709070"/>
                </a:solidFill>
                <a:latin typeface="Consolas"/>
                <a:ea typeface="Consolas"/>
                <a:cs typeface="Consolas"/>
                <a:sym typeface="Consolas"/>
              </a:rPr>
              <a:t>// true</a:t>
            </a:r>
            <a:br>
              <a:rPr lang="en" sz="18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 sz="1800">
                <a:solidFill>
                  <a:srgbClr val="FFFFA0"/>
                </a:solidFill>
                <a:latin typeface="Consolas"/>
                <a:ea typeface="Consolas"/>
                <a:cs typeface="Consolas"/>
                <a:sym typeface="Consolas"/>
              </a:rPr>
              <a:t>instanceof</a:t>
            </a:r>
            <a:r>
              <a:rPr lang="en" sz="18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 Array; </a:t>
            </a:r>
            <a:r>
              <a:rPr i="1" lang="en" sz="1800">
                <a:solidFill>
                  <a:srgbClr val="709070"/>
                </a:solidFill>
                <a:latin typeface="Consolas"/>
                <a:ea typeface="Consolas"/>
                <a:cs typeface="Consolas"/>
                <a:sym typeface="Consolas"/>
              </a:rPr>
              <a:t>// true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-6000" y="2143050"/>
            <a:ext cx="9156000" cy="85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Numbers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ctrTitle"/>
          </p:nvPr>
        </p:nvSpPr>
        <p:spPr>
          <a:xfrm>
            <a:off x="685800" y="1991850"/>
            <a:ext cx="7772400" cy="11597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4800"/>
              <a:t>JavaScript Data Types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-6000" y="306400"/>
            <a:ext cx="9156000" cy="595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Numbers</a:t>
            </a:r>
          </a:p>
        </p:txBody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2953950" y="1521937"/>
            <a:ext cx="3236099" cy="1046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64-bit floating pointer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precision problem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3" name="Shape 153"/>
          <p:cNvSpPr txBox="1"/>
          <p:nvPr>
            <p:ph idx="2" type="subTitle"/>
          </p:nvPr>
        </p:nvSpPr>
        <p:spPr>
          <a:xfrm>
            <a:off x="2121450" y="3026062"/>
            <a:ext cx="4901100" cy="595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0.1 + 0.2 = 0.30000000000000004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-6000" y="394425"/>
            <a:ext cx="9156000" cy="595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Math in JavaScript</a:t>
            </a:r>
          </a:p>
        </p:txBody>
      </p:sp>
      <p:sp>
        <p:nvSpPr>
          <p:cNvPr id="159" name="Shape 159"/>
          <p:cNvSpPr txBox="1"/>
          <p:nvPr>
            <p:ph idx="1" type="subTitle"/>
          </p:nvPr>
        </p:nvSpPr>
        <p:spPr>
          <a:xfrm>
            <a:off x="2121450" y="1431992"/>
            <a:ext cx="4901100" cy="143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 algn="ctr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0.1 * 900000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0000 </a:t>
            </a: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+ </a:t>
            </a:r>
          </a:p>
          <a:p>
            <a:pPr rtl="0" algn="ctr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0.2 * 9000000000)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/ 900000000 == 0.3</a:t>
            </a:r>
          </a:p>
        </p:txBody>
      </p:sp>
      <p:sp>
        <p:nvSpPr>
          <p:cNvPr id="160" name="Shape 160"/>
          <p:cNvSpPr/>
          <p:nvPr/>
        </p:nvSpPr>
        <p:spPr>
          <a:xfrm flipH="1">
            <a:off x="2917583" y="3150992"/>
            <a:ext cx="1057486" cy="922056"/>
          </a:xfrm>
          <a:custGeom>
            <a:pathLst>
              <a:path extrusionOk="0" h="15890" w="17204">
                <a:moveTo>
                  <a:pt x="1241" y="6108"/>
                </a:moveTo>
                <a:lnTo>
                  <a:pt x="1022" y="6376"/>
                </a:lnTo>
                <a:lnTo>
                  <a:pt x="852" y="6644"/>
                </a:lnTo>
                <a:lnTo>
                  <a:pt x="755" y="6765"/>
                </a:lnTo>
                <a:lnTo>
                  <a:pt x="730" y="6425"/>
                </a:lnTo>
                <a:lnTo>
                  <a:pt x="682" y="6108"/>
                </a:lnTo>
                <a:close/>
                <a:moveTo>
                  <a:pt x="3188" y="6181"/>
                </a:moveTo>
                <a:lnTo>
                  <a:pt x="3918" y="6206"/>
                </a:lnTo>
                <a:lnTo>
                  <a:pt x="3772" y="6327"/>
                </a:lnTo>
                <a:lnTo>
                  <a:pt x="3626" y="6498"/>
                </a:lnTo>
                <a:lnTo>
                  <a:pt x="3382" y="6814"/>
                </a:lnTo>
                <a:lnTo>
                  <a:pt x="3236" y="7009"/>
                </a:lnTo>
                <a:lnTo>
                  <a:pt x="3115" y="6936"/>
                </a:lnTo>
                <a:lnTo>
                  <a:pt x="2969" y="6911"/>
                </a:lnTo>
                <a:lnTo>
                  <a:pt x="2896" y="6887"/>
                </a:lnTo>
                <a:lnTo>
                  <a:pt x="2798" y="6863"/>
                </a:lnTo>
                <a:lnTo>
                  <a:pt x="2725" y="6863"/>
                </a:lnTo>
                <a:lnTo>
                  <a:pt x="2969" y="6546"/>
                </a:lnTo>
                <a:lnTo>
                  <a:pt x="3188" y="6230"/>
                </a:lnTo>
                <a:lnTo>
                  <a:pt x="3188" y="6181"/>
                </a:lnTo>
                <a:close/>
                <a:moveTo>
                  <a:pt x="4112" y="6206"/>
                </a:moveTo>
                <a:lnTo>
                  <a:pt x="4064" y="6376"/>
                </a:lnTo>
                <a:lnTo>
                  <a:pt x="4039" y="6546"/>
                </a:lnTo>
                <a:lnTo>
                  <a:pt x="4039" y="6863"/>
                </a:lnTo>
                <a:lnTo>
                  <a:pt x="3991" y="7398"/>
                </a:lnTo>
                <a:lnTo>
                  <a:pt x="3796" y="7617"/>
                </a:lnTo>
                <a:lnTo>
                  <a:pt x="3626" y="7860"/>
                </a:lnTo>
                <a:lnTo>
                  <a:pt x="3650" y="7714"/>
                </a:lnTo>
                <a:lnTo>
                  <a:pt x="3650" y="7568"/>
                </a:lnTo>
                <a:lnTo>
                  <a:pt x="3626" y="7447"/>
                </a:lnTo>
                <a:lnTo>
                  <a:pt x="3577" y="7325"/>
                </a:lnTo>
                <a:lnTo>
                  <a:pt x="3504" y="7203"/>
                </a:lnTo>
                <a:lnTo>
                  <a:pt x="3820" y="6717"/>
                </a:lnTo>
                <a:lnTo>
                  <a:pt x="3966" y="6473"/>
                </a:lnTo>
                <a:lnTo>
                  <a:pt x="4088" y="6206"/>
                </a:lnTo>
                <a:close/>
                <a:moveTo>
                  <a:pt x="2701" y="7301"/>
                </a:moveTo>
                <a:lnTo>
                  <a:pt x="2750" y="7325"/>
                </a:lnTo>
                <a:lnTo>
                  <a:pt x="2823" y="7325"/>
                </a:lnTo>
                <a:lnTo>
                  <a:pt x="2969" y="7374"/>
                </a:lnTo>
                <a:lnTo>
                  <a:pt x="3090" y="7447"/>
                </a:lnTo>
                <a:lnTo>
                  <a:pt x="3163" y="7568"/>
                </a:lnTo>
                <a:lnTo>
                  <a:pt x="3188" y="7690"/>
                </a:lnTo>
                <a:lnTo>
                  <a:pt x="3188" y="7836"/>
                </a:lnTo>
                <a:lnTo>
                  <a:pt x="3139" y="7982"/>
                </a:lnTo>
                <a:lnTo>
                  <a:pt x="3042" y="8104"/>
                </a:lnTo>
                <a:lnTo>
                  <a:pt x="2920" y="8201"/>
                </a:lnTo>
                <a:lnTo>
                  <a:pt x="2847" y="8225"/>
                </a:lnTo>
                <a:lnTo>
                  <a:pt x="2774" y="8250"/>
                </a:lnTo>
                <a:lnTo>
                  <a:pt x="2677" y="8225"/>
                </a:lnTo>
                <a:lnTo>
                  <a:pt x="2604" y="8201"/>
                </a:lnTo>
                <a:lnTo>
                  <a:pt x="2531" y="8152"/>
                </a:lnTo>
                <a:lnTo>
                  <a:pt x="2482" y="8079"/>
                </a:lnTo>
                <a:lnTo>
                  <a:pt x="2433" y="8031"/>
                </a:lnTo>
                <a:lnTo>
                  <a:pt x="2409" y="7958"/>
                </a:lnTo>
                <a:lnTo>
                  <a:pt x="2385" y="7836"/>
                </a:lnTo>
                <a:lnTo>
                  <a:pt x="2385" y="7714"/>
                </a:lnTo>
                <a:lnTo>
                  <a:pt x="2433" y="7593"/>
                </a:lnTo>
                <a:lnTo>
                  <a:pt x="2482" y="7495"/>
                </a:lnTo>
                <a:lnTo>
                  <a:pt x="2579" y="7374"/>
                </a:lnTo>
                <a:lnTo>
                  <a:pt x="2701" y="7301"/>
                </a:lnTo>
                <a:close/>
                <a:moveTo>
                  <a:pt x="1582" y="6133"/>
                </a:moveTo>
                <a:lnTo>
                  <a:pt x="1898" y="6157"/>
                </a:lnTo>
                <a:lnTo>
                  <a:pt x="2239" y="6157"/>
                </a:lnTo>
                <a:lnTo>
                  <a:pt x="3042" y="6181"/>
                </a:lnTo>
                <a:lnTo>
                  <a:pt x="2823" y="6303"/>
                </a:lnTo>
                <a:lnTo>
                  <a:pt x="2628" y="6473"/>
                </a:lnTo>
                <a:lnTo>
                  <a:pt x="2458" y="6692"/>
                </a:lnTo>
                <a:lnTo>
                  <a:pt x="2287" y="6911"/>
                </a:lnTo>
                <a:lnTo>
                  <a:pt x="1995" y="7398"/>
                </a:lnTo>
                <a:lnTo>
                  <a:pt x="1728" y="7836"/>
                </a:lnTo>
                <a:lnTo>
                  <a:pt x="1485" y="8225"/>
                </a:lnTo>
                <a:lnTo>
                  <a:pt x="1193" y="8639"/>
                </a:lnTo>
                <a:lnTo>
                  <a:pt x="925" y="9053"/>
                </a:lnTo>
                <a:lnTo>
                  <a:pt x="657" y="9466"/>
                </a:lnTo>
                <a:lnTo>
                  <a:pt x="633" y="8639"/>
                </a:lnTo>
                <a:lnTo>
                  <a:pt x="755" y="8566"/>
                </a:lnTo>
                <a:lnTo>
                  <a:pt x="852" y="8469"/>
                </a:lnTo>
                <a:lnTo>
                  <a:pt x="1047" y="8225"/>
                </a:lnTo>
                <a:lnTo>
                  <a:pt x="1193" y="7982"/>
                </a:lnTo>
                <a:lnTo>
                  <a:pt x="1314" y="7714"/>
                </a:lnTo>
                <a:lnTo>
                  <a:pt x="1436" y="7544"/>
                </a:lnTo>
                <a:lnTo>
                  <a:pt x="1582" y="7349"/>
                </a:lnTo>
                <a:lnTo>
                  <a:pt x="1874" y="6984"/>
                </a:lnTo>
                <a:lnTo>
                  <a:pt x="1995" y="6790"/>
                </a:lnTo>
                <a:lnTo>
                  <a:pt x="2141" y="6619"/>
                </a:lnTo>
                <a:lnTo>
                  <a:pt x="2239" y="6425"/>
                </a:lnTo>
                <a:lnTo>
                  <a:pt x="2312" y="6206"/>
                </a:lnTo>
                <a:lnTo>
                  <a:pt x="2312" y="6181"/>
                </a:lnTo>
                <a:lnTo>
                  <a:pt x="2287" y="6181"/>
                </a:lnTo>
                <a:lnTo>
                  <a:pt x="2117" y="6279"/>
                </a:lnTo>
                <a:lnTo>
                  <a:pt x="1971" y="6400"/>
                </a:lnTo>
                <a:lnTo>
                  <a:pt x="1825" y="6546"/>
                </a:lnTo>
                <a:lnTo>
                  <a:pt x="1703" y="6692"/>
                </a:lnTo>
                <a:lnTo>
                  <a:pt x="1460" y="7009"/>
                </a:lnTo>
                <a:lnTo>
                  <a:pt x="1217" y="7325"/>
                </a:lnTo>
                <a:lnTo>
                  <a:pt x="925" y="7714"/>
                </a:lnTo>
                <a:lnTo>
                  <a:pt x="657" y="8152"/>
                </a:lnTo>
                <a:lnTo>
                  <a:pt x="657" y="8128"/>
                </a:lnTo>
                <a:lnTo>
                  <a:pt x="730" y="7398"/>
                </a:lnTo>
                <a:lnTo>
                  <a:pt x="828" y="7276"/>
                </a:lnTo>
                <a:lnTo>
                  <a:pt x="901" y="7130"/>
                </a:lnTo>
                <a:lnTo>
                  <a:pt x="1047" y="6887"/>
                </a:lnTo>
                <a:lnTo>
                  <a:pt x="1339" y="6522"/>
                </a:lnTo>
                <a:lnTo>
                  <a:pt x="1460" y="6327"/>
                </a:lnTo>
                <a:lnTo>
                  <a:pt x="1582" y="6133"/>
                </a:lnTo>
                <a:close/>
                <a:moveTo>
                  <a:pt x="1971" y="7982"/>
                </a:moveTo>
                <a:lnTo>
                  <a:pt x="1995" y="8104"/>
                </a:lnTo>
                <a:lnTo>
                  <a:pt x="2044" y="8225"/>
                </a:lnTo>
                <a:lnTo>
                  <a:pt x="2117" y="8323"/>
                </a:lnTo>
                <a:lnTo>
                  <a:pt x="2190" y="8396"/>
                </a:lnTo>
                <a:lnTo>
                  <a:pt x="1533" y="9369"/>
                </a:lnTo>
                <a:lnTo>
                  <a:pt x="682" y="10658"/>
                </a:lnTo>
                <a:lnTo>
                  <a:pt x="682" y="10512"/>
                </a:lnTo>
                <a:lnTo>
                  <a:pt x="657" y="10123"/>
                </a:lnTo>
                <a:lnTo>
                  <a:pt x="1241" y="9150"/>
                </a:lnTo>
                <a:lnTo>
                  <a:pt x="1849" y="8201"/>
                </a:lnTo>
                <a:lnTo>
                  <a:pt x="1971" y="7982"/>
                </a:lnTo>
                <a:close/>
                <a:moveTo>
                  <a:pt x="3188" y="8566"/>
                </a:moveTo>
                <a:lnTo>
                  <a:pt x="2312" y="9928"/>
                </a:lnTo>
                <a:lnTo>
                  <a:pt x="1436" y="11242"/>
                </a:lnTo>
                <a:lnTo>
                  <a:pt x="1047" y="11753"/>
                </a:lnTo>
                <a:lnTo>
                  <a:pt x="828" y="11997"/>
                </a:lnTo>
                <a:lnTo>
                  <a:pt x="657" y="12264"/>
                </a:lnTo>
                <a:lnTo>
                  <a:pt x="657" y="11242"/>
                </a:lnTo>
                <a:lnTo>
                  <a:pt x="974" y="10780"/>
                </a:lnTo>
                <a:lnTo>
                  <a:pt x="1922" y="9369"/>
                </a:lnTo>
                <a:lnTo>
                  <a:pt x="2458" y="8590"/>
                </a:lnTo>
                <a:lnTo>
                  <a:pt x="2579" y="8639"/>
                </a:lnTo>
                <a:lnTo>
                  <a:pt x="2725" y="8663"/>
                </a:lnTo>
                <a:lnTo>
                  <a:pt x="2871" y="8663"/>
                </a:lnTo>
                <a:lnTo>
                  <a:pt x="2993" y="8639"/>
                </a:lnTo>
                <a:lnTo>
                  <a:pt x="3090" y="8615"/>
                </a:lnTo>
                <a:lnTo>
                  <a:pt x="3188" y="8566"/>
                </a:lnTo>
                <a:close/>
                <a:moveTo>
                  <a:pt x="3991" y="7787"/>
                </a:moveTo>
                <a:lnTo>
                  <a:pt x="3991" y="8834"/>
                </a:lnTo>
                <a:lnTo>
                  <a:pt x="3820" y="8980"/>
                </a:lnTo>
                <a:lnTo>
                  <a:pt x="3650" y="9174"/>
                </a:lnTo>
                <a:lnTo>
                  <a:pt x="3358" y="9588"/>
                </a:lnTo>
                <a:lnTo>
                  <a:pt x="2823" y="10342"/>
                </a:lnTo>
                <a:lnTo>
                  <a:pt x="2555" y="10707"/>
                </a:lnTo>
                <a:lnTo>
                  <a:pt x="2287" y="11096"/>
                </a:lnTo>
                <a:lnTo>
                  <a:pt x="1436" y="12143"/>
                </a:lnTo>
                <a:lnTo>
                  <a:pt x="1022" y="12654"/>
                </a:lnTo>
                <a:lnTo>
                  <a:pt x="633" y="13189"/>
                </a:lnTo>
                <a:lnTo>
                  <a:pt x="633" y="12946"/>
                </a:lnTo>
                <a:lnTo>
                  <a:pt x="633" y="12775"/>
                </a:lnTo>
                <a:lnTo>
                  <a:pt x="755" y="12654"/>
                </a:lnTo>
                <a:lnTo>
                  <a:pt x="876" y="12532"/>
                </a:lnTo>
                <a:lnTo>
                  <a:pt x="1120" y="12264"/>
                </a:lnTo>
                <a:lnTo>
                  <a:pt x="1509" y="11680"/>
                </a:lnTo>
                <a:lnTo>
                  <a:pt x="2020" y="10975"/>
                </a:lnTo>
                <a:lnTo>
                  <a:pt x="2506" y="10245"/>
                </a:lnTo>
                <a:lnTo>
                  <a:pt x="2993" y="9490"/>
                </a:lnTo>
                <a:lnTo>
                  <a:pt x="3455" y="8736"/>
                </a:lnTo>
                <a:lnTo>
                  <a:pt x="3723" y="8274"/>
                </a:lnTo>
                <a:lnTo>
                  <a:pt x="3869" y="8031"/>
                </a:lnTo>
                <a:lnTo>
                  <a:pt x="3991" y="7787"/>
                </a:lnTo>
                <a:close/>
                <a:moveTo>
                  <a:pt x="4039" y="14065"/>
                </a:moveTo>
                <a:lnTo>
                  <a:pt x="4039" y="14430"/>
                </a:lnTo>
                <a:lnTo>
                  <a:pt x="3820" y="14430"/>
                </a:lnTo>
                <a:lnTo>
                  <a:pt x="4015" y="14089"/>
                </a:lnTo>
                <a:lnTo>
                  <a:pt x="4039" y="14065"/>
                </a:lnTo>
                <a:close/>
                <a:moveTo>
                  <a:pt x="4039" y="12921"/>
                </a:moveTo>
                <a:lnTo>
                  <a:pt x="4039" y="13140"/>
                </a:lnTo>
                <a:lnTo>
                  <a:pt x="4039" y="13554"/>
                </a:lnTo>
                <a:lnTo>
                  <a:pt x="3918" y="13724"/>
                </a:lnTo>
                <a:lnTo>
                  <a:pt x="3820" y="13870"/>
                </a:lnTo>
                <a:lnTo>
                  <a:pt x="3577" y="14235"/>
                </a:lnTo>
                <a:lnTo>
                  <a:pt x="3431" y="14454"/>
                </a:lnTo>
                <a:lnTo>
                  <a:pt x="2993" y="14454"/>
                </a:lnTo>
                <a:lnTo>
                  <a:pt x="3431" y="13797"/>
                </a:lnTo>
                <a:lnTo>
                  <a:pt x="3747" y="13359"/>
                </a:lnTo>
                <a:lnTo>
                  <a:pt x="4039" y="12921"/>
                </a:lnTo>
                <a:close/>
                <a:moveTo>
                  <a:pt x="4039" y="11826"/>
                </a:moveTo>
                <a:lnTo>
                  <a:pt x="4039" y="12483"/>
                </a:lnTo>
                <a:lnTo>
                  <a:pt x="3845" y="12678"/>
                </a:lnTo>
                <a:lnTo>
                  <a:pt x="3650" y="12873"/>
                </a:lnTo>
                <a:lnTo>
                  <a:pt x="3334" y="13311"/>
                </a:lnTo>
                <a:lnTo>
                  <a:pt x="2896" y="13895"/>
                </a:lnTo>
                <a:lnTo>
                  <a:pt x="2677" y="14187"/>
                </a:lnTo>
                <a:lnTo>
                  <a:pt x="2482" y="14503"/>
                </a:lnTo>
                <a:lnTo>
                  <a:pt x="2312" y="14503"/>
                </a:lnTo>
                <a:lnTo>
                  <a:pt x="2433" y="14333"/>
                </a:lnTo>
                <a:lnTo>
                  <a:pt x="2555" y="14162"/>
                </a:lnTo>
                <a:lnTo>
                  <a:pt x="2871" y="13651"/>
                </a:lnTo>
                <a:lnTo>
                  <a:pt x="3188" y="13116"/>
                </a:lnTo>
                <a:lnTo>
                  <a:pt x="3504" y="12581"/>
                </a:lnTo>
                <a:lnTo>
                  <a:pt x="3845" y="12070"/>
                </a:lnTo>
                <a:lnTo>
                  <a:pt x="4039" y="11826"/>
                </a:lnTo>
                <a:close/>
                <a:moveTo>
                  <a:pt x="4015" y="10391"/>
                </a:moveTo>
                <a:lnTo>
                  <a:pt x="4015" y="11218"/>
                </a:lnTo>
                <a:lnTo>
                  <a:pt x="4039" y="11364"/>
                </a:lnTo>
                <a:lnTo>
                  <a:pt x="3869" y="11486"/>
                </a:lnTo>
                <a:lnTo>
                  <a:pt x="3723" y="11656"/>
                </a:lnTo>
                <a:lnTo>
                  <a:pt x="3577" y="11826"/>
                </a:lnTo>
                <a:lnTo>
                  <a:pt x="3455" y="12021"/>
                </a:lnTo>
                <a:lnTo>
                  <a:pt x="3236" y="12386"/>
                </a:lnTo>
                <a:lnTo>
                  <a:pt x="3042" y="12702"/>
                </a:lnTo>
                <a:lnTo>
                  <a:pt x="2725" y="13238"/>
                </a:lnTo>
                <a:lnTo>
                  <a:pt x="2409" y="13773"/>
                </a:lnTo>
                <a:lnTo>
                  <a:pt x="2263" y="13968"/>
                </a:lnTo>
                <a:lnTo>
                  <a:pt x="2117" y="14138"/>
                </a:lnTo>
                <a:lnTo>
                  <a:pt x="1971" y="14333"/>
                </a:lnTo>
                <a:lnTo>
                  <a:pt x="1849" y="14527"/>
                </a:lnTo>
                <a:lnTo>
                  <a:pt x="1047" y="14600"/>
                </a:lnTo>
                <a:lnTo>
                  <a:pt x="1460" y="14089"/>
                </a:lnTo>
                <a:lnTo>
                  <a:pt x="1825" y="13554"/>
                </a:lnTo>
                <a:lnTo>
                  <a:pt x="2214" y="13019"/>
                </a:lnTo>
                <a:lnTo>
                  <a:pt x="2604" y="12508"/>
                </a:lnTo>
                <a:lnTo>
                  <a:pt x="2823" y="12240"/>
                </a:lnTo>
                <a:lnTo>
                  <a:pt x="3017" y="11972"/>
                </a:lnTo>
                <a:lnTo>
                  <a:pt x="3382" y="11388"/>
                </a:lnTo>
                <a:lnTo>
                  <a:pt x="3723" y="10902"/>
                </a:lnTo>
                <a:lnTo>
                  <a:pt x="3869" y="10634"/>
                </a:lnTo>
                <a:lnTo>
                  <a:pt x="4015" y="10391"/>
                </a:lnTo>
                <a:close/>
                <a:moveTo>
                  <a:pt x="4015" y="9271"/>
                </a:moveTo>
                <a:lnTo>
                  <a:pt x="4015" y="10147"/>
                </a:lnTo>
                <a:lnTo>
                  <a:pt x="3893" y="10220"/>
                </a:lnTo>
                <a:lnTo>
                  <a:pt x="3796" y="10318"/>
                </a:lnTo>
                <a:lnTo>
                  <a:pt x="3626" y="10512"/>
                </a:lnTo>
                <a:lnTo>
                  <a:pt x="3455" y="10731"/>
                </a:lnTo>
                <a:lnTo>
                  <a:pt x="3285" y="10975"/>
                </a:lnTo>
                <a:lnTo>
                  <a:pt x="2847" y="11632"/>
                </a:lnTo>
                <a:lnTo>
                  <a:pt x="2628" y="11972"/>
                </a:lnTo>
                <a:lnTo>
                  <a:pt x="2385" y="12289"/>
                </a:lnTo>
                <a:lnTo>
                  <a:pt x="1947" y="12873"/>
                </a:lnTo>
                <a:lnTo>
                  <a:pt x="1509" y="13481"/>
                </a:lnTo>
                <a:lnTo>
                  <a:pt x="1071" y="14065"/>
                </a:lnTo>
                <a:lnTo>
                  <a:pt x="828" y="14333"/>
                </a:lnTo>
                <a:lnTo>
                  <a:pt x="584" y="14625"/>
                </a:lnTo>
                <a:lnTo>
                  <a:pt x="609" y="14430"/>
                </a:lnTo>
                <a:lnTo>
                  <a:pt x="609" y="14235"/>
                </a:lnTo>
                <a:lnTo>
                  <a:pt x="609" y="13895"/>
                </a:lnTo>
                <a:lnTo>
                  <a:pt x="1120" y="13213"/>
                </a:lnTo>
                <a:lnTo>
                  <a:pt x="1631" y="12556"/>
                </a:lnTo>
                <a:lnTo>
                  <a:pt x="2677" y="11242"/>
                </a:lnTo>
                <a:lnTo>
                  <a:pt x="3090" y="10658"/>
                </a:lnTo>
                <a:lnTo>
                  <a:pt x="3480" y="10050"/>
                </a:lnTo>
                <a:lnTo>
                  <a:pt x="3747" y="9661"/>
                </a:lnTo>
                <a:lnTo>
                  <a:pt x="4015" y="9271"/>
                </a:lnTo>
                <a:close/>
                <a:moveTo>
                  <a:pt x="10341" y="488"/>
                </a:moveTo>
                <a:lnTo>
                  <a:pt x="10536" y="512"/>
                </a:lnTo>
                <a:lnTo>
                  <a:pt x="10755" y="536"/>
                </a:lnTo>
                <a:lnTo>
                  <a:pt x="10950" y="585"/>
                </a:lnTo>
                <a:lnTo>
                  <a:pt x="11071" y="609"/>
                </a:lnTo>
                <a:lnTo>
                  <a:pt x="11169" y="658"/>
                </a:lnTo>
                <a:lnTo>
                  <a:pt x="11266" y="731"/>
                </a:lnTo>
                <a:lnTo>
                  <a:pt x="11339" y="828"/>
                </a:lnTo>
                <a:lnTo>
                  <a:pt x="11485" y="999"/>
                </a:lnTo>
                <a:lnTo>
                  <a:pt x="11582" y="1217"/>
                </a:lnTo>
                <a:lnTo>
                  <a:pt x="11655" y="1436"/>
                </a:lnTo>
                <a:lnTo>
                  <a:pt x="11704" y="1680"/>
                </a:lnTo>
                <a:lnTo>
                  <a:pt x="11728" y="1923"/>
                </a:lnTo>
                <a:lnTo>
                  <a:pt x="11728" y="2385"/>
                </a:lnTo>
                <a:lnTo>
                  <a:pt x="11680" y="2848"/>
                </a:lnTo>
                <a:lnTo>
                  <a:pt x="11582" y="3310"/>
                </a:lnTo>
                <a:lnTo>
                  <a:pt x="11461" y="3772"/>
                </a:lnTo>
                <a:lnTo>
                  <a:pt x="11315" y="4210"/>
                </a:lnTo>
                <a:lnTo>
                  <a:pt x="10974" y="5111"/>
                </a:lnTo>
                <a:lnTo>
                  <a:pt x="10804" y="5549"/>
                </a:lnTo>
                <a:lnTo>
                  <a:pt x="10658" y="5987"/>
                </a:lnTo>
                <a:lnTo>
                  <a:pt x="10658" y="6084"/>
                </a:lnTo>
                <a:lnTo>
                  <a:pt x="10658" y="6181"/>
                </a:lnTo>
                <a:lnTo>
                  <a:pt x="10731" y="6254"/>
                </a:lnTo>
                <a:lnTo>
                  <a:pt x="10779" y="6303"/>
                </a:lnTo>
                <a:lnTo>
                  <a:pt x="10877" y="6327"/>
                </a:lnTo>
                <a:lnTo>
                  <a:pt x="10950" y="6327"/>
                </a:lnTo>
                <a:lnTo>
                  <a:pt x="11047" y="6303"/>
                </a:lnTo>
                <a:lnTo>
                  <a:pt x="11120" y="6279"/>
                </a:lnTo>
                <a:lnTo>
                  <a:pt x="11388" y="6303"/>
                </a:lnTo>
                <a:lnTo>
                  <a:pt x="11655" y="6327"/>
                </a:lnTo>
                <a:lnTo>
                  <a:pt x="12215" y="6352"/>
                </a:lnTo>
                <a:lnTo>
                  <a:pt x="12775" y="6327"/>
                </a:lnTo>
                <a:lnTo>
                  <a:pt x="13310" y="6327"/>
                </a:lnTo>
                <a:lnTo>
                  <a:pt x="13748" y="6352"/>
                </a:lnTo>
                <a:lnTo>
                  <a:pt x="14210" y="6425"/>
                </a:lnTo>
                <a:lnTo>
                  <a:pt x="14673" y="6498"/>
                </a:lnTo>
                <a:lnTo>
                  <a:pt x="15111" y="6595"/>
                </a:lnTo>
                <a:lnTo>
                  <a:pt x="15476" y="6668"/>
                </a:lnTo>
                <a:lnTo>
                  <a:pt x="15841" y="6790"/>
                </a:lnTo>
                <a:lnTo>
                  <a:pt x="16011" y="6887"/>
                </a:lnTo>
                <a:lnTo>
                  <a:pt x="16157" y="6960"/>
                </a:lnTo>
                <a:lnTo>
                  <a:pt x="16327" y="7082"/>
                </a:lnTo>
                <a:lnTo>
                  <a:pt x="16449" y="7203"/>
                </a:lnTo>
                <a:lnTo>
                  <a:pt x="16546" y="7301"/>
                </a:lnTo>
                <a:lnTo>
                  <a:pt x="16619" y="7398"/>
                </a:lnTo>
                <a:lnTo>
                  <a:pt x="16644" y="7520"/>
                </a:lnTo>
                <a:lnTo>
                  <a:pt x="16668" y="7641"/>
                </a:lnTo>
                <a:lnTo>
                  <a:pt x="16692" y="7763"/>
                </a:lnTo>
                <a:lnTo>
                  <a:pt x="16668" y="7885"/>
                </a:lnTo>
                <a:lnTo>
                  <a:pt x="16644" y="8031"/>
                </a:lnTo>
                <a:lnTo>
                  <a:pt x="16595" y="8152"/>
                </a:lnTo>
                <a:lnTo>
                  <a:pt x="16473" y="8371"/>
                </a:lnTo>
                <a:lnTo>
                  <a:pt x="16303" y="8566"/>
                </a:lnTo>
                <a:lnTo>
                  <a:pt x="16206" y="8663"/>
                </a:lnTo>
                <a:lnTo>
                  <a:pt x="16108" y="8736"/>
                </a:lnTo>
                <a:lnTo>
                  <a:pt x="15987" y="8785"/>
                </a:lnTo>
                <a:lnTo>
                  <a:pt x="15889" y="8834"/>
                </a:lnTo>
                <a:lnTo>
                  <a:pt x="15792" y="8882"/>
                </a:lnTo>
                <a:lnTo>
                  <a:pt x="15719" y="8955"/>
                </a:lnTo>
                <a:lnTo>
                  <a:pt x="15695" y="9053"/>
                </a:lnTo>
                <a:lnTo>
                  <a:pt x="15719" y="9150"/>
                </a:lnTo>
                <a:lnTo>
                  <a:pt x="15743" y="9247"/>
                </a:lnTo>
                <a:lnTo>
                  <a:pt x="15816" y="9296"/>
                </a:lnTo>
                <a:lnTo>
                  <a:pt x="15914" y="9344"/>
                </a:lnTo>
                <a:lnTo>
                  <a:pt x="16035" y="9344"/>
                </a:lnTo>
                <a:lnTo>
                  <a:pt x="16157" y="9296"/>
                </a:lnTo>
                <a:lnTo>
                  <a:pt x="16279" y="9393"/>
                </a:lnTo>
                <a:lnTo>
                  <a:pt x="16376" y="9490"/>
                </a:lnTo>
                <a:lnTo>
                  <a:pt x="16425" y="9636"/>
                </a:lnTo>
                <a:lnTo>
                  <a:pt x="16473" y="9782"/>
                </a:lnTo>
                <a:lnTo>
                  <a:pt x="16473" y="9953"/>
                </a:lnTo>
                <a:lnTo>
                  <a:pt x="16449" y="10123"/>
                </a:lnTo>
                <a:lnTo>
                  <a:pt x="16376" y="10415"/>
                </a:lnTo>
                <a:lnTo>
                  <a:pt x="16303" y="10610"/>
                </a:lnTo>
                <a:lnTo>
                  <a:pt x="16206" y="10756"/>
                </a:lnTo>
                <a:lnTo>
                  <a:pt x="16084" y="10902"/>
                </a:lnTo>
                <a:lnTo>
                  <a:pt x="15938" y="11023"/>
                </a:lnTo>
                <a:lnTo>
                  <a:pt x="15743" y="11145"/>
                </a:lnTo>
                <a:lnTo>
                  <a:pt x="15670" y="11194"/>
                </a:lnTo>
                <a:lnTo>
                  <a:pt x="15622" y="11315"/>
                </a:lnTo>
                <a:lnTo>
                  <a:pt x="15622" y="11388"/>
                </a:lnTo>
                <a:lnTo>
                  <a:pt x="15646" y="11437"/>
                </a:lnTo>
                <a:lnTo>
                  <a:pt x="15670" y="11486"/>
                </a:lnTo>
                <a:lnTo>
                  <a:pt x="15719" y="11510"/>
                </a:lnTo>
                <a:lnTo>
                  <a:pt x="15792" y="11559"/>
                </a:lnTo>
                <a:lnTo>
                  <a:pt x="15889" y="11583"/>
                </a:lnTo>
                <a:lnTo>
                  <a:pt x="15962" y="11753"/>
                </a:lnTo>
                <a:lnTo>
                  <a:pt x="15987" y="11924"/>
                </a:lnTo>
                <a:lnTo>
                  <a:pt x="16011" y="12070"/>
                </a:lnTo>
                <a:lnTo>
                  <a:pt x="15987" y="12410"/>
                </a:lnTo>
                <a:lnTo>
                  <a:pt x="15962" y="12678"/>
                </a:lnTo>
                <a:lnTo>
                  <a:pt x="15914" y="12824"/>
                </a:lnTo>
                <a:lnTo>
                  <a:pt x="15865" y="12994"/>
                </a:lnTo>
                <a:lnTo>
                  <a:pt x="15792" y="13140"/>
                </a:lnTo>
                <a:lnTo>
                  <a:pt x="15719" y="13262"/>
                </a:lnTo>
                <a:lnTo>
                  <a:pt x="15622" y="13335"/>
                </a:lnTo>
                <a:lnTo>
                  <a:pt x="15549" y="13359"/>
                </a:lnTo>
                <a:lnTo>
                  <a:pt x="15500" y="13359"/>
                </a:lnTo>
                <a:lnTo>
                  <a:pt x="15403" y="13384"/>
                </a:lnTo>
                <a:lnTo>
                  <a:pt x="15330" y="13432"/>
                </a:lnTo>
                <a:lnTo>
                  <a:pt x="15281" y="13505"/>
                </a:lnTo>
                <a:lnTo>
                  <a:pt x="15257" y="13578"/>
                </a:lnTo>
                <a:lnTo>
                  <a:pt x="15257" y="13676"/>
                </a:lnTo>
                <a:lnTo>
                  <a:pt x="15281" y="13749"/>
                </a:lnTo>
                <a:lnTo>
                  <a:pt x="15354" y="13797"/>
                </a:lnTo>
                <a:lnTo>
                  <a:pt x="15427" y="13846"/>
                </a:lnTo>
                <a:lnTo>
                  <a:pt x="15524" y="13846"/>
                </a:lnTo>
                <a:lnTo>
                  <a:pt x="15573" y="14089"/>
                </a:lnTo>
                <a:lnTo>
                  <a:pt x="15622" y="14357"/>
                </a:lnTo>
                <a:lnTo>
                  <a:pt x="15622" y="14479"/>
                </a:lnTo>
                <a:lnTo>
                  <a:pt x="15622" y="14600"/>
                </a:lnTo>
                <a:lnTo>
                  <a:pt x="15597" y="14722"/>
                </a:lnTo>
                <a:lnTo>
                  <a:pt x="15549" y="14868"/>
                </a:lnTo>
                <a:lnTo>
                  <a:pt x="15476" y="14965"/>
                </a:lnTo>
                <a:lnTo>
                  <a:pt x="15403" y="15063"/>
                </a:lnTo>
                <a:lnTo>
                  <a:pt x="15305" y="15136"/>
                </a:lnTo>
                <a:lnTo>
                  <a:pt x="15208" y="15184"/>
                </a:lnTo>
                <a:lnTo>
                  <a:pt x="15208" y="15184"/>
                </a:lnTo>
                <a:lnTo>
                  <a:pt x="15257" y="14917"/>
                </a:lnTo>
                <a:lnTo>
                  <a:pt x="15330" y="14625"/>
                </a:lnTo>
                <a:lnTo>
                  <a:pt x="15330" y="14600"/>
                </a:lnTo>
                <a:lnTo>
                  <a:pt x="15330" y="14552"/>
                </a:lnTo>
                <a:lnTo>
                  <a:pt x="15281" y="14527"/>
                </a:lnTo>
                <a:lnTo>
                  <a:pt x="15208" y="14503"/>
                </a:lnTo>
                <a:lnTo>
                  <a:pt x="15184" y="14527"/>
                </a:lnTo>
                <a:lnTo>
                  <a:pt x="15159" y="14552"/>
                </a:lnTo>
                <a:lnTo>
                  <a:pt x="15013" y="14917"/>
                </a:lnTo>
                <a:lnTo>
                  <a:pt x="14965" y="15087"/>
                </a:lnTo>
                <a:lnTo>
                  <a:pt x="14965" y="15282"/>
                </a:lnTo>
                <a:lnTo>
                  <a:pt x="14648" y="15355"/>
                </a:lnTo>
                <a:lnTo>
                  <a:pt x="14721" y="15038"/>
                </a:lnTo>
                <a:lnTo>
                  <a:pt x="14819" y="14673"/>
                </a:lnTo>
                <a:lnTo>
                  <a:pt x="14867" y="14308"/>
                </a:lnTo>
                <a:lnTo>
                  <a:pt x="14867" y="14284"/>
                </a:lnTo>
                <a:lnTo>
                  <a:pt x="14843" y="14235"/>
                </a:lnTo>
                <a:lnTo>
                  <a:pt x="14794" y="14211"/>
                </a:lnTo>
                <a:lnTo>
                  <a:pt x="14721" y="14235"/>
                </a:lnTo>
                <a:lnTo>
                  <a:pt x="14673" y="14260"/>
                </a:lnTo>
                <a:lnTo>
                  <a:pt x="14673" y="14284"/>
                </a:lnTo>
                <a:lnTo>
                  <a:pt x="14551" y="14625"/>
                </a:lnTo>
                <a:lnTo>
                  <a:pt x="14454" y="14965"/>
                </a:lnTo>
                <a:lnTo>
                  <a:pt x="14356" y="15184"/>
                </a:lnTo>
                <a:lnTo>
                  <a:pt x="14332" y="15306"/>
                </a:lnTo>
                <a:lnTo>
                  <a:pt x="14332" y="15403"/>
                </a:lnTo>
                <a:lnTo>
                  <a:pt x="14064" y="15428"/>
                </a:lnTo>
                <a:lnTo>
                  <a:pt x="14064" y="15428"/>
                </a:lnTo>
                <a:lnTo>
                  <a:pt x="14089" y="15379"/>
                </a:lnTo>
                <a:lnTo>
                  <a:pt x="14089" y="15330"/>
                </a:lnTo>
                <a:lnTo>
                  <a:pt x="14113" y="15063"/>
                </a:lnTo>
                <a:lnTo>
                  <a:pt x="14162" y="14771"/>
                </a:lnTo>
                <a:lnTo>
                  <a:pt x="14235" y="14503"/>
                </a:lnTo>
                <a:lnTo>
                  <a:pt x="14356" y="14260"/>
                </a:lnTo>
                <a:lnTo>
                  <a:pt x="14356" y="14211"/>
                </a:lnTo>
                <a:lnTo>
                  <a:pt x="14332" y="14162"/>
                </a:lnTo>
                <a:lnTo>
                  <a:pt x="14283" y="14138"/>
                </a:lnTo>
                <a:lnTo>
                  <a:pt x="14235" y="14162"/>
                </a:lnTo>
                <a:lnTo>
                  <a:pt x="14064" y="14430"/>
                </a:lnTo>
                <a:lnTo>
                  <a:pt x="13918" y="14722"/>
                </a:lnTo>
                <a:lnTo>
                  <a:pt x="13845" y="14868"/>
                </a:lnTo>
                <a:lnTo>
                  <a:pt x="13821" y="15014"/>
                </a:lnTo>
                <a:lnTo>
                  <a:pt x="13797" y="15160"/>
                </a:lnTo>
                <a:lnTo>
                  <a:pt x="13797" y="15330"/>
                </a:lnTo>
                <a:lnTo>
                  <a:pt x="13821" y="15379"/>
                </a:lnTo>
                <a:lnTo>
                  <a:pt x="13845" y="15428"/>
                </a:lnTo>
                <a:lnTo>
                  <a:pt x="13383" y="15428"/>
                </a:lnTo>
                <a:lnTo>
                  <a:pt x="13432" y="15209"/>
                </a:lnTo>
                <a:lnTo>
                  <a:pt x="13456" y="14990"/>
                </a:lnTo>
                <a:lnTo>
                  <a:pt x="13505" y="14771"/>
                </a:lnTo>
                <a:lnTo>
                  <a:pt x="13578" y="14552"/>
                </a:lnTo>
                <a:lnTo>
                  <a:pt x="13748" y="14114"/>
                </a:lnTo>
                <a:lnTo>
                  <a:pt x="13748" y="14089"/>
                </a:lnTo>
                <a:lnTo>
                  <a:pt x="13748" y="14065"/>
                </a:lnTo>
                <a:lnTo>
                  <a:pt x="13699" y="14016"/>
                </a:lnTo>
                <a:lnTo>
                  <a:pt x="13651" y="14016"/>
                </a:lnTo>
                <a:lnTo>
                  <a:pt x="13602" y="14065"/>
                </a:lnTo>
                <a:lnTo>
                  <a:pt x="13456" y="14260"/>
                </a:lnTo>
                <a:lnTo>
                  <a:pt x="13334" y="14454"/>
                </a:lnTo>
                <a:lnTo>
                  <a:pt x="13237" y="14673"/>
                </a:lnTo>
                <a:lnTo>
                  <a:pt x="13140" y="14917"/>
                </a:lnTo>
                <a:lnTo>
                  <a:pt x="13067" y="15136"/>
                </a:lnTo>
                <a:lnTo>
                  <a:pt x="13042" y="15282"/>
                </a:lnTo>
                <a:lnTo>
                  <a:pt x="13042" y="15403"/>
                </a:lnTo>
                <a:lnTo>
                  <a:pt x="12556" y="15330"/>
                </a:lnTo>
                <a:lnTo>
                  <a:pt x="12604" y="15038"/>
                </a:lnTo>
                <a:lnTo>
                  <a:pt x="12677" y="14746"/>
                </a:lnTo>
                <a:lnTo>
                  <a:pt x="12775" y="14479"/>
                </a:lnTo>
                <a:lnTo>
                  <a:pt x="12921" y="14211"/>
                </a:lnTo>
                <a:lnTo>
                  <a:pt x="12921" y="14162"/>
                </a:lnTo>
                <a:lnTo>
                  <a:pt x="12896" y="14114"/>
                </a:lnTo>
                <a:lnTo>
                  <a:pt x="12799" y="14114"/>
                </a:lnTo>
                <a:lnTo>
                  <a:pt x="12702" y="14235"/>
                </a:lnTo>
                <a:lnTo>
                  <a:pt x="12604" y="14357"/>
                </a:lnTo>
                <a:lnTo>
                  <a:pt x="12507" y="14479"/>
                </a:lnTo>
                <a:lnTo>
                  <a:pt x="12410" y="14649"/>
                </a:lnTo>
                <a:lnTo>
                  <a:pt x="12337" y="14795"/>
                </a:lnTo>
                <a:lnTo>
                  <a:pt x="12288" y="14965"/>
                </a:lnTo>
                <a:lnTo>
                  <a:pt x="12239" y="15136"/>
                </a:lnTo>
                <a:lnTo>
                  <a:pt x="12239" y="15282"/>
                </a:lnTo>
                <a:lnTo>
                  <a:pt x="11801" y="15233"/>
                </a:lnTo>
                <a:lnTo>
                  <a:pt x="11753" y="15209"/>
                </a:lnTo>
                <a:lnTo>
                  <a:pt x="11874" y="14941"/>
                </a:lnTo>
                <a:lnTo>
                  <a:pt x="11947" y="14673"/>
                </a:lnTo>
                <a:lnTo>
                  <a:pt x="12118" y="14114"/>
                </a:lnTo>
                <a:lnTo>
                  <a:pt x="12118" y="14089"/>
                </a:lnTo>
                <a:lnTo>
                  <a:pt x="12118" y="14065"/>
                </a:lnTo>
                <a:lnTo>
                  <a:pt x="12093" y="14065"/>
                </a:lnTo>
                <a:lnTo>
                  <a:pt x="12069" y="14089"/>
                </a:lnTo>
                <a:lnTo>
                  <a:pt x="11874" y="14357"/>
                </a:lnTo>
                <a:lnTo>
                  <a:pt x="11680" y="14600"/>
                </a:lnTo>
                <a:lnTo>
                  <a:pt x="11509" y="14868"/>
                </a:lnTo>
                <a:lnTo>
                  <a:pt x="11363" y="15136"/>
                </a:lnTo>
                <a:lnTo>
                  <a:pt x="11363" y="15160"/>
                </a:lnTo>
                <a:lnTo>
                  <a:pt x="10974" y="15087"/>
                </a:lnTo>
                <a:lnTo>
                  <a:pt x="11096" y="14990"/>
                </a:lnTo>
                <a:lnTo>
                  <a:pt x="11169" y="14868"/>
                </a:lnTo>
                <a:lnTo>
                  <a:pt x="11290" y="14600"/>
                </a:lnTo>
                <a:lnTo>
                  <a:pt x="11655" y="13870"/>
                </a:lnTo>
                <a:lnTo>
                  <a:pt x="11680" y="13846"/>
                </a:lnTo>
                <a:lnTo>
                  <a:pt x="11680" y="13822"/>
                </a:lnTo>
                <a:lnTo>
                  <a:pt x="11631" y="13773"/>
                </a:lnTo>
                <a:lnTo>
                  <a:pt x="11558" y="13773"/>
                </a:lnTo>
                <a:lnTo>
                  <a:pt x="11534" y="13797"/>
                </a:lnTo>
                <a:lnTo>
                  <a:pt x="11144" y="14406"/>
                </a:lnTo>
                <a:lnTo>
                  <a:pt x="10974" y="14722"/>
                </a:lnTo>
                <a:lnTo>
                  <a:pt x="10901" y="14868"/>
                </a:lnTo>
                <a:lnTo>
                  <a:pt x="10877" y="14941"/>
                </a:lnTo>
                <a:lnTo>
                  <a:pt x="10877" y="15038"/>
                </a:lnTo>
                <a:lnTo>
                  <a:pt x="10901" y="15063"/>
                </a:lnTo>
                <a:lnTo>
                  <a:pt x="10341" y="14941"/>
                </a:lnTo>
                <a:lnTo>
                  <a:pt x="10487" y="14625"/>
                </a:lnTo>
                <a:lnTo>
                  <a:pt x="10633" y="14333"/>
                </a:lnTo>
                <a:lnTo>
                  <a:pt x="10804" y="14041"/>
                </a:lnTo>
                <a:lnTo>
                  <a:pt x="10998" y="13773"/>
                </a:lnTo>
                <a:lnTo>
                  <a:pt x="11023" y="13724"/>
                </a:lnTo>
                <a:lnTo>
                  <a:pt x="10998" y="13700"/>
                </a:lnTo>
                <a:lnTo>
                  <a:pt x="10950" y="13676"/>
                </a:lnTo>
                <a:lnTo>
                  <a:pt x="10901" y="13700"/>
                </a:lnTo>
                <a:lnTo>
                  <a:pt x="10658" y="13943"/>
                </a:lnTo>
                <a:lnTo>
                  <a:pt x="10414" y="14211"/>
                </a:lnTo>
                <a:lnTo>
                  <a:pt x="10317" y="14357"/>
                </a:lnTo>
                <a:lnTo>
                  <a:pt x="10220" y="14503"/>
                </a:lnTo>
                <a:lnTo>
                  <a:pt x="10147" y="14673"/>
                </a:lnTo>
                <a:lnTo>
                  <a:pt x="10098" y="14844"/>
                </a:lnTo>
                <a:lnTo>
                  <a:pt x="10098" y="14892"/>
                </a:lnTo>
                <a:lnTo>
                  <a:pt x="9709" y="14771"/>
                </a:lnTo>
                <a:lnTo>
                  <a:pt x="9757" y="14576"/>
                </a:lnTo>
                <a:lnTo>
                  <a:pt x="9830" y="14381"/>
                </a:lnTo>
                <a:lnTo>
                  <a:pt x="10001" y="13968"/>
                </a:lnTo>
                <a:lnTo>
                  <a:pt x="10147" y="13530"/>
                </a:lnTo>
                <a:lnTo>
                  <a:pt x="10147" y="13505"/>
                </a:lnTo>
                <a:lnTo>
                  <a:pt x="10122" y="13530"/>
                </a:lnTo>
                <a:lnTo>
                  <a:pt x="9879" y="13919"/>
                </a:lnTo>
                <a:lnTo>
                  <a:pt x="9636" y="14308"/>
                </a:lnTo>
                <a:lnTo>
                  <a:pt x="9539" y="14503"/>
                </a:lnTo>
                <a:lnTo>
                  <a:pt x="9466" y="14698"/>
                </a:lnTo>
                <a:lnTo>
                  <a:pt x="8906" y="14527"/>
                </a:lnTo>
                <a:lnTo>
                  <a:pt x="8979" y="14430"/>
                </a:lnTo>
                <a:lnTo>
                  <a:pt x="9028" y="14308"/>
                </a:lnTo>
                <a:lnTo>
                  <a:pt x="9149" y="14089"/>
                </a:lnTo>
                <a:lnTo>
                  <a:pt x="9344" y="13724"/>
                </a:lnTo>
                <a:lnTo>
                  <a:pt x="9417" y="13554"/>
                </a:lnTo>
                <a:lnTo>
                  <a:pt x="9490" y="13359"/>
                </a:lnTo>
                <a:lnTo>
                  <a:pt x="9490" y="13311"/>
                </a:lnTo>
                <a:lnTo>
                  <a:pt x="9441" y="13286"/>
                </a:lnTo>
                <a:lnTo>
                  <a:pt x="9393" y="13262"/>
                </a:lnTo>
                <a:lnTo>
                  <a:pt x="9368" y="13311"/>
                </a:lnTo>
                <a:lnTo>
                  <a:pt x="9247" y="13481"/>
                </a:lnTo>
                <a:lnTo>
                  <a:pt x="9149" y="13627"/>
                </a:lnTo>
                <a:lnTo>
                  <a:pt x="8906" y="13943"/>
                </a:lnTo>
                <a:lnTo>
                  <a:pt x="8736" y="14162"/>
                </a:lnTo>
                <a:lnTo>
                  <a:pt x="8663" y="14284"/>
                </a:lnTo>
                <a:lnTo>
                  <a:pt x="8638" y="14430"/>
                </a:lnTo>
                <a:lnTo>
                  <a:pt x="8419" y="14333"/>
                </a:lnTo>
                <a:lnTo>
                  <a:pt x="8492" y="14065"/>
                </a:lnTo>
                <a:lnTo>
                  <a:pt x="8541" y="13846"/>
                </a:lnTo>
                <a:lnTo>
                  <a:pt x="8711" y="13384"/>
                </a:lnTo>
                <a:lnTo>
                  <a:pt x="8833" y="13165"/>
                </a:lnTo>
                <a:lnTo>
                  <a:pt x="8955" y="12946"/>
                </a:lnTo>
                <a:lnTo>
                  <a:pt x="8955" y="12897"/>
                </a:lnTo>
                <a:lnTo>
                  <a:pt x="8930" y="12848"/>
                </a:lnTo>
                <a:lnTo>
                  <a:pt x="8882" y="12848"/>
                </a:lnTo>
                <a:lnTo>
                  <a:pt x="8833" y="12873"/>
                </a:lnTo>
                <a:lnTo>
                  <a:pt x="8687" y="13092"/>
                </a:lnTo>
                <a:lnTo>
                  <a:pt x="8565" y="13286"/>
                </a:lnTo>
                <a:lnTo>
                  <a:pt x="8444" y="13505"/>
                </a:lnTo>
                <a:lnTo>
                  <a:pt x="8322" y="13749"/>
                </a:lnTo>
                <a:lnTo>
                  <a:pt x="8225" y="13968"/>
                </a:lnTo>
                <a:lnTo>
                  <a:pt x="8176" y="14089"/>
                </a:lnTo>
                <a:lnTo>
                  <a:pt x="8152" y="14211"/>
                </a:lnTo>
                <a:lnTo>
                  <a:pt x="7762" y="14041"/>
                </a:lnTo>
                <a:lnTo>
                  <a:pt x="7908" y="13627"/>
                </a:lnTo>
                <a:lnTo>
                  <a:pt x="8103" y="13213"/>
                </a:lnTo>
                <a:lnTo>
                  <a:pt x="8322" y="12800"/>
                </a:lnTo>
                <a:lnTo>
                  <a:pt x="8322" y="12751"/>
                </a:lnTo>
                <a:lnTo>
                  <a:pt x="8298" y="12727"/>
                </a:lnTo>
                <a:lnTo>
                  <a:pt x="8249" y="12727"/>
                </a:lnTo>
                <a:lnTo>
                  <a:pt x="7908" y="13140"/>
                </a:lnTo>
                <a:lnTo>
                  <a:pt x="7762" y="13335"/>
                </a:lnTo>
                <a:lnTo>
                  <a:pt x="7616" y="13578"/>
                </a:lnTo>
                <a:lnTo>
                  <a:pt x="7543" y="13700"/>
                </a:lnTo>
                <a:lnTo>
                  <a:pt x="7470" y="13870"/>
                </a:lnTo>
                <a:lnTo>
                  <a:pt x="7130" y="13700"/>
                </a:lnTo>
                <a:lnTo>
                  <a:pt x="7154" y="13554"/>
                </a:lnTo>
                <a:lnTo>
                  <a:pt x="7178" y="13408"/>
                </a:lnTo>
                <a:lnTo>
                  <a:pt x="7300" y="13165"/>
                </a:lnTo>
                <a:lnTo>
                  <a:pt x="7495" y="12751"/>
                </a:lnTo>
                <a:lnTo>
                  <a:pt x="7689" y="12313"/>
                </a:lnTo>
                <a:lnTo>
                  <a:pt x="7689" y="12289"/>
                </a:lnTo>
                <a:lnTo>
                  <a:pt x="7665" y="12264"/>
                </a:lnTo>
                <a:lnTo>
                  <a:pt x="7641" y="12264"/>
                </a:lnTo>
                <a:lnTo>
                  <a:pt x="7616" y="12289"/>
                </a:lnTo>
                <a:lnTo>
                  <a:pt x="7397" y="12581"/>
                </a:lnTo>
                <a:lnTo>
                  <a:pt x="7178" y="12873"/>
                </a:lnTo>
                <a:lnTo>
                  <a:pt x="7081" y="13043"/>
                </a:lnTo>
                <a:lnTo>
                  <a:pt x="7008" y="13189"/>
                </a:lnTo>
                <a:lnTo>
                  <a:pt x="6935" y="13359"/>
                </a:lnTo>
                <a:lnTo>
                  <a:pt x="6886" y="13530"/>
                </a:lnTo>
                <a:lnTo>
                  <a:pt x="6570" y="13335"/>
                </a:lnTo>
                <a:lnTo>
                  <a:pt x="6692" y="13043"/>
                </a:lnTo>
                <a:lnTo>
                  <a:pt x="6813" y="12751"/>
                </a:lnTo>
                <a:lnTo>
                  <a:pt x="7105" y="12216"/>
                </a:lnTo>
                <a:lnTo>
                  <a:pt x="7130" y="12191"/>
                </a:lnTo>
                <a:lnTo>
                  <a:pt x="7105" y="12167"/>
                </a:lnTo>
                <a:lnTo>
                  <a:pt x="7057" y="12167"/>
                </a:lnTo>
                <a:lnTo>
                  <a:pt x="6838" y="12386"/>
                </a:lnTo>
                <a:lnTo>
                  <a:pt x="6619" y="12629"/>
                </a:lnTo>
                <a:lnTo>
                  <a:pt x="6448" y="12897"/>
                </a:lnTo>
                <a:lnTo>
                  <a:pt x="6327" y="13165"/>
                </a:lnTo>
                <a:lnTo>
                  <a:pt x="6254" y="13165"/>
                </a:lnTo>
                <a:lnTo>
                  <a:pt x="6181" y="13189"/>
                </a:lnTo>
                <a:lnTo>
                  <a:pt x="6132" y="13238"/>
                </a:lnTo>
                <a:lnTo>
                  <a:pt x="6083" y="13286"/>
                </a:lnTo>
                <a:lnTo>
                  <a:pt x="5937" y="13238"/>
                </a:lnTo>
                <a:lnTo>
                  <a:pt x="5791" y="13213"/>
                </a:lnTo>
                <a:lnTo>
                  <a:pt x="5816" y="13140"/>
                </a:lnTo>
                <a:lnTo>
                  <a:pt x="6059" y="12654"/>
                </a:lnTo>
                <a:lnTo>
                  <a:pt x="6254" y="12264"/>
                </a:lnTo>
                <a:lnTo>
                  <a:pt x="6351" y="12045"/>
                </a:lnTo>
                <a:lnTo>
                  <a:pt x="6424" y="11851"/>
                </a:lnTo>
                <a:lnTo>
                  <a:pt x="6424" y="11826"/>
                </a:lnTo>
                <a:lnTo>
                  <a:pt x="6400" y="11802"/>
                </a:lnTo>
                <a:lnTo>
                  <a:pt x="6375" y="11802"/>
                </a:lnTo>
                <a:lnTo>
                  <a:pt x="6351" y="11826"/>
                </a:lnTo>
                <a:lnTo>
                  <a:pt x="6108" y="12143"/>
                </a:lnTo>
                <a:lnTo>
                  <a:pt x="5864" y="12459"/>
                </a:lnTo>
                <a:lnTo>
                  <a:pt x="5743" y="12654"/>
                </a:lnTo>
                <a:lnTo>
                  <a:pt x="5621" y="12824"/>
                </a:lnTo>
                <a:lnTo>
                  <a:pt x="5548" y="13019"/>
                </a:lnTo>
                <a:lnTo>
                  <a:pt x="5475" y="13213"/>
                </a:lnTo>
                <a:lnTo>
                  <a:pt x="5451" y="13213"/>
                </a:lnTo>
                <a:lnTo>
                  <a:pt x="5183" y="13189"/>
                </a:lnTo>
                <a:lnTo>
                  <a:pt x="4891" y="13213"/>
                </a:lnTo>
                <a:lnTo>
                  <a:pt x="5037" y="12921"/>
                </a:lnTo>
                <a:lnTo>
                  <a:pt x="5353" y="12410"/>
                </a:lnTo>
                <a:lnTo>
                  <a:pt x="5451" y="12240"/>
                </a:lnTo>
                <a:lnTo>
                  <a:pt x="5524" y="12070"/>
                </a:lnTo>
                <a:lnTo>
                  <a:pt x="5548" y="11972"/>
                </a:lnTo>
                <a:lnTo>
                  <a:pt x="5548" y="11899"/>
                </a:lnTo>
                <a:lnTo>
                  <a:pt x="5524" y="11802"/>
                </a:lnTo>
                <a:lnTo>
                  <a:pt x="5475" y="11729"/>
                </a:lnTo>
                <a:lnTo>
                  <a:pt x="5451" y="11729"/>
                </a:lnTo>
                <a:lnTo>
                  <a:pt x="5451" y="11753"/>
                </a:lnTo>
                <a:lnTo>
                  <a:pt x="5426" y="11802"/>
                </a:lnTo>
                <a:lnTo>
                  <a:pt x="5378" y="11875"/>
                </a:lnTo>
                <a:lnTo>
                  <a:pt x="5280" y="11997"/>
                </a:lnTo>
                <a:lnTo>
                  <a:pt x="4988" y="12435"/>
                </a:lnTo>
                <a:lnTo>
                  <a:pt x="4745" y="12800"/>
                </a:lnTo>
                <a:lnTo>
                  <a:pt x="4623" y="13019"/>
                </a:lnTo>
                <a:lnTo>
                  <a:pt x="4599" y="13140"/>
                </a:lnTo>
                <a:lnTo>
                  <a:pt x="4599" y="13238"/>
                </a:lnTo>
                <a:lnTo>
                  <a:pt x="4599" y="13262"/>
                </a:lnTo>
                <a:lnTo>
                  <a:pt x="4575" y="13262"/>
                </a:lnTo>
                <a:lnTo>
                  <a:pt x="4550" y="11802"/>
                </a:lnTo>
                <a:lnTo>
                  <a:pt x="4550" y="10537"/>
                </a:lnTo>
                <a:lnTo>
                  <a:pt x="4526" y="9271"/>
                </a:lnTo>
                <a:lnTo>
                  <a:pt x="4477" y="8396"/>
                </a:lnTo>
                <a:lnTo>
                  <a:pt x="4477" y="7520"/>
                </a:lnTo>
                <a:lnTo>
                  <a:pt x="4453" y="7130"/>
                </a:lnTo>
                <a:lnTo>
                  <a:pt x="4453" y="6863"/>
                </a:lnTo>
                <a:lnTo>
                  <a:pt x="4453" y="6595"/>
                </a:lnTo>
                <a:lnTo>
                  <a:pt x="4648" y="6619"/>
                </a:lnTo>
                <a:lnTo>
                  <a:pt x="4818" y="6619"/>
                </a:lnTo>
                <a:lnTo>
                  <a:pt x="5183" y="6595"/>
                </a:lnTo>
                <a:lnTo>
                  <a:pt x="5791" y="6595"/>
                </a:lnTo>
                <a:lnTo>
                  <a:pt x="6010" y="6571"/>
                </a:lnTo>
                <a:lnTo>
                  <a:pt x="6108" y="6522"/>
                </a:lnTo>
                <a:lnTo>
                  <a:pt x="6156" y="6449"/>
                </a:lnTo>
                <a:lnTo>
                  <a:pt x="6546" y="6230"/>
                </a:lnTo>
                <a:lnTo>
                  <a:pt x="6935" y="5962"/>
                </a:lnTo>
                <a:lnTo>
                  <a:pt x="7300" y="5646"/>
                </a:lnTo>
                <a:lnTo>
                  <a:pt x="7665" y="5330"/>
                </a:lnTo>
                <a:lnTo>
                  <a:pt x="8006" y="4989"/>
                </a:lnTo>
                <a:lnTo>
                  <a:pt x="8322" y="4648"/>
                </a:lnTo>
                <a:lnTo>
                  <a:pt x="8930" y="3943"/>
                </a:lnTo>
                <a:lnTo>
                  <a:pt x="9003" y="3870"/>
                </a:lnTo>
                <a:lnTo>
                  <a:pt x="9003" y="3797"/>
                </a:lnTo>
                <a:lnTo>
                  <a:pt x="9003" y="3699"/>
                </a:lnTo>
                <a:lnTo>
                  <a:pt x="8979" y="3626"/>
                </a:lnTo>
                <a:lnTo>
                  <a:pt x="9125" y="3456"/>
                </a:lnTo>
                <a:lnTo>
                  <a:pt x="9247" y="3286"/>
                </a:lnTo>
                <a:lnTo>
                  <a:pt x="9514" y="2872"/>
                </a:lnTo>
                <a:lnTo>
                  <a:pt x="9709" y="2434"/>
                </a:lnTo>
                <a:lnTo>
                  <a:pt x="9855" y="2020"/>
                </a:lnTo>
                <a:lnTo>
                  <a:pt x="10074" y="1266"/>
                </a:lnTo>
                <a:lnTo>
                  <a:pt x="10195" y="877"/>
                </a:lnTo>
                <a:lnTo>
                  <a:pt x="10341" y="512"/>
                </a:lnTo>
                <a:lnTo>
                  <a:pt x="10341" y="488"/>
                </a:lnTo>
                <a:close/>
                <a:moveTo>
                  <a:pt x="10536" y="1"/>
                </a:moveTo>
                <a:lnTo>
                  <a:pt x="10366" y="25"/>
                </a:lnTo>
                <a:lnTo>
                  <a:pt x="10195" y="74"/>
                </a:lnTo>
                <a:lnTo>
                  <a:pt x="10049" y="171"/>
                </a:lnTo>
                <a:lnTo>
                  <a:pt x="10025" y="196"/>
                </a:lnTo>
                <a:lnTo>
                  <a:pt x="9952" y="244"/>
                </a:lnTo>
                <a:lnTo>
                  <a:pt x="9903" y="293"/>
                </a:lnTo>
                <a:lnTo>
                  <a:pt x="9782" y="415"/>
                </a:lnTo>
                <a:lnTo>
                  <a:pt x="9709" y="585"/>
                </a:lnTo>
                <a:lnTo>
                  <a:pt x="9636" y="780"/>
                </a:lnTo>
                <a:lnTo>
                  <a:pt x="9539" y="1169"/>
                </a:lnTo>
                <a:lnTo>
                  <a:pt x="9466" y="1509"/>
                </a:lnTo>
                <a:lnTo>
                  <a:pt x="9320" y="1972"/>
                </a:lnTo>
                <a:lnTo>
                  <a:pt x="9247" y="2215"/>
                </a:lnTo>
                <a:lnTo>
                  <a:pt x="9149" y="2458"/>
                </a:lnTo>
                <a:lnTo>
                  <a:pt x="9003" y="2726"/>
                </a:lnTo>
                <a:lnTo>
                  <a:pt x="8833" y="2994"/>
                </a:lnTo>
                <a:lnTo>
                  <a:pt x="8663" y="3286"/>
                </a:lnTo>
                <a:lnTo>
                  <a:pt x="8614" y="3407"/>
                </a:lnTo>
                <a:lnTo>
                  <a:pt x="8565" y="3578"/>
                </a:lnTo>
                <a:lnTo>
                  <a:pt x="7324" y="4867"/>
                </a:lnTo>
                <a:lnTo>
                  <a:pt x="6692" y="5500"/>
                </a:lnTo>
                <a:lnTo>
                  <a:pt x="6035" y="6108"/>
                </a:lnTo>
                <a:lnTo>
                  <a:pt x="5937" y="6084"/>
                </a:lnTo>
                <a:lnTo>
                  <a:pt x="5524" y="6084"/>
                </a:lnTo>
                <a:lnTo>
                  <a:pt x="5110" y="6133"/>
                </a:lnTo>
                <a:lnTo>
                  <a:pt x="4867" y="6133"/>
                </a:lnTo>
                <a:lnTo>
                  <a:pt x="4599" y="6157"/>
                </a:lnTo>
                <a:lnTo>
                  <a:pt x="4599" y="6157"/>
                </a:lnTo>
                <a:lnTo>
                  <a:pt x="4623" y="6133"/>
                </a:lnTo>
                <a:lnTo>
                  <a:pt x="4623" y="6084"/>
                </a:lnTo>
                <a:lnTo>
                  <a:pt x="4599" y="5987"/>
                </a:lnTo>
                <a:lnTo>
                  <a:pt x="4526" y="5914"/>
                </a:lnTo>
                <a:lnTo>
                  <a:pt x="4453" y="5889"/>
                </a:lnTo>
                <a:lnTo>
                  <a:pt x="4404" y="5816"/>
                </a:lnTo>
                <a:lnTo>
                  <a:pt x="4331" y="5768"/>
                </a:lnTo>
                <a:lnTo>
                  <a:pt x="4112" y="5670"/>
                </a:lnTo>
                <a:lnTo>
                  <a:pt x="3869" y="5622"/>
                </a:lnTo>
                <a:lnTo>
                  <a:pt x="3626" y="5597"/>
                </a:lnTo>
                <a:lnTo>
                  <a:pt x="2871" y="5597"/>
                </a:lnTo>
                <a:lnTo>
                  <a:pt x="2385" y="5646"/>
                </a:lnTo>
                <a:lnTo>
                  <a:pt x="2166" y="5646"/>
                </a:lnTo>
                <a:lnTo>
                  <a:pt x="1922" y="5622"/>
                </a:lnTo>
                <a:lnTo>
                  <a:pt x="1412" y="5597"/>
                </a:lnTo>
                <a:lnTo>
                  <a:pt x="1144" y="5597"/>
                </a:lnTo>
                <a:lnTo>
                  <a:pt x="901" y="5622"/>
                </a:lnTo>
                <a:lnTo>
                  <a:pt x="682" y="5670"/>
                </a:lnTo>
                <a:lnTo>
                  <a:pt x="463" y="5792"/>
                </a:lnTo>
                <a:lnTo>
                  <a:pt x="365" y="5792"/>
                </a:lnTo>
                <a:lnTo>
                  <a:pt x="317" y="5841"/>
                </a:lnTo>
                <a:lnTo>
                  <a:pt x="292" y="5889"/>
                </a:lnTo>
                <a:lnTo>
                  <a:pt x="244" y="6133"/>
                </a:lnTo>
                <a:lnTo>
                  <a:pt x="219" y="6400"/>
                </a:lnTo>
                <a:lnTo>
                  <a:pt x="219" y="6911"/>
                </a:lnTo>
                <a:lnTo>
                  <a:pt x="195" y="7422"/>
                </a:lnTo>
                <a:lnTo>
                  <a:pt x="171" y="7933"/>
                </a:lnTo>
                <a:lnTo>
                  <a:pt x="146" y="8493"/>
                </a:lnTo>
                <a:lnTo>
                  <a:pt x="146" y="9028"/>
                </a:lnTo>
                <a:lnTo>
                  <a:pt x="146" y="10123"/>
                </a:lnTo>
                <a:lnTo>
                  <a:pt x="171" y="10707"/>
                </a:lnTo>
                <a:lnTo>
                  <a:pt x="171" y="11267"/>
                </a:lnTo>
                <a:lnTo>
                  <a:pt x="122" y="12386"/>
                </a:lnTo>
                <a:lnTo>
                  <a:pt x="98" y="13530"/>
                </a:lnTo>
                <a:lnTo>
                  <a:pt x="98" y="14162"/>
                </a:lnTo>
                <a:lnTo>
                  <a:pt x="73" y="14479"/>
                </a:lnTo>
                <a:lnTo>
                  <a:pt x="25" y="14795"/>
                </a:lnTo>
                <a:lnTo>
                  <a:pt x="0" y="14868"/>
                </a:lnTo>
                <a:lnTo>
                  <a:pt x="25" y="14965"/>
                </a:lnTo>
                <a:lnTo>
                  <a:pt x="73" y="15014"/>
                </a:lnTo>
                <a:lnTo>
                  <a:pt x="122" y="15063"/>
                </a:lnTo>
                <a:lnTo>
                  <a:pt x="195" y="15087"/>
                </a:lnTo>
                <a:lnTo>
                  <a:pt x="268" y="15111"/>
                </a:lnTo>
                <a:lnTo>
                  <a:pt x="341" y="15087"/>
                </a:lnTo>
                <a:lnTo>
                  <a:pt x="414" y="15038"/>
                </a:lnTo>
                <a:lnTo>
                  <a:pt x="463" y="15087"/>
                </a:lnTo>
                <a:lnTo>
                  <a:pt x="536" y="15111"/>
                </a:lnTo>
                <a:lnTo>
                  <a:pt x="998" y="15136"/>
                </a:lnTo>
                <a:lnTo>
                  <a:pt x="1460" y="15136"/>
                </a:lnTo>
                <a:lnTo>
                  <a:pt x="1922" y="15111"/>
                </a:lnTo>
                <a:lnTo>
                  <a:pt x="2385" y="15087"/>
                </a:lnTo>
                <a:lnTo>
                  <a:pt x="2482" y="15087"/>
                </a:lnTo>
                <a:lnTo>
                  <a:pt x="3309" y="15014"/>
                </a:lnTo>
                <a:lnTo>
                  <a:pt x="3723" y="14990"/>
                </a:lnTo>
                <a:lnTo>
                  <a:pt x="4112" y="14965"/>
                </a:lnTo>
                <a:lnTo>
                  <a:pt x="4137" y="14965"/>
                </a:lnTo>
                <a:lnTo>
                  <a:pt x="4185" y="14990"/>
                </a:lnTo>
                <a:lnTo>
                  <a:pt x="4234" y="15014"/>
                </a:lnTo>
                <a:lnTo>
                  <a:pt x="4356" y="15014"/>
                </a:lnTo>
                <a:lnTo>
                  <a:pt x="4453" y="14941"/>
                </a:lnTo>
                <a:lnTo>
                  <a:pt x="4502" y="14917"/>
                </a:lnTo>
                <a:lnTo>
                  <a:pt x="4526" y="14868"/>
                </a:lnTo>
                <a:lnTo>
                  <a:pt x="4575" y="14746"/>
                </a:lnTo>
                <a:lnTo>
                  <a:pt x="4599" y="14600"/>
                </a:lnTo>
                <a:lnTo>
                  <a:pt x="4599" y="14333"/>
                </a:lnTo>
                <a:lnTo>
                  <a:pt x="4599" y="14065"/>
                </a:lnTo>
                <a:lnTo>
                  <a:pt x="4575" y="13797"/>
                </a:lnTo>
                <a:lnTo>
                  <a:pt x="4599" y="13773"/>
                </a:lnTo>
                <a:lnTo>
                  <a:pt x="5037" y="13724"/>
                </a:lnTo>
                <a:lnTo>
                  <a:pt x="5451" y="13676"/>
                </a:lnTo>
                <a:lnTo>
                  <a:pt x="5791" y="13700"/>
                </a:lnTo>
                <a:lnTo>
                  <a:pt x="5986" y="13676"/>
                </a:lnTo>
                <a:lnTo>
                  <a:pt x="6132" y="13627"/>
                </a:lnTo>
                <a:lnTo>
                  <a:pt x="6156" y="13651"/>
                </a:lnTo>
                <a:lnTo>
                  <a:pt x="6521" y="13895"/>
                </a:lnTo>
                <a:lnTo>
                  <a:pt x="6886" y="14138"/>
                </a:lnTo>
                <a:lnTo>
                  <a:pt x="7276" y="14357"/>
                </a:lnTo>
                <a:lnTo>
                  <a:pt x="7665" y="14552"/>
                </a:lnTo>
                <a:lnTo>
                  <a:pt x="8054" y="14722"/>
                </a:lnTo>
                <a:lnTo>
                  <a:pt x="8444" y="14892"/>
                </a:lnTo>
                <a:lnTo>
                  <a:pt x="8833" y="15038"/>
                </a:lnTo>
                <a:lnTo>
                  <a:pt x="9247" y="15160"/>
                </a:lnTo>
                <a:lnTo>
                  <a:pt x="10074" y="15403"/>
                </a:lnTo>
                <a:lnTo>
                  <a:pt x="10925" y="15574"/>
                </a:lnTo>
                <a:lnTo>
                  <a:pt x="11777" y="15695"/>
                </a:lnTo>
                <a:lnTo>
                  <a:pt x="12653" y="15817"/>
                </a:lnTo>
                <a:lnTo>
                  <a:pt x="13310" y="15866"/>
                </a:lnTo>
                <a:lnTo>
                  <a:pt x="13651" y="15890"/>
                </a:lnTo>
                <a:lnTo>
                  <a:pt x="14016" y="15866"/>
                </a:lnTo>
                <a:lnTo>
                  <a:pt x="14356" y="15866"/>
                </a:lnTo>
                <a:lnTo>
                  <a:pt x="14697" y="15793"/>
                </a:lnTo>
                <a:lnTo>
                  <a:pt x="15013" y="15720"/>
                </a:lnTo>
                <a:lnTo>
                  <a:pt x="15330" y="15598"/>
                </a:lnTo>
                <a:lnTo>
                  <a:pt x="15476" y="15525"/>
                </a:lnTo>
                <a:lnTo>
                  <a:pt x="15597" y="15452"/>
                </a:lnTo>
                <a:lnTo>
                  <a:pt x="15719" y="15355"/>
                </a:lnTo>
                <a:lnTo>
                  <a:pt x="15792" y="15257"/>
                </a:lnTo>
                <a:lnTo>
                  <a:pt x="15865" y="15160"/>
                </a:lnTo>
                <a:lnTo>
                  <a:pt x="15914" y="15038"/>
                </a:lnTo>
                <a:lnTo>
                  <a:pt x="15962" y="14941"/>
                </a:lnTo>
                <a:lnTo>
                  <a:pt x="15987" y="14819"/>
                </a:lnTo>
                <a:lnTo>
                  <a:pt x="16011" y="14552"/>
                </a:lnTo>
                <a:lnTo>
                  <a:pt x="15987" y="14284"/>
                </a:lnTo>
                <a:lnTo>
                  <a:pt x="15938" y="14016"/>
                </a:lnTo>
                <a:lnTo>
                  <a:pt x="15865" y="13749"/>
                </a:lnTo>
                <a:lnTo>
                  <a:pt x="15987" y="13651"/>
                </a:lnTo>
                <a:lnTo>
                  <a:pt x="16084" y="13530"/>
                </a:lnTo>
                <a:lnTo>
                  <a:pt x="16181" y="13408"/>
                </a:lnTo>
                <a:lnTo>
                  <a:pt x="16254" y="13262"/>
                </a:lnTo>
                <a:lnTo>
                  <a:pt x="16376" y="12946"/>
                </a:lnTo>
                <a:lnTo>
                  <a:pt x="16425" y="12654"/>
                </a:lnTo>
                <a:lnTo>
                  <a:pt x="16449" y="12410"/>
                </a:lnTo>
                <a:lnTo>
                  <a:pt x="16449" y="12070"/>
                </a:lnTo>
                <a:lnTo>
                  <a:pt x="16425" y="11875"/>
                </a:lnTo>
                <a:lnTo>
                  <a:pt x="16400" y="11680"/>
                </a:lnTo>
                <a:lnTo>
                  <a:pt x="16352" y="11534"/>
                </a:lnTo>
                <a:lnTo>
                  <a:pt x="16279" y="11388"/>
                </a:lnTo>
                <a:lnTo>
                  <a:pt x="16425" y="11267"/>
                </a:lnTo>
                <a:lnTo>
                  <a:pt x="16546" y="11096"/>
                </a:lnTo>
                <a:lnTo>
                  <a:pt x="16668" y="10926"/>
                </a:lnTo>
                <a:lnTo>
                  <a:pt x="16765" y="10756"/>
                </a:lnTo>
                <a:lnTo>
                  <a:pt x="16838" y="10561"/>
                </a:lnTo>
                <a:lnTo>
                  <a:pt x="16887" y="10342"/>
                </a:lnTo>
                <a:lnTo>
                  <a:pt x="16911" y="10147"/>
                </a:lnTo>
                <a:lnTo>
                  <a:pt x="16936" y="9953"/>
                </a:lnTo>
                <a:lnTo>
                  <a:pt x="16911" y="9758"/>
                </a:lnTo>
                <a:lnTo>
                  <a:pt x="16838" y="9515"/>
                </a:lnTo>
                <a:lnTo>
                  <a:pt x="16717" y="9271"/>
                </a:lnTo>
                <a:lnTo>
                  <a:pt x="16571" y="9053"/>
                </a:lnTo>
                <a:lnTo>
                  <a:pt x="16717" y="8931"/>
                </a:lnTo>
                <a:lnTo>
                  <a:pt x="16838" y="8785"/>
                </a:lnTo>
                <a:lnTo>
                  <a:pt x="16936" y="8615"/>
                </a:lnTo>
                <a:lnTo>
                  <a:pt x="17033" y="8444"/>
                </a:lnTo>
                <a:lnTo>
                  <a:pt x="17106" y="8274"/>
                </a:lnTo>
                <a:lnTo>
                  <a:pt x="17155" y="8079"/>
                </a:lnTo>
                <a:lnTo>
                  <a:pt x="17179" y="7885"/>
                </a:lnTo>
                <a:lnTo>
                  <a:pt x="17203" y="7690"/>
                </a:lnTo>
                <a:lnTo>
                  <a:pt x="17179" y="7447"/>
                </a:lnTo>
                <a:lnTo>
                  <a:pt x="17106" y="7252"/>
                </a:lnTo>
                <a:lnTo>
                  <a:pt x="17009" y="7057"/>
                </a:lnTo>
                <a:lnTo>
                  <a:pt x="16887" y="6887"/>
                </a:lnTo>
                <a:lnTo>
                  <a:pt x="16717" y="6741"/>
                </a:lnTo>
                <a:lnTo>
                  <a:pt x="16546" y="6619"/>
                </a:lnTo>
                <a:lnTo>
                  <a:pt x="16352" y="6498"/>
                </a:lnTo>
                <a:lnTo>
                  <a:pt x="16157" y="6400"/>
                </a:lnTo>
                <a:lnTo>
                  <a:pt x="15938" y="6303"/>
                </a:lnTo>
                <a:lnTo>
                  <a:pt x="15719" y="6206"/>
                </a:lnTo>
                <a:lnTo>
                  <a:pt x="15232" y="6084"/>
                </a:lnTo>
                <a:lnTo>
                  <a:pt x="14746" y="5987"/>
                </a:lnTo>
                <a:lnTo>
                  <a:pt x="14259" y="5938"/>
                </a:lnTo>
                <a:lnTo>
                  <a:pt x="13845" y="5889"/>
                </a:lnTo>
                <a:lnTo>
                  <a:pt x="13432" y="5865"/>
                </a:lnTo>
                <a:lnTo>
                  <a:pt x="12604" y="5841"/>
                </a:lnTo>
                <a:lnTo>
                  <a:pt x="11607" y="5841"/>
                </a:lnTo>
                <a:lnTo>
                  <a:pt x="11266" y="5865"/>
                </a:lnTo>
                <a:lnTo>
                  <a:pt x="11461" y="5354"/>
                </a:lnTo>
                <a:lnTo>
                  <a:pt x="11655" y="4843"/>
                </a:lnTo>
                <a:lnTo>
                  <a:pt x="11826" y="4308"/>
                </a:lnTo>
                <a:lnTo>
                  <a:pt x="11996" y="3797"/>
                </a:lnTo>
                <a:lnTo>
                  <a:pt x="12142" y="3261"/>
                </a:lnTo>
                <a:lnTo>
                  <a:pt x="12239" y="2726"/>
                </a:lnTo>
                <a:lnTo>
                  <a:pt x="12264" y="2458"/>
                </a:lnTo>
                <a:lnTo>
                  <a:pt x="12264" y="2191"/>
                </a:lnTo>
                <a:lnTo>
                  <a:pt x="12239" y="1899"/>
                </a:lnTo>
                <a:lnTo>
                  <a:pt x="12215" y="1631"/>
                </a:lnTo>
                <a:lnTo>
                  <a:pt x="12166" y="1412"/>
                </a:lnTo>
                <a:lnTo>
                  <a:pt x="12118" y="1217"/>
                </a:lnTo>
                <a:lnTo>
                  <a:pt x="12045" y="1023"/>
                </a:lnTo>
                <a:lnTo>
                  <a:pt x="11972" y="853"/>
                </a:lnTo>
                <a:lnTo>
                  <a:pt x="11850" y="682"/>
                </a:lnTo>
                <a:lnTo>
                  <a:pt x="11728" y="512"/>
                </a:lnTo>
                <a:lnTo>
                  <a:pt x="11582" y="366"/>
                </a:lnTo>
                <a:lnTo>
                  <a:pt x="11412" y="220"/>
                </a:lnTo>
                <a:lnTo>
                  <a:pt x="11266" y="147"/>
                </a:lnTo>
                <a:lnTo>
                  <a:pt x="11120" y="74"/>
                </a:lnTo>
                <a:lnTo>
                  <a:pt x="10925" y="25"/>
                </a:lnTo>
                <a:lnTo>
                  <a:pt x="10731" y="1"/>
                </a:lnTo>
                <a:close/>
              </a:path>
            </a:pathLst>
          </a:custGeom>
          <a:solidFill>
            <a:srgbClr val="00FF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61" name="Shape 161"/>
          <p:cNvSpPr txBox="1"/>
          <p:nvPr/>
        </p:nvSpPr>
        <p:spPr>
          <a:xfrm>
            <a:off x="4108650" y="3232025"/>
            <a:ext cx="1436399" cy="99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en" sz="3000">
                <a:solidFill>
                  <a:srgbClr val="00FF00"/>
                </a:solidFill>
                <a:latin typeface="Sniglet"/>
                <a:ea typeface="Sniglet"/>
                <a:cs typeface="Sniglet"/>
                <a:sym typeface="Sniglet"/>
              </a:rPr>
              <a:t>Fixed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x="-6000" y="306400"/>
            <a:ext cx="9156000" cy="595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Special numberic values</a:t>
            </a:r>
          </a:p>
        </p:txBody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2317175" y="901900"/>
            <a:ext cx="4587899" cy="1822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Consolas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Infinity</a:t>
            </a:r>
          </a:p>
          <a:p>
            <a:pPr indent="-228600" lvl="0" marL="457200" rtl="0">
              <a:spcBef>
                <a:spcPts val="0"/>
              </a:spcBef>
              <a:buFont typeface="Consolas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NaN </a:t>
            </a:r>
            <a:r>
              <a:rPr lang="en">
                <a:latin typeface="Walter Turncoat"/>
                <a:ea typeface="Walter Turncoat"/>
                <a:cs typeface="Walter Turncoat"/>
                <a:sym typeface="Walter Turncoat"/>
              </a:rPr>
              <a:t>(not a number)</a:t>
            </a:r>
          </a:p>
          <a:p>
            <a:pPr indent="-228600" lvl="0" marL="457200" rtl="0">
              <a:spcBef>
                <a:spcPts val="0"/>
              </a:spcBef>
              <a:buFont typeface="Walter Turncoat"/>
            </a:pPr>
            <a:r>
              <a:rPr lang="en">
                <a:latin typeface="Walter Turncoat"/>
                <a:ea typeface="Walter Turncoat"/>
                <a:cs typeface="Walter Turncoat"/>
                <a:sym typeface="Walter Turncoat"/>
              </a:rPr>
              <a:t>Any arithmetic operation with NaN results to Nan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8" name="Shape 168"/>
          <p:cNvSpPr txBox="1"/>
          <p:nvPr/>
        </p:nvSpPr>
        <p:spPr>
          <a:xfrm>
            <a:off x="2706500" y="2755450"/>
            <a:ext cx="4022699" cy="142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22C0FF"/>
                </a:solidFill>
                <a:latin typeface="Consolas"/>
                <a:ea typeface="Consolas"/>
                <a:cs typeface="Consolas"/>
                <a:sym typeface="Consolas"/>
              </a:rPr>
              <a:t>42</a:t>
            </a:r>
            <a:r>
              <a:rPr lang="en" sz="18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 / </a:t>
            </a:r>
            <a:r>
              <a:rPr lang="en" sz="1800">
                <a:solidFill>
                  <a:srgbClr val="22C0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8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FFFFA0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" sz="18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 Infinity </a:t>
            </a:r>
            <a:r>
              <a:rPr i="1" lang="en" sz="1800">
                <a:solidFill>
                  <a:srgbClr val="709070"/>
                </a:solidFill>
                <a:latin typeface="Consolas"/>
                <a:ea typeface="Consolas"/>
                <a:cs typeface="Consolas"/>
                <a:sym typeface="Consolas"/>
              </a:rPr>
              <a:t>// true</a:t>
            </a:r>
            <a:br>
              <a:rPr lang="en" sz="18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FF2020"/>
                </a:solidFill>
                <a:latin typeface="Consolas"/>
                <a:ea typeface="Consolas"/>
                <a:cs typeface="Consolas"/>
                <a:sym typeface="Consolas"/>
              </a:rPr>
              <a:t>"string"</a:t>
            </a:r>
            <a:r>
              <a:rPr lang="en" sz="18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 / </a:t>
            </a:r>
            <a:r>
              <a:rPr lang="en" sz="1800">
                <a:solidFill>
                  <a:srgbClr val="22C0FF"/>
                </a:solidFill>
                <a:latin typeface="Consolas"/>
                <a:ea typeface="Consolas"/>
                <a:cs typeface="Consolas"/>
                <a:sym typeface="Consolas"/>
              </a:rPr>
              <a:t>42</a:t>
            </a:r>
            <a:r>
              <a:rPr lang="en" sz="18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i="1" lang="en" sz="1800">
                <a:solidFill>
                  <a:srgbClr val="709070"/>
                </a:solidFill>
                <a:latin typeface="Consolas"/>
                <a:ea typeface="Consolas"/>
                <a:cs typeface="Consolas"/>
                <a:sym typeface="Consolas"/>
              </a:rPr>
              <a:t>// NaN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NaN + </a:t>
            </a:r>
            <a:r>
              <a:rPr lang="en" sz="1800">
                <a:solidFill>
                  <a:srgbClr val="22C0FF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18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i="1" lang="en" sz="1800">
                <a:solidFill>
                  <a:srgbClr val="709070"/>
                </a:solidFill>
                <a:latin typeface="Consolas"/>
                <a:ea typeface="Consolas"/>
                <a:cs typeface="Consolas"/>
                <a:sym typeface="Consolas"/>
              </a:rPr>
              <a:t>// NaN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type="title"/>
          </p:nvPr>
        </p:nvSpPr>
        <p:spPr>
          <a:xfrm>
            <a:off x="-6000" y="527900"/>
            <a:ext cx="9156000" cy="85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Detecting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NaN</a:t>
            </a:r>
          </a:p>
        </p:txBody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2624700" y="1739450"/>
            <a:ext cx="3937500" cy="1888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FF2020"/>
                </a:solidFill>
                <a:latin typeface="Consolas"/>
                <a:ea typeface="Consolas"/>
                <a:cs typeface="Consolas"/>
                <a:sym typeface="Consolas"/>
              </a:rPr>
              <a:t>"string"</a:t>
            </a:r>
            <a:r>
              <a:rPr lang="en" sz="18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 / </a:t>
            </a:r>
            <a:r>
              <a:rPr lang="en" sz="1800">
                <a:solidFill>
                  <a:srgbClr val="22C0FF"/>
                </a:solidFill>
                <a:latin typeface="Consolas"/>
                <a:ea typeface="Consolas"/>
                <a:cs typeface="Consolas"/>
                <a:sym typeface="Consolas"/>
              </a:rPr>
              <a:t>42</a:t>
            </a:r>
            <a:r>
              <a:rPr lang="en" sz="18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FFFFA0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" sz="18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 NaN </a:t>
            </a:r>
            <a:r>
              <a:rPr i="1" lang="en" sz="1800">
                <a:solidFill>
                  <a:srgbClr val="709070"/>
                </a:solidFill>
                <a:latin typeface="Consolas"/>
                <a:ea typeface="Consolas"/>
                <a:cs typeface="Consolas"/>
                <a:sym typeface="Consolas"/>
              </a:rPr>
              <a:t>// false</a:t>
            </a:r>
            <a:br>
              <a:rPr lang="en" sz="18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NaN </a:t>
            </a:r>
            <a:r>
              <a:rPr lang="en" sz="1800">
                <a:solidFill>
                  <a:srgbClr val="FFFFA0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" sz="18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 NaN </a:t>
            </a:r>
            <a:r>
              <a:rPr i="1" lang="en" sz="1800">
                <a:solidFill>
                  <a:srgbClr val="709070"/>
                </a:solidFill>
                <a:latin typeface="Consolas"/>
                <a:ea typeface="Consolas"/>
                <a:cs typeface="Consolas"/>
                <a:sym typeface="Consolas"/>
              </a:rPr>
              <a:t>// false</a:t>
            </a:r>
            <a:br>
              <a:rPr lang="en" sz="18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isNan(</a:t>
            </a:r>
            <a:r>
              <a:rPr lang="en" sz="1800">
                <a:solidFill>
                  <a:srgbClr val="FF2020"/>
                </a:solidFill>
                <a:latin typeface="Consolas"/>
                <a:ea typeface="Consolas"/>
                <a:cs typeface="Consolas"/>
                <a:sym typeface="Consolas"/>
              </a:rPr>
              <a:t>"string"</a:t>
            </a:r>
            <a:r>
              <a:rPr lang="en" sz="18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 / </a:t>
            </a:r>
            <a:r>
              <a:rPr lang="en" sz="1800">
                <a:solidFill>
                  <a:srgbClr val="22C0FF"/>
                </a:solidFill>
                <a:latin typeface="Consolas"/>
                <a:ea typeface="Consolas"/>
                <a:cs typeface="Consolas"/>
                <a:sym typeface="Consolas"/>
              </a:rPr>
              <a:t>42</a:t>
            </a:r>
            <a:r>
              <a:rPr lang="en" sz="18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i="1" lang="en" sz="1800">
                <a:solidFill>
                  <a:srgbClr val="709070"/>
                </a:solidFill>
                <a:latin typeface="Consolas"/>
                <a:ea typeface="Consolas"/>
                <a:cs typeface="Consolas"/>
                <a:sym typeface="Consolas"/>
              </a:rPr>
              <a:t>// true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isNan(NaN + </a:t>
            </a:r>
            <a:r>
              <a:rPr lang="en" sz="1800">
                <a:solidFill>
                  <a:srgbClr val="22C0FF"/>
                </a:solidFill>
                <a:latin typeface="Consolas"/>
                <a:ea typeface="Consolas"/>
                <a:cs typeface="Consolas"/>
                <a:sym typeface="Consolas"/>
              </a:rPr>
              <a:t>42</a:t>
            </a:r>
            <a:r>
              <a:rPr lang="en" sz="18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i="1" lang="en" sz="1800">
                <a:solidFill>
                  <a:srgbClr val="709070"/>
                </a:solidFill>
                <a:latin typeface="Consolas"/>
                <a:ea typeface="Consolas"/>
                <a:cs typeface="Consolas"/>
                <a:sym typeface="Consolas"/>
              </a:rPr>
              <a:t>// true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type="title"/>
          </p:nvPr>
        </p:nvSpPr>
        <p:spPr>
          <a:xfrm>
            <a:off x="-6000" y="306400"/>
            <a:ext cx="9156000" cy="595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How to convert a string to number</a:t>
            </a:r>
          </a:p>
        </p:txBody>
      </p:sp>
      <p:sp>
        <p:nvSpPr>
          <p:cNvPr id="180" name="Shape 180"/>
          <p:cNvSpPr txBox="1"/>
          <p:nvPr/>
        </p:nvSpPr>
        <p:spPr>
          <a:xfrm>
            <a:off x="3024750" y="1164600"/>
            <a:ext cx="3094499" cy="1123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6080FF"/>
                </a:solidFill>
                <a:latin typeface="Consolas"/>
                <a:ea typeface="Consolas"/>
                <a:cs typeface="Consolas"/>
                <a:sym typeface="Consolas"/>
              </a:rPr>
              <a:t>Number</a:t>
            </a:r>
            <a:r>
              <a:rPr lang="en" sz="18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>
                <a:solidFill>
                  <a:srgbClr val="FF2020"/>
                </a:solidFill>
                <a:latin typeface="Consolas"/>
                <a:ea typeface="Consolas"/>
                <a:cs typeface="Consolas"/>
                <a:sym typeface="Consolas"/>
              </a:rPr>
              <a:t>"42"</a:t>
            </a:r>
            <a:r>
              <a:rPr lang="en" sz="18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); </a:t>
            </a:r>
            <a:r>
              <a:rPr i="1" lang="en" sz="1800">
                <a:solidFill>
                  <a:srgbClr val="709070"/>
                </a:solidFill>
                <a:latin typeface="Consolas"/>
                <a:ea typeface="Consolas"/>
                <a:cs typeface="Consolas"/>
                <a:sym typeface="Consolas"/>
              </a:rPr>
              <a:t>// 42</a:t>
            </a:r>
            <a:br>
              <a:rPr lang="en" sz="18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6080FF"/>
                </a:solidFill>
                <a:latin typeface="Consolas"/>
                <a:ea typeface="Consolas"/>
                <a:cs typeface="Consolas"/>
                <a:sym typeface="Consolas"/>
              </a:rPr>
              <a:t>Number</a:t>
            </a:r>
            <a:r>
              <a:rPr lang="en" sz="18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>
                <a:solidFill>
                  <a:srgbClr val="FF2020"/>
                </a:solidFill>
                <a:latin typeface="Consolas"/>
                <a:ea typeface="Consolas"/>
                <a:cs typeface="Consolas"/>
                <a:sym typeface="Consolas"/>
              </a:rPr>
              <a:t>"42$"</a:t>
            </a:r>
            <a:r>
              <a:rPr lang="en" sz="18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); </a:t>
            </a:r>
            <a:r>
              <a:rPr i="1" lang="en" sz="1800">
                <a:solidFill>
                  <a:srgbClr val="709070"/>
                </a:solidFill>
                <a:latin typeface="Consolas"/>
                <a:ea typeface="Consolas"/>
                <a:cs typeface="Consolas"/>
                <a:sym typeface="Consolas"/>
              </a:rPr>
              <a:t>// NaN</a:t>
            </a:r>
          </a:p>
        </p:txBody>
      </p:sp>
      <p:sp>
        <p:nvSpPr>
          <p:cNvPr id="181" name="Shape 181"/>
          <p:cNvSpPr txBox="1"/>
          <p:nvPr/>
        </p:nvSpPr>
        <p:spPr>
          <a:xfrm>
            <a:off x="3024750" y="2551100"/>
            <a:ext cx="3000000" cy="1466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parseInt(</a:t>
            </a:r>
            <a:r>
              <a:rPr lang="en" sz="1800">
                <a:solidFill>
                  <a:srgbClr val="FF2020"/>
                </a:solidFill>
                <a:latin typeface="Consolas"/>
                <a:ea typeface="Consolas"/>
                <a:cs typeface="Consolas"/>
                <a:sym typeface="Consolas"/>
              </a:rPr>
              <a:t>"42"</a:t>
            </a:r>
            <a:r>
              <a:rPr lang="en" sz="18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); </a:t>
            </a:r>
            <a:r>
              <a:rPr i="1" lang="en" sz="1800">
                <a:solidFill>
                  <a:srgbClr val="709070"/>
                </a:solidFill>
                <a:latin typeface="Consolas"/>
                <a:ea typeface="Consolas"/>
                <a:cs typeface="Consolas"/>
                <a:sym typeface="Consolas"/>
              </a:rPr>
              <a:t>// 42</a:t>
            </a:r>
            <a:br>
              <a:rPr lang="en" sz="18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parseInt(</a:t>
            </a:r>
            <a:r>
              <a:rPr lang="en" sz="1800">
                <a:solidFill>
                  <a:srgbClr val="FF2020"/>
                </a:solidFill>
                <a:latin typeface="Consolas"/>
                <a:ea typeface="Consolas"/>
                <a:cs typeface="Consolas"/>
                <a:sym typeface="Consolas"/>
              </a:rPr>
              <a:t>"42$"</a:t>
            </a:r>
            <a:r>
              <a:rPr lang="en" sz="18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); </a:t>
            </a:r>
            <a:r>
              <a:rPr i="1" lang="en" sz="1800">
                <a:solidFill>
                  <a:srgbClr val="709070"/>
                </a:solidFill>
                <a:latin typeface="Consolas"/>
                <a:ea typeface="Consolas"/>
                <a:cs typeface="Consolas"/>
                <a:sym typeface="Consolas"/>
              </a:rPr>
              <a:t>// 42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type="title"/>
          </p:nvPr>
        </p:nvSpPr>
        <p:spPr>
          <a:xfrm>
            <a:off x="-6000" y="306400"/>
            <a:ext cx="9156000" cy="595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parseInt(string, radix);</a:t>
            </a:r>
          </a:p>
        </p:txBody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663150" y="1779625"/>
            <a:ext cx="7817700" cy="1174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  <a:spcAft>
                <a:spcPts val="1800"/>
              </a:spcAft>
              <a:buSzPct val="100000"/>
            </a:pPr>
            <a:r>
              <a:rPr lang="en" sz="1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if the input string begins with "0x" or "0X", radix is 16 (hexadecimal) 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spcAft>
                <a:spcPts val="1800"/>
              </a:spcAft>
              <a:buSzPct val="100000"/>
            </a:pPr>
            <a:r>
              <a:rPr lang="en" sz="1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If the input string begins with "0", radix is eight (octal) or 10 (decimal)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spcAft>
                <a:spcPts val="1800"/>
              </a:spcAft>
              <a:buSzPct val="100000"/>
            </a:pPr>
            <a:r>
              <a:rPr lang="en" sz="1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If the input string begins with any other value, the radix is 10 (decimal)</a:t>
            </a:r>
          </a:p>
        </p:txBody>
      </p:sp>
      <p:sp>
        <p:nvSpPr>
          <p:cNvPr id="188" name="Shape 188"/>
          <p:cNvSpPr txBox="1"/>
          <p:nvPr/>
        </p:nvSpPr>
        <p:spPr>
          <a:xfrm>
            <a:off x="2268900" y="1013712"/>
            <a:ext cx="4606200" cy="765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1800"/>
              </a:spcAft>
              <a:buNone/>
            </a:pPr>
            <a:r>
              <a:rPr lang="en" sz="18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If radix is undefined or 0 (or absent)</a:t>
            </a:r>
          </a:p>
        </p:txBody>
      </p:sp>
      <p:sp>
        <p:nvSpPr>
          <p:cNvPr id="189" name="Shape 189"/>
          <p:cNvSpPr txBox="1"/>
          <p:nvPr>
            <p:ph idx="2" type="body"/>
          </p:nvPr>
        </p:nvSpPr>
        <p:spPr>
          <a:xfrm>
            <a:off x="1522800" y="3130875"/>
            <a:ext cx="6098399" cy="726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</a:rPr>
              <a:t>Always</a:t>
            </a:r>
            <a:r>
              <a:rPr lang="en"/>
              <a:t> specify a radix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/>
        </p:nvSpPr>
        <p:spPr>
          <a:xfrm>
            <a:off x="2553075" y="1136775"/>
            <a:ext cx="48174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parseInt(</a:t>
            </a:r>
            <a:r>
              <a:rPr lang="en" sz="1800">
                <a:solidFill>
                  <a:srgbClr val="22C0FF"/>
                </a:solidFill>
                <a:latin typeface="Consolas"/>
                <a:ea typeface="Consolas"/>
                <a:cs typeface="Consolas"/>
                <a:sym typeface="Consolas"/>
              </a:rPr>
              <a:t>045</a:t>
            </a:r>
            <a:r>
              <a:rPr lang="en" sz="18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FFFFA0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" sz="18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FF2020"/>
                </a:solidFill>
                <a:latin typeface="Consolas"/>
                <a:ea typeface="Consolas"/>
                <a:cs typeface="Consolas"/>
                <a:sym typeface="Consolas"/>
              </a:rPr>
              <a:t>"str"</a:t>
            </a:r>
            <a:r>
              <a:rPr lang="en" sz="18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800">
                <a:solidFill>
                  <a:srgbClr val="22C0FF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18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); </a:t>
            </a:r>
            <a:r>
              <a:rPr i="1" lang="en" sz="1800">
                <a:solidFill>
                  <a:srgbClr val="709070"/>
                </a:solidFill>
                <a:latin typeface="Consolas"/>
                <a:ea typeface="Consolas"/>
                <a:cs typeface="Consolas"/>
                <a:sym typeface="Consolas"/>
              </a:rPr>
              <a:t>// 37</a:t>
            </a:r>
            <a:br>
              <a:rPr lang="en" sz="18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parseInt(</a:t>
            </a:r>
            <a:r>
              <a:rPr lang="en" sz="1800">
                <a:solidFill>
                  <a:srgbClr val="FF2020"/>
                </a:solidFill>
                <a:latin typeface="Consolas"/>
                <a:ea typeface="Consolas"/>
                <a:cs typeface="Consolas"/>
                <a:sym typeface="Consolas"/>
              </a:rPr>
              <a:t>"045str"</a:t>
            </a:r>
            <a:r>
              <a:rPr lang="en" sz="18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800">
                <a:solidFill>
                  <a:srgbClr val="22C0FF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18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); </a:t>
            </a:r>
            <a:r>
              <a:rPr i="1" lang="en" sz="1800">
                <a:solidFill>
                  <a:srgbClr val="709070"/>
                </a:solidFill>
                <a:latin typeface="Consolas"/>
                <a:ea typeface="Consolas"/>
                <a:cs typeface="Consolas"/>
                <a:sym typeface="Consolas"/>
              </a:rPr>
              <a:t>// 45</a:t>
            </a:r>
            <a:br>
              <a:rPr i="1" lang="en" sz="1800">
                <a:solidFill>
                  <a:srgbClr val="709070"/>
                </a:solidFill>
                <a:latin typeface="Consolas"/>
                <a:ea typeface="Consolas"/>
                <a:cs typeface="Consolas"/>
                <a:sym typeface="Consolas"/>
              </a:rPr>
            </a:br>
          </a:p>
        </p:txBody>
      </p:sp>
      <p:sp>
        <p:nvSpPr>
          <p:cNvPr id="195" name="Shape 195"/>
          <p:cNvSpPr txBox="1"/>
          <p:nvPr>
            <p:ph type="title"/>
          </p:nvPr>
        </p:nvSpPr>
        <p:spPr>
          <a:xfrm>
            <a:off x="-6000" y="306400"/>
            <a:ext cx="9156000" cy="595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WAT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type="title"/>
          </p:nvPr>
        </p:nvSpPr>
        <p:spPr>
          <a:xfrm>
            <a:off x="-6000" y="2143050"/>
            <a:ext cx="9156000" cy="85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Strings</a:t>
            </a:r>
          </a:p>
        </p:txBody>
      </p:sp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>
            <p:ph type="title"/>
          </p:nvPr>
        </p:nvSpPr>
        <p:spPr>
          <a:xfrm>
            <a:off x="-6000" y="306400"/>
            <a:ext cx="9156000" cy="595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Strings</a:t>
            </a:r>
          </a:p>
        </p:txBody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1595700" y="1643100"/>
            <a:ext cx="5952600" cy="1779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</a:pPr>
            <a:r>
              <a:rPr lang="en" sz="18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Sequence of 0 or more 16-bit characters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</a:pPr>
            <a:r>
              <a:rPr lang="en" sz="18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No separate character type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</a:pPr>
            <a:r>
              <a:rPr lang="en" sz="18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Strings are immutable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SzPct val="100000"/>
              <a:buFont typeface="Walter Turncoat"/>
            </a:pPr>
            <a:r>
              <a:rPr lang="en" sz="1800">
                <a:latin typeface="Walter Turncoat"/>
                <a:ea typeface="Walter Turncoat"/>
                <a:cs typeface="Walter Turncoat"/>
                <a:sym typeface="Walter Turncoat"/>
              </a:rPr>
              <a:t>Similar strings are equal (==)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</a:pPr>
            <a:r>
              <a:rPr lang="en" sz="18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String literals can use single or double quotes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  <a:latin typeface="Walter Turncoat"/>
              <a:ea typeface="Walter Turncoat"/>
              <a:cs typeface="Walter Turncoat"/>
              <a:sym typeface="Walter Turncoat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  <a:latin typeface="Walter Turncoat"/>
              <a:ea typeface="Walter Turncoat"/>
              <a:cs typeface="Walter Turncoat"/>
              <a:sym typeface="Walter Turncoat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/>
          <p:nvPr/>
        </p:nvSpPr>
        <p:spPr>
          <a:xfrm>
            <a:off x="1785900" y="447300"/>
            <a:ext cx="5572199" cy="424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6080FF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" sz="18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 singleQuotes </a:t>
            </a:r>
            <a:r>
              <a:rPr lang="en" sz="1800">
                <a:solidFill>
                  <a:srgbClr val="FFFFA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8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FF2020"/>
                </a:solidFill>
                <a:latin typeface="Consolas"/>
                <a:ea typeface="Consolas"/>
                <a:cs typeface="Consolas"/>
                <a:sym typeface="Consolas"/>
              </a:rPr>
              <a:t>'my string'</a:t>
            </a:r>
            <a:r>
              <a:rPr lang="en" sz="18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6080FF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" sz="18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 doubleQuotes </a:t>
            </a:r>
            <a:r>
              <a:rPr lang="en" sz="1800">
                <a:solidFill>
                  <a:srgbClr val="FFFFA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8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FF2020"/>
                </a:solidFill>
                <a:latin typeface="Consolas"/>
                <a:ea typeface="Consolas"/>
                <a:cs typeface="Consolas"/>
                <a:sym typeface="Consolas"/>
              </a:rPr>
              <a:t>“my string”</a:t>
            </a:r>
            <a:r>
              <a:rPr lang="en" sz="18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6080FF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" sz="18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 myChar </a:t>
            </a:r>
            <a:r>
              <a:rPr lang="en" sz="1800">
                <a:solidFill>
                  <a:srgbClr val="FFFFA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8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FF2020"/>
                </a:solidFill>
                <a:latin typeface="Consolas"/>
                <a:ea typeface="Consolas"/>
                <a:cs typeface="Consolas"/>
                <a:sym typeface="Consolas"/>
              </a:rPr>
              <a:t>'a'</a:t>
            </a:r>
            <a:r>
              <a:rPr lang="en" sz="18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i="1" lang="en" sz="1800">
                <a:solidFill>
                  <a:srgbClr val="709070"/>
                </a:solidFill>
                <a:latin typeface="Consolas"/>
                <a:ea typeface="Consolas"/>
                <a:cs typeface="Consolas"/>
                <a:sym typeface="Consolas"/>
              </a:rPr>
              <a:t>// this is a string</a:t>
            </a:r>
            <a:br>
              <a:rPr lang="en" sz="18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6080FF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" sz="18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 charFromInt </a:t>
            </a:r>
            <a:r>
              <a:rPr lang="en" sz="1800">
                <a:solidFill>
                  <a:srgbClr val="FFFFA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8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 String.fromCharCode(</a:t>
            </a:r>
            <a:r>
              <a:rPr lang="en" sz="1800">
                <a:solidFill>
                  <a:srgbClr val="22C0FF"/>
                </a:solidFill>
                <a:latin typeface="Consolas"/>
                <a:ea typeface="Consolas"/>
                <a:cs typeface="Consolas"/>
                <a:sym typeface="Consolas"/>
              </a:rPr>
              <a:t>42</a:t>
            </a:r>
            <a:r>
              <a:rPr lang="en" sz="18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idx="1" type="body"/>
          </p:nvPr>
        </p:nvSpPr>
        <p:spPr>
          <a:xfrm>
            <a:off x="1989550" y="2322750"/>
            <a:ext cx="2468699" cy="1511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rtl="0" algn="ctr">
              <a:spcBef>
                <a:spcPts val="0"/>
              </a:spcBef>
              <a:buNone/>
            </a:pPr>
            <a:r>
              <a:rPr lang="en"/>
              <a:t>7 data types</a:t>
            </a:r>
          </a:p>
          <a:p>
            <a:pPr rtl="0" algn="ctr">
              <a:spcBef>
                <a:spcPts val="0"/>
              </a:spcBef>
              <a:buNone/>
            </a:pPr>
            <a:r>
              <a:rPr lang="en"/>
              <a:t>4 type modifiers</a:t>
            </a:r>
          </a:p>
          <a:p>
            <a:pPr rtl="0" algn="ctr">
              <a:spcBef>
                <a:spcPts val="0"/>
              </a:spcBef>
              <a:buNone/>
            </a:pPr>
            <a:r>
              <a:rPr lang="en"/>
              <a:t>Classes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" name="Shape 45"/>
          <p:cNvSpPr txBox="1"/>
          <p:nvPr>
            <p:ph idx="2" type="body"/>
          </p:nvPr>
        </p:nvSpPr>
        <p:spPr>
          <a:xfrm>
            <a:off x="4685738" y="2322750"/>
            <a:ext cx="2468699" cy="11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6 data types</a:t>
            </a:r>
          </a:p>
          <a:p>
            <a:pPr rtl="0" algn="ctr">
              <a:spcBef>
                <a:spcPts val="0"/>
              </a:spcBef>
              <a:buNone/>
            </a:pPr>
            <a:r>
              <a:rPr lang="en"/>
              <a:t>At all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one is a mistake</a:t>
            </a:r>
          </a:p>
        </p:txBody>
      </p:sp>
      <p:sp>
        <p:nvSpPr>
          <p:cNvPr id="46" name="Shape 46"/>
          <p:cNvSpPr txBox="1"/>
          <p:nvPr>
            <p:ph idx="3" type="body"/>
          </p:nvPr>
        </p:nvSpPr>
        <p:spPr>
          <a:xfrm>
            <a:off x="1989550" y="1309350"/>
            <a:ext cx="2468699" cy="5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C++</a:t>
            </a:r>
          </a:p>
        </p:txBody>
      </p:sp>
      <p:sp>
        <p:nvSpPr>
          <p:cNvPr id="47" name="Shape 47"/>
          <p:cNvSpPr txBox="1"/>
          <p:nvPr>
            <p:ph idx="4" type="body"/>
          </p:nvPr>
        </p:nvSpPr>
        <p:spPr>
          <a:xfrm>
            <a:off x="4527325" y="1309350"/>
            <a:ext cx="2468699" cy="5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JavaScript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/>
          <p:nvPr>
            <p:ph type="title"/>
          </p:nvPr>
        </p:nvSpPr>
        <p:spPr>
          <a:xfrm>
            <a:off x="-6000" y="250500"/>
            <a:ext cx="9156000" cy="85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Convert value to string</a:t>
            </a:r>
          </a:p>
        </p:txBody>
      </p:sp>
      <p:sp>
        <p:nvSpPr>
          <p:cNvPr id="217" name="Shape 217"/>
          <p:cNvSpPr txBox="1"/>
          <p:nvPr/>
        </p:nvSpPr>
        <p:spPr>
          <a:xfrm>
            <a:off x="3355600" y="1071750"/>
            <a:ext cx="31773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FFFFA0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" sz="18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 num </a:t>
            </a:r>
            <a:r>
              <a:rPr lang="en" sz="1800">
                <a:solidFill>
                  <a:srgbClr val="FFFFA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8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22C0FF"/>
                </a:solidFill>
                <a:latin typeface="Consolas"/>
                <a:ea typeface="Consolas"/>
                <a:cs typeface="Consolas"/>
                <a:sym typeface="Consolas"/>
              </a:rPr>
              <a:t>42</a:t>
            </a:r>
            <a:r>
              <a:rPr lang="en" sz="18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18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608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8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(num); </a:t>
            </a:r>
            <a:r>
              <a:rPr i="1" lang="en" sz="1800">
                <a:solidFill>
                  <a:srgbClr val="709070"/>
                </a:solidFill>
                <a:latin typeface="Consolas"/>
                <a:ea typeface="Consolas"/>
                <a:cs typeface="Consolas"/>
                <a:sym typeface="Consolas"/>
              </a:rPr>
              <a:t>// "42"</a:t>
            </a:r>
            <a:br>
              <a:rPr lang="en" sz="18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num.toString(); </a:t>
            </a:r>
            <a:r>
              <a:rPr i="1" lang="en" sz="1800">
                <a:solidFill>
                  <a:srgbClr val="709070"/>
                </a:solidFill>
                <a:latin typeface="Consolas"/>
                <a:ea typeface="Consolas"/>
                <a:cs typeface="Consolas"/>
                <a:sym typeface="Consolas"/>
              </a:rPr>
              <a:t>// "42"</a:t>
            </a:r>
            <a:br>
              <a:rPr lang="en" sz="18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FF2020"/>
                </a:solidFill>
                <a:latin typeface="Consolas"/>
                <a:ea typeface="Consolas"/>
                <a:cs typeface="Consolas"/>
                <a:sym typeface="Consolas"/>
              </a:rPr>
              <a:t>""</a:t>
            </a:r>
            <a:r>
              <a:rPr lang="en" sz="18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FFFFA0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" sz="18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 num; </a:t>
            </a:r>
            <a:r>
              <a:rPr i="1" lang="en" sz="1800">
                <a:solidFill>
                  <a:srgbClr val="709070"/>
                </a:solidFill>
                <a:latin typeface="Consolas"/>
                <a:ea typeface="Consolas"/>
                <a:cs typeface="Consolas"/>
                <a:sym typeface="Consolas"/>
              </a:rPr>
              <a:t>// 42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/>
          <p:nvPr>
            <p:ph type="title"/>
          </p:nvPr>
        </p:nvSpPr>
        <p:spPr>
          <a:xfrm>
            <a:off x="-6000" y="2143050"/>
            <a:ext cx="9156000" cy="85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Boolean</a:t>
            </a:r>
          </a:p>
        </p:txBody>
      </p:sp>
    </p:spTree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/>
          <p:nvPr>
            <p:ph type="title"/>
          </p:nvPr>
        </p:nvSpPr>
        <p:spPr>
          <a:xfrm>
            <a:off x="-6000" y="194575"/>
            <a:ext cx="9156000" cy="6254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Boolean</a:t>
            </a:r>
          </a:p>
        </p:txBody>
      </p:sp>
      <p:sp>
        <p:nvSpPr>
          <p:cNvPr id="228" name="Shape 228"/>
          <p:cNvSpPr txBox="1"/>
          <p:nvPr>
            <p:ph idx="1" type="body"/>
          </p:nvPr>
        </p:nvSpPr>
        <p:spPr>
          <a:xfrm>
            <a:off x="3137250" y="2061300"/>
            <a:ext cx="2869499" cy="1020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true			false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/>
          <p:nvPr>
            <p:ph type="title"/>
          </p:nvPr>
        </p:nvSpPr>
        <p:spPr>
          <a:xfrm>
            <a:off x="-6000" y="492775"/>
            <a:ext cx="9156000" cy="63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Boolean type conversions</a:t>
            </a:r>
          </a:p>
        </p:txBody>
      </p:sp>
      <p:sp>
        <p:nvSpPr>
          <p:cNvPr id="234" name="Shape 234"/>
          <p:cNvSpPr txBox="1"/>
          <p:nvPr>
            <p:ph idx="1" type="subTitle"/>
          </p:nvPr>
        </p:nvSpPr>
        <p:spPr>
          <a:xfrm>
            <a:off x="1751772" y="1174150"/>
            <a:ext cx="2848200" cy="78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FALSE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5" name="Shape 235"/>
          <p:cNvSpPr txBox="1"/>
          <p:nvPr>
            <p:ph idx="2" type="subTitle"/>
          </p:nvPr>
        </p:nvSpPr>
        <p:spPr>
          <a:xfrm>
            <a:off x="4599847" y="1174150"/>
            <a:ext cx="2848200" cy="78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TRUE</a:t>
            </a:r>
          </a:p>
        </p:txBody>
      </p:sp>
      <p:sp>
        <p:nvSpPr>
          <p:cNvPr id="236" name="Shape 236"/>
          <p:cNvSpPr txBox="1"/>
          <p:nvPr>
            <p:ph idx="3" type="subTitle"/>
          </p:nvPr>
        </p:nvSpPr>
        <p:spPr>
          <a:xfrm>
            <a:off x="1612000" y="1958950"/>
            <a:ext cx="2987999" cy="2662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 algn="ctr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false</a:t>
            </a:r>
          </a:p>
          <a:p>
            <a:pPr rtl="0" algn="ctr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null</a:t>
            </a:r>
          </a:p>
          <a:p>
            <a:pPr rtl="0" algn="ctr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undefined</a:t>
            </a:r>
          </a:p>
          <a:p>
            <a:pPr rtl="0" algn="ctr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“”</a:t>
            </a:r>
          </a:p>
          <a:p>
            <a:pPr rtl="0" algn="ctr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NaN</a:t>
            </a:r>
          </a:p>
        </p:txBody>
      </p:sp>
      <p:sp>
        <p:nvSpPr>
          <p:cNvPr id="237" name="Shape 237"/>
          <p:cNvSpPr txBox="1"/>
          <p:nvPr>
            <p:ph idx="4" type="subTitle"/>
          </p:nvPr>
        </p:nvSpPr>
        <p:spPr>
          <a:xfrm>
            <a:off x="4599850" y="1835950"/>
            <a:ext cx="2848200" cy="2662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rtl="0" algn="ctr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“false”</a:t>
            </a:r>
          </a:p>
          <a:p>
            <a:pPr rtl="0" algn="ctr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“0”</a:t>
            </a:r>
          </a:p>
          <a:p>
            <a:pPr rtl="0" algn="ctr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{}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everything else</a:t>
            </a:r>
          </a:p>
        </p:txBody>
      </p:sp>
      <p:cxnSp>
        <p:nvCxnSpPr>
          <p:cNvPr id="238" name="Shape 238"/>
          <p:cNvCxnSpPr/>
          <p:nvPr/>
        </p:nvCxnSpPr>
        <p:spPr>
          <a:xfrm>
            <a:off x="4547550" y="1173550"/>
            <a:ext cx="0" cy="3325199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/>
          <p:nvPr>
            <p:ph type="title"/>
          </p:nvPr>
        </p:nvSpPr>
        <p:spPr>
          <a:xfrm>
            <a:off x="-6000" y="492775"/>
            <a:ext cx="9156000" cy="63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Boolean function</a:t>
            </a:r>
          </a:p>
        </p:txBody>
      </p:sp>
      <p:sp>
        <p:nvSpPr>
          <p:cNvPr id="244" name="Shape 244"/>
          <p:cNvSpPr txBox="1"/>
          <p:nvPr/>
        </p:nvSpPr>
        <p:spPr>
          <a:xfrm>
            <a:off x="1220650" y="1127575"/>
            <a:ext cx="6476099" cy="866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600"/>
              </a:spcBef>
              <a:buNone/>
            </a:pPr>
            <a:r>
              <a:rPr lang="en" sz="2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Boolean(value);</a:t>
            </a:r>
          </a:p>
        </p:txBody>
      </p:sp>
      <p:sp>
        <p:nvSpPr>
          <p:cNvPr id="245" name="Shape 245"/>
          <p:cNvSpPr txBox="1"/>
          <p:nvPr>
            <p:ph idx="1" type="body"/>
          </p:nvPr>
        </p:nvSpPr>
        <p:spPr>
          <a:xfrm>
            <a:off x="2472000" y="2081150"/>
            <a:ext cx="4199999" cy="1515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</a:pPr>
            <a:r>
              <a:rPr lang="en" sz="18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returns </a:t>
            </a:r>
            <a:r>
              <a:rPr lang="en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 sz="18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 if value is truthy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</a:pPr>
            <a:r>
              <a:rPr lang="en" sz="18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returns </a:t>
            </a:r>
            <a:r>
              <a:rPr lang="en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" sz="18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 if value is falsy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</a:pPr>
            <a:r>
              <a:rPr b="1" lang="en" sz="18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Similar to </a:t>
            </a:r>
            <a:r>
              <a:rPr b="1" lang="en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!!</a:t>
            </a:r>
            <a:r>
              <a:rPr b="1" lang="en" sz="18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 prefix operator</a:t>
            </a:r>
          </a:p>
        </p:txBody>
      </p:sp>
      <p:sp>
        <p:nvSpPr>
          <p:cNvPr id="246" name="Shape 246"/>
          <p:cNvSpPr txBox="1"/>
          <p:nvPr/>
        </p:nvSpPr>
        <p:spPr>
          <a:xfrm>
            <a:off x="2012800" y="3447625"/>
            <a:ext cx="5357699" cy="9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6080FF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" sz="18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 booleanVariable </a:t>
            </a:r>
            <a:r>
              <a:rPr lang="en" sz="1800">
                <a:solidFill>
                  <a:srgbClr val="FFFFA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8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 Boolean(</a:t>
            </a:r>
            <a:r>
              <a:rPr lang="en" sz="1800">
                <a:solidFill>
                  <a:srgbClr val="FF2020"/>
                </a:solidFill>
                <a:latin typeface="Consolas"/>
                <a:ea typeface="Consolas"/>
                <a:cs typeface="Consolas"/>
                <a:sym typeface="Consolas"/>
              </a:rPr>
              <a:t>"false"</a:t>
            </a:r>
            <a:r>
              <a:rPr lang="en" sz="18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 sz="18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6080FF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" sz="18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 booleanVariable </a:t>
            </a:r>
            <a:r>
              <a:rPr lang="en" sz="1800">
                <a:solidFill>
                  <a:srgbClr val="FFFFA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8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FFFFA0"/>
                </a:solidFill>
                <a:latin typeface="Consolas"/>
                <a:ea typeface="Consolas"/>
                <a:cs typeface="Consolas"/>
                <a:sym typeface="Consolas"/>
              </a:rPr>
              <a:t>!!</a:t>
            </a:r>
            <a:r>
              <a:rPr lang="en" sz="1800">
                <a:solidFill>
                  <a:srgbClr val="FF2020"/>
                </a:solidFill>
                <a:latin typeface="Consolas"/>
                <a:ea typeface="Consolas"/>
                <a:cs typeface="Consolas"/>
                <a:sym typeface="Consolas"/>
              </a:rPr>
              <a:t>"false"</a:t>
            </a:r>
            <a:r>
              <a:rPr lang="en" sz="18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18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</a:b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rgbClr val="DEDED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spcBef>
                <a:spcPts val="0"/>
              </a:spcBef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/>
          <p:nvPr>
            <p:ph type="title"/>
          </p:nvPr>
        </p:nvSpPr>
        <p:spPr>
          <a:xfrm>
            <a:off x="-6000" y="2143050"/>
            <a:ext cx="9156000" cy="85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OBJECT</a:t>
            </a:r>
          </a:p>
        </p:txBody>
      </p:sp>
    </p:spTree>
  </p:cSld>
  <p:clrMapOvr>
    <a:masterClrMapping/>
  </p:clrMapOvr>
  <p:transition spd="slow">
    <p:cut/>
  </p:transition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/>
          <p:nvPr>
            <p:ph type="title"/>
          </p:nvPr>
        </p:nvSpPr>
        <p:spPr>
          <a:xfrm>
            <a:off x="-6000" y="287775"/>
            <a:ext cx="9156000" cy="616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Objects</a:t>
            </a:r>
          </a:p>
        </p:txBody>
      </p:sp>
      <p:sp>
        <p:nvSpPr>
          <p:cNvPr id="257" name="Shape 257"/>
          <p:cNvSpPr txBox="1"/>
          <p:nvPr>
            <p:ph idx="1" type="body"/>
          </p:nvPr>
        </p:nvSpPr>
        <p:spPr>
          <a:xfrm>
            <a:off x="1595700" y="1643100"/>
            <a:ext cx="5952600" cy="1515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FF0000"/>
              </a:buClr>
              <a:buSzPct val="100000"/>
              <a:buFont typeface="Walter Turncoat"/>
            </a:pPr>
            <a:r>
              <a:rPr lang="en" sz="1800">
                <a:solidFill>
                  <a:srgbClr val="FF0000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key - value unordered dynamic collections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</a:pPr>
            <a:r>
              <a:rPr lang="en" sz="1800">
                <a:latin typeface="Walter Turncoat"/>
                <a:ea typeface="Walter Turncoat"/>
                <a:cs typeface="Walter Turncoat"/>
                <a:sym typeface="Walter Turncoat"/>
              </a:rPr>
              <a:t>Everything in JavaScript is an object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</a:pPr>
            <a:r>
              <a:rPr lang="en" sz="1800">
                <a:latin typeface="Walter Turncoat"/>
                <a:ea typeface="Walter Turncoat"/>
                <a:cs typeface="Walter Turncoat"/>
                <a:sym typeface="Walter Turncoat"/>
              </a:rPr>
              <a:t>Comparing by reference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</a:pPr>
            <a:r>
              <a:rPr lang="en" sz="1800">
                <a:latin typeface="Walter Turncoat"/>
                <a:ea typeface="Walter Turncoat"/>
                <a:cs typeface="Walter Turncoat"/>
                <a:sym typeface="Walter Turncoat"/>
              </a:rPr>
              <a:t>properties and method could be added/deleted in runtime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  <a:latin typeface="Walter Turncoat"/>
              <a:ea typeface="Walter Turncoat"/>
              <a:cs typeface="Walter Turncoat"/>
              <a:sym typeface="Walter Turncoat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  <a:latin typeface="Walter Turncoat"/>
              <a:ea typeface="Walter Turncoat"/>
              <a:cs typeface="Walter Turncoat"/>
              <a:sym typeface="Walter Turncoat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/>
          <p:nvPr>
            <p:ph type="title"/>
          </p:nvPr>
        </p:nvSpPr>
        <p:spPr>
          <a:xfrm>
            <a:off x="-6000" y="287775"/>
            <a:ext cx="9156000" cy="616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Everything is an object</a:t>
            </a:r>
          </a:p>
        </p:txBody>
      </p:sp>
      <p:sp>
        <p:nvSpPr>
          <p:cNvPr id="263" name="Shape 263"/>
          <p:cNvSpPr txBox="1"/>
          <p:nvPr/>
        </p:nvSpPr>
        <p:spPr>
          <a:xfrm>
            <a:off x="2894800" y="371400"/>
            <a:ext cx="5202900" cy="4400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FFFFA0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" sz="18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 myObject </a:t>
            </a:r>
            <a:r>
              <a:rPr lang="en" sz="1800">
                <a:solidFill>
                  <a:srgbClr val="FFFFA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8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 {};</a:t>
            </a:r>
            <a:br>
              <a:rPr lang="en" sz="18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FFFFA0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" sz="18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 myArray </a:t>
            </a:r>
            <a:r>
              <a:rPr lang="en" sz="1800">
                <a:solidFill>
                  <a:srgbClr val="FFFFA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8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 [];</a:t>
            </a:r>
            <a:br>
              <a:rPr lang="en" sz="18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FFFFA0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" sz="18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 myFunction </a:t>
            </a:r>
            <a:r>
              <a:rPr lang="en" sz="1800">
                <a:solidFill>
                  <a:srgbClr val="FFFFA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8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 function(){};</a:t>
            </a:r>
            <a:br>
              <a:rPr lang="en" sz="18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FFFFA0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" sz="18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 myDate </a:t>
            </a:r>
            <a:r>
              <a:rPr lang="en" sz="1800">
                <a:solidFill>
                  <a:srgbClr val="FFFFA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8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FFFFA0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8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 Date();</a:t>
            </a:r>
            <a:br>
              <a:rPr lang="en" sz="18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FFFFA0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" sz="18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 myError </a:t>
            </a:r>
            <a:r>
              <a:rPr lang="en" sz="1800">
                <a:solidFill>
                  <a:srgbClr val="FFFFA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8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FFFFA0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8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 Error();</a:t>
            </a:r>
            <a:br>
              <a:rPr lang="en" sz="18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i="1" lang="en" sz="1800">
                <a:solidFill>
                  <a:srgbClr val="709070"/>
                </a:solidFill>
                <a:latin typeface="Consolas"/>
                <a:ea typeface="Consolas"/>
                <a:cs typeface="Consolas"/>
                <a:sym typeface="Consolas"/>
              </a:rPr>
              <a:t>//....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/>
          <p:nvPr>
            <p:ph type="title"/>
          </p:nvPr>
        </p:nvSpPr>
        <p:spPr>
          <a:xfrm>
            <a:off x="-6000" y="287775"/>
            <a:ext cx="9156000" cy="616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Dynamic nature</a:t>
            </a:r>
          </a:p>
        </p:txBody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x="3072900" y="1119750"/>
            <a:ext cx="2998200" cy="29039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6080FF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" sz="18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 a </a:t>
            </a:r>
            <a:r>
              <a:rPr lang="en" sz="1800">
                <a:solidFill>
                  <a:srgbClr val="FFFFA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8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 {};</a:t>
            </a:r>
            <a:br>
              <a:rPr lang="en" sz="18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6080FF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" sz="18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 b </a:t>
            </a:r>
            <a:r>
              <a:rPr lang="en" sz="1800">
                <a:solidFill>
                  <a:srgbClr val="FFFFA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8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 {};</a:t>
            </a:r>
            <a:br>
              <a:rPr lang="en" sz="18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a </a:t>
            </a:r>
            <a:r>
              <a:rPr lang="en" sz="1800">
                <a:solidFill>
                  <a:srgbClr val="FFFFA0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" sz="18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 b; </a:t>
            </a:r>
            <a:r>
              <a:rPr i="1" lang="en" sz="1800">
                <a:solidFill>
                  <a:srgbClr val="709070"/>
                </a:solidFill>
                <a:latin typeface="Consolas"/>
                <a:ea typeface="Consolas"/>
                <a:cs typeface="Consolas"/>
                <a:sym typeface="Consolas"/>
              </a:rPr>
              <a:t>// false</a:t>
            </a:r>
            <a:br>
              <a:rPr lang="en" sz="18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a.x </a:t>
            </a:r>
            <a:r>
              <a:rPr lang="en" sz="1800">
                <a:solidFill>
                  <a:srgbClr val="FFFFA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8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22C0F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8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18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b.y </a:t>
            </a:r>
            <a:r>
              <a:rPr lang="en" sz="1800">
                <a:solidFill>
                  <a:srgbClr val="FFFFA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8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FF2020"/>
                </a:solidFill>
                <a:latin typeface="Consolas"/>
                <a:ea typeface="Consolas"/>
                <a:cs typeface="Consolas"/>
                <a:sym typeface="Consolas"/>
              </a:rPr>
              <a:t>'foo'</a:t>
            </a:r>
            <a:r>
              <a:rPr lang="en" sz="18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18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FFFFA0"/>
                </a:solidFill>
                <a:latin typeface="Consolas"/>
                <a:ea typeface="Consolas"/>
                <a:cs typeface="Consolas"/>
                <a:sym typeface="Consolas"/>
              </a:rPr>
              <a:t>delete</a:t>
            </a:r>
            <a:r>
              <a:rPr lang="en" sz="18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 a.x;</a:t>
            </a:r>
            <a:br>
              <a:rPr lang="en" sz="18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a.x </a:t>
            </a:r>
            <a:r>
              <a:rPr lang="en" sz="1800">
                <a:solidFill>
                  <a:srgbClr val="FFFFA0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" sz="18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 undefined;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Walter Turncoat"/>
              <a:ea typeface="Walter Turncoat"/>
              <a:cs typeface="Walter Turncoat"/>
              <a:sym typeface="Walter Turncoat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 txBox="1"/>
          <p:nvPr>
            <p:ph type="title"/>
          </p:nvPr>
        </p:nvSpPr>
        <p:spPr>
          <a:xfrm>
            <a:off x="-6000" y="287775"/>
            <a:ext cx="9156000" cy="616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Objects like a map</a:t>
            </a:r>
          </a:p>
        </p:txBody>
      </p:sp>
      <p:sp>
        <p:nvSpPr>
          <p:cNvPr id="275" name="Shape 275"/>
          <p:cNvSpPr txBox="1"/>
          <p:nvPr>
            <p:ph idx="1" type="body"/>
          </p:nvPr>
        </p:nvSpPr>
        <p:spPr>
          <a:xfrm>
            <a:off x="3072900" y="1119750"/>
            <a:ext cx="4074000" cy="2989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6080FF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" sz="14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 ages </a:t>
            </a:r>
            <a:r>
              <a:rPr lang="en" sz="1400">
                <a:solidFill>
                  <a:srgbClr val="FFFFA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4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 {};</a:t>
            </a:r>
            <a:br>
              <a:rPr lang="en" sz="14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4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ages[</a:t>
            </a:r>
            <a:r>
              <a:rPr lang="en" sz="1400">
                <a:solidFill>
                  <a:srgbClr val="FF2020"/>
                </a:solidFill>
                <a:latin typeface="Consolas"/>
                <a:ea typeface="Consolas"/>
                <a:cs typeface="Consolas"/>
                <a:sym typeface="Consolas"/>
              </a:rPr>
              <a:t>'Tony Stark'</a:t>
            </a:r>
            <a:r>
              <a:rPr lang="en" sz="14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] </a:t>
            </a:r>
            <a:r>
              <a:rPr lang="en" sz="1400">
                <a:solidFill>
                  <a:srgbClr val="FFFFA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4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>
                <a:solidFill>
                  <a:srgbClr val="22C0FF"/>
                </a:solidFill>
                <a:latin typeface="Consolas"/>
                <a:ea typeface="Consolas"/>
                <a:cs typeface="Consolas"/>
                <a:sym typeface="Consolas"/>
              </a:rPr>
              <a:t>35</a:t>
            </a:r>
            <a:r>
              <a:rPr lang="en" sz="14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14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ages[</a:t>
            </a:r>
            <a:r>
              <a:rPr lang="en" sz="1400">
                <a:solidFill>
                  <a:srgbClr val="FF2020"/>
                </a:solidFill>
                <a:latin typeface="Consolas"/>
                <a:ea typeface="Consolas"/>
                <a:cs typeface="Consolas"/>
                <a:sym typeface="Consolas"/>
              </a:rPr>
              <a:t>'Steve Rogers'</a:t>
            </a:r>
            <a:r>
              <a:rPr lang="en" sz="14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] </a:t>
            </a:r>
            <a:r>
              <a:rPr lang="en" sz="1400">
                <a:solidFill>
                  <a:srgbClr val="FFFFA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4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>
                <a:solidFill>
                  <a:srgbClr val="22C0FF"/>
                </a:solidFill>
                <a:latin typeface="Consolas"/>
                <a:ea typeface="Consolas"/>
                <a:cs typeface="Consolas"/>
                <a:sym typeface="Consolas"/>
              </a:rPr>
              <a:t>90</a:t>
            </a:r>
            <a:r>
              <a:rPr lang="en" sz="14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14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ages[</a:t>
            </a:r>
            <a:r>
              <a:rPr lang="en" sz="1400">
                <a:solidFill>
                  <a:srgbClr val="FF2020"/>
                </a:solidFill>
                <a:latin typeface="Consolas"/>
                <a:ea typeface="Consolas"/>
                <a:cs typeface="Consolas"/>
                <a:sym typeface="Consolas"/>
              </a:rPr>
              <a:t>'Bruse Benner'</a:t>
            </a:r>
            <a:r>
              <a:rPr lang="en" sz="14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] </a:t>
            </a:r>
            <a:r>
              <a:rPr lang="en" sz="1400">
                <a:solidFill>
                  <a:srgbClr val="FFFFA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4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>
                <a:solidFill>
                  <a:srgbClr val="22C0FF"/>
                </a:solidFill>
                <a:latin typeface="Consolas"/>
                <a:ea typeface="Consolas"/>
                <a:cs typeface="Consolas"/>
                <a:sym typeface="Consolas"/>
              </a:rPr>
              <a:t>40</a:t>
            </a:r>
            <a:r>
              <a:rPr lang="en" sz="14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14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4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rgbClr val="F09040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" sz="14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.log(ages[</a:t>
            </a:r>
            <a:r>
              <a:rPr lang="en" sz="1400">
                <a:solidFill>
                  <a:srgbClr val="FF2020"/>
                </a:solidFill>
                <a:latin typeface="Consolas"/>
                <a:ea typeface="Consolas"/>
                <a:cs typeface="Consolas"/>
                <a:sym typeface="Consolas"/>
              </a:rPr>
              <a:t>'Tony Stark'</a:t>
            </a:r>
            <a:r>
              <a:rPr lang="en" sz="14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]); </a:t>
            </a:r>
            <a:r>
              <a:rPr i="1" lang="en" sz="1400">
                <a:solidFill>
                  <a:srgbClr val="709070"/>
                </a:solidFill>
                <a:latin typeface="Consolas"/>
                <a:ea typeface="Consolas"/>
                <a:cs typeface="Consolas"/>
                <a:sym typeface="Consolas"/>
              </a:rPr>
              <a:t>// 35</a:t>
            </a:r>
            <a:br>
              <a:rPr lang="en" sz="14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rgbClr val="6080FF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" sz="14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 name </a:t>
            </a:r>
            <a:r>
              <a:rPr lang="en" sz="1400">
                <a:solidFill>
                  <a:srgbClr val="FFFFA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4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>
                <a:solidFill>
                  <a:srgbClr val="FF2020"/>
                </a:solidFill>
                <a:latin typeface="Consolas"/>
                <a:ea typeface="Consolas"/>
                <a:cs typeface="Consolas"/>
                <a:sym typeface="Consolas"/>
              </a:rPr>
              <a:t>'Steve Rogers'</a:t>
            </a:r>
            <a:r>
              <a:rPr lang="en" sz="14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14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rgbClr val="F09040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" sz="14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.log(ages[name]); </a:t>
            </a:r>
            <a:r>
              <a:rPr i="1" lang="en" sz="1400">
                <a:solidFill>
                  <a:srgbClr val="709070"/>
                </a:solidFill>
                <a:latin typeface="Consolas"/>
                <a:ea typeface="Consolas"/>
                <a:cs typeface="Consolas"/>
                <a:sym typeface="Consolas"/>
              </a:rPr>
              <a:t>// 90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rgbClr val="608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>
            <p:ph type="title"/>
          </p:nvPr>
        </p:nvSpPr>
        <p:spPr>
          <a:xfrm>
            <a:off x="-6000" y="306400"/>
            <a:ext cx="9156000" cy="595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JavaScript Data Types</a:t>
            </a:r>
          </a:p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3575250" y="1320150"/>
            <a:ext cx="1993499" cy="2503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Number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String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Boolean</a:t>
            </a:r>
          </a:p>
          <a:p>
            <a:pPr indent="-228600" lvl="0" marL="457200" rtl="0">
              <a:spcBef>
                <a:spcPts val="0"/>
              </a:spcBef>
              <a:buClr>
                <a:schemeClr val="accent4"/>
              </a:buClr>
            </a:pPr>
            <a:r>
              <a:rPr lang="en">
                <a:solidFill>
                  <a:schemeClr val="accent4"/>
                </a:solidFill>
              </a:rPr>
              <a:t>Null</a:t>
            </a:r>
          </a:p>
          <a:p>
            <a:pPr indent="-228600" lvl="0" marL="457200" rtl="0">
              <a:spcBef>
                <a:spcPts val="0"/>
              </a:spcBef>
              <a:buClr>
                <a:schemeClr val="accent4"/>
              </a:buClr>
            </a:pPr>
            <a:r>
              <a:rPr lang="en">
                <a:solidFill>
                  <a:schemeClr val="accent4"/>
                </a:solidFill>
              </a:rPr>
              <a:t>undefined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Object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/>
          <p:nvPr>
            <p:ph type="title"/>
          </p:nvPr>
        </p:nvSpPr>
        <p:spPr>
          <a:xfrm>
            <a:off x="-6000" y="287775"/>
            <a:ext cx="9156000" cy="616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Dot/Array notation</a:t>
            </a:r>
          </a:p>
        </p:txBody>
      </p:sp>
      <p:sp>
        <p:nvSpPr>
          <p:cNvPr id="281" name="Shape 281"/>
          <p:cNvSpPr txBox="1"/>
          <p:nvPr>
            <p:ph idx="1" type="body"/>
          </p:nvPr>
        </p:nvSpPr>
        <p:spPr>
          <a:xfrm>
            <a:off x="2282900" y="903975"/>
            <a:ext cx="5786399" cy="3548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6080FF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" sz="14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 point </a:t>
            </a:r>
            <a:r>
              <a:rPr lang="en" sz="1400">
                <a:solidFill>
                  <a:srgbClr val="FFFFA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4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br>
              <a:rPr lang="en" sz="14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  x: </a:t>
            </a:r>
            <a:r>
              <a:rPr lang="en" sz="1400">
                <a:solidFill>
                  <a:srgbClr val="22C0F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4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br>
              <a:rPr lang="en" sz="14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  y: </a:t>
            </a:r>
            <a:r>
              <a:rPr lang="en" sz="1400">
                <a:solidFill>
                  <a:srgbClr val="22C0FF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4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br>
              <a:rPr lang="en" sz="14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  method: function () {</a:t>
            </a:r>
            <a:br>
              <a:rPr lang="en" sz="14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" sz="1400">
                <a:solidFill>
                  <a:srgbClr val="FFFFA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4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>
                <a:solidFill>
                  <a:srgbClr val="22C0FF"/>
                </a:solidFill>
                <a:latin typeface="Consolas"/>
                <a:ea typeface="Consolas"/>
                <a:cs typeface="Consolas"/>
                <a:sym typeface="Consolas"/>
              </a:rPr>
              <a:t>42</a:t>
            </a:r>
            <a:r>
              <a:rPr lang="en" sz="14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14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br>
              <a:rPr lang="en" sz="14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4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point.x </a:t>
            </a:r>
            <a:r>
              <a:rPr lang="en" sz="1400">
                <a:solidFill>
                  <a:srgbClr val="FFFFA0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" sz="14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 point[</a:t>
            </a:r>
            <a:r>
              <a:rPr lang="en" sz="1400">
                <a:solidFill>
                  <a:srgbClr val="FF2020"/>
                </a:solidFill>
                <a:latin typeface="Consolas"/>
                <a:ea typeface="Consolas"/>
                <a:cs typeface="Consolas"/>
                <a:sym typeface="Consolas"/>
              </a:rPr>
              <a:t>'x'</a:t>
            </a:r>
            <a:r>
              <a:rPr lang="en" sz="14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]; </a:t>
            </a:r>
            <a:r>
              <a:rPr i="1" lang="en" sz="1400">
                <a:solidFill>
                  <a:srgbClr val="709070"/>
                </a:solidFill>
                <a:latin typeface="Consolas"/>
                <a:ea typeface="Consolas"/>
                <a:cs typeface="Consolas"/>
                <a:sym typeface="Consolas"/>
              </a:rPr>
              <a:t>// true</a:t>
            </a:r>
            <a:br>
              <a:rPr lang="en" sz="14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point.y </a:t>
            </a:r>
            <a:r>
              <a:rPr lang="en" sz="1400">
                <a:solidFill>
                  <a:srgbClr val="FFFFA0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" sz="14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 point[</a:t>
            </a:r>
            <a:r>
              <a:rPr lang="en" sz="1400">
                <a:solidFill>
                  <a:srgbClr val="FF2020"/>
                </a:solidFill>
                <a:latin typeface="Consolas"/>
                <a:ea typeface="Consolas"/>
                <a:cs typeface="Consolas"/>
                <a:sym typeface="Consolas"/>
              </a:rPr>
              <a:t>'y'</a:t>
            </a:r>
            <a:r>
              <a:rPr lang="en" sz="14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]; </a:t>
            </a:r>
            <a:r>
              <a:rPr i="1" lang="en" sz="1400">
                <a:solidFill>
                  <a:srgbClr val="709070"/>
                </a:solidFill>
                <a:latin typeface="Consolas"/>
                <a:ea typeface="Consolas"/>
                <a:cs typeface="Consolas"/>
                <a:sym typeface="Consolas"/>
              </a:rPr>
              <a:t>// true</a:t>
            </a:r>
            <a:br>
              <a:rPr lang="en" sz="14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point.method </a:t>
            </a:r>
            <a:r>
              <a:rPr lang="en" sz="1400">
                <a:solidFill>
                  <a:srgbClr val="FFFFA0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" sz="14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 point[</a:t>
            </a:r>
            <a:r>
              <a:rPr lang="en" sz="1400">
                <a:solidFill>
                  <a:srgbClr val="FF2020"/>
                </a:solidFill>
                <a:latin typeface="Consolas"/>
                <a:ea typeface="Consolas"/>
                <a:cs typeface="Consolas"/>
                <a:sym typeface="Consolas"/>
              </a:rPr>
              <a:t>‘method’</a:t>
            </a:r>
            <a:r>
              <a:rPr lang="en" sz="14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]; </a:t>
            </a:r>
            <a:r>
              <a:rPr i="1" lang="en" sz="1400">
                <a:solidFill>
                  <a:srgbClr val="709070"/>
                </a:solidFill>
                <a:latin typeface="Consolas"/>
                <a:ea typeface="Consolas"/>
                <a:cs typeface="Consolas"/>
                <a:sym typeface="Consolas"/>
              </a:rPr>
              <a:t>// true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rgbClr val="608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 txBox="1"/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WAT</a:t>
            </a:r>
          </a:p>
        </p:txBody>
      </p:sp>
      <p:sp>
        <p:nvSpPr>
          <p:cNvPr id="287" name="Shape 287"/>
          <p:cNvSpPr txBox="1"/>
          <p:nvPr>
            <p:ph idx="1" type="body"/>
          </p:nvPr>
        </p:nvSpPr>
        <p:spPr>
          <a:xfrm>
            <a:off x="2443650" y="2143050"/>
            <a:ext cx="4256700" cy="85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4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point.42 = </a:t>
            </a:r>
            <a:r>
              <a:rPr lang="en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“forty-two”</a:t>
            </a:r>
            <a:r>
              <a:rPr lang="en" sz="14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" sz="1400">
                <a:solidFill>
                  <a:srgbClr val="709070"/>
                </a:solidFill>
                <a:latin typeface="Consolas"/>
                <a:ea typeface="Consolas"/>
                <a:cs typeface="Consolas"/>
                <a:sym typeface="Consolas"/>
              </a:rPr>
              <a:t>// Syntax error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point[</a:t>
            </a:r>
            <a:r>
              <a:rPr lang="en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‘42’</a:t>
            </a:r>
            <a:r>
              <a:rPr lang="en" sz="14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] = </a:t>
            </a:r>
            <a:r>
              <a:rPr lang="en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“forty-two”</a:t>
            </a:r>
            <a:r>
              <a:rPr lang="en" sz="14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/>
          <p:nvPr>
            <p:ph type="title"/>
          </p:nvPr>
        </p:nvSpPr>
        <p:spPr>
          <a:xfrm>
            <a:off x="-6000" y="166500"/>
            <a:ext cx="9156000" cy="616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Object</a:t>
            </a:r>
          </a:p>
        </p:txBody>
      </p:sp>
      <p:sp>
        <p:nvSpPr>
          <p:cNvPr id="293" name="Shape 293"/>
          <p:cNvSpPr txBox="1"/>
          <p:nvPr/>
        </p:nvSpPr>
        <p:spPr>
          <a:xfrm>
            <a:off x="2848200" y="782700"/>
            <a:ext cx="5193299" cy="35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6080FF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 obj </a:t>
            </a:r>
            <a:r>
              <a:rPr lang="en">
                <a:solidFill>
                  <a:srgbClr val="FFFFA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br>
              <a:rPr lang="en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  x: </a:t>
            </a:r>
            <a:r>
              <a:rPr lang="en">
                <a:solidFill>
                  <a:srgbClr val="22C0F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br>
              <a:rPr lang="en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  y: </a:t>
            </a:r>
            <a:r>
              <a:rPr lang="en">
                <a:solidFill>
                  <a:srgbClr val="22C0FF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br>
              <a:rPr lang="en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  z: </a:t>
            </a:r>
            <a:r>
              <a:rPr lang="en">
                <a:solidFill>
                  <a:srgbClr val="22C0FF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br>
              <a:rPr lang="en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br>
              <a:rPr lang="en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FFFFA0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>
                <a:solidFill>
                  <a:srgbClr val="6080FF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 key </a:t>
            </a:r>
            <a:r>
              <a:rPr lang="en">
                <a:solidFill>
                  <a:srgbClr val="FFFFA0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 obj) {</a:t>
            </a:r>
            <a:br>
              <a:rPr lang="en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>
                <a:solidFill>
                  <a:srgbClr val="F09040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.log(key, obj[key]); </a:t>
            </a:r>
            <a:r>
              <a:rPr i="1" lang="en">
                <a:solidFill>
                  <a:srgbClr val="709070"/>
                </a:solidFill>
                <a:latin typeface="Consolas"/>
                <a:ea typeface="Consolas"/>
                <a:cs typeface="Consolas"/>
                <a:sym typeface="Consolas"/>
              </a:rPr>
              <a:t>// x 1, y 2, z 3</a:t>
            </a:r>
            <a:br>
              <a:rPr lang="en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/>
          <p:nvPr>
            <p:ph type="title"/>
          </p:nvPr>
        </p:nvSpPr>
        <p:spPr>
          <a:xfrm>
            <a:off x="-6000" y="2143050"/>
            <a:ext cx="9156000" cy="85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Arrays</a:t>
            </a:r>
          </a:p>
        </p:txBody>
      </p:sp>
    </p:spTree>
  </p:cSld>
  <p:clrMapOvr>
    <a:masterClrMapping/>
  </p:clrMapOvr>
  <p:transition spd="slow">
    <p:cut/>
  </p:transition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 txBox="1"/>
          <p:nvPr>
            <p:ph type="title"/>
          </p:nvPr>
        </p:nvSpPr>
        <p:spPr>
          <a:xfrm>
            <a:off x="-6000" y="287775"/>
            <a:ext cx="9156000" cy="616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Arrays</a:t>
            </a:r>
          </a:p>
        </p:txBody>
      </p:sp>
      <p:sp>
        <p:nvSpPr>
          <p:cNvPr id="304" name="Shape 304"/>
          <p:cNvSpPr txBox="1"/>
          <p:nvPr>
            <p:ph idx="1" type="body"/>
          </p:nvPr>
        </p:nvSpPr>
        <p:spPr>
          <a:xfrm>
            <a:off x="1595700" y="1643100"/>
            <a:ext cx="5952600" cy="1515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</a:pPr>
            <a:r>
              <a:rPr lang="en" sz="1800">
                <a:latin typeface="Walter Turncoat"/>
                <a:ea typeface="Walter Turncoat"/>
                <a:cs typeface="Walter Turncoat"/>
                <a:sym typeface="Walter Turncoat"/>
              </a:rPr>
              <a:t>inherits from object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</a:pPr>
            <a:r>
              <a:rPr lang="en" sz="1800">
                <a:latin typeface="Walter Turncoat"/>
                <a:ea typeface="Walter Turncoat"/>
                <a:cs typeface="Walter Turncoat"/>
                <a:sym typeface="Walter Turncoat"/>
              </a:rPr>
              <a:t>indices converted to strings and used as names for retrieving values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</a:pPr>
            <a:r>
              <a:rPr lang="en" sz="1800">
                <a:latin typeface="Walter Turncoat"/>
                <a:ea typeface="Walter Turncoat"/>
                <a:cs typeface="Walter Turncoat"/>
                <a:sym typeface="Walter Turncoat"/>
              </a:rPr>
              <a:t>have special </a:t>
            </a:r>
            <a:r>
              <a:rPr lang="en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length</a:t>
            </a:r>
            <a:r>
              <a:rPr lang="en" sz="1800">
                <a:latin typeface="Walter Turncoat"/>
                <a:ea typeface="Walter Turncoat"/>
                <a:cs typeface="Walter Turncoat"/>
                <a:sym typeface="Walter Turncoat"/>
              </a:rPr>
              <a:t> property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  <a:latin typeface="Walter Turncoat"/>
              <a:ea typeface="Walter Turncoat"/>
              <a:cs typeface="Walter Turncoat"/>
              <a:sym typeface="Walter Turncoat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  <a:latin typeface="Walter Turncoat"/>
              <a:ea typeface="Walter Turncoat"/>
              <a:cs typeface="Walter Turncoat"/>
              <a:sym typeface="Walter Turncoat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/>
          <p:nvPr>
            <p:ph type="title"/>
          </p:nvPr>
        </p:nvSpPr>
        <p:spPr>
          <a:xfrm>
            <a:off x="-6000" y="287775"/>
            <a:ext cx="9156000" cy="616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Arrays</a:t>
            </a:r>
          </a:p>
        </p:txBody>
      </p:sp>
      <p:sp>
        <p:nvSpPr>
          <p:cNvPr id="310" name="Shape 310"/>
          <p:cNvSpPr txBox="1"/>
          <p:nvPr/>
        </p:nvSpPr>
        <p:spPr>
          <a:xfrm>
            <a:off x="2501850" y="1229975"/>
            <a:ext cx="4140300" cy="2851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6080FF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" sz="18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 array </a:t>
            </a:r>
            <a:r>
              <a:rPr lang="en" sz="1800">
                <a:solidFill>
                  <a:srgbClr val="FFFFA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8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FFFFA0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8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F09040"/>
                </a:solidFill>
                <a:latin typeface="Consolas"/>
                <a:ea typeface="Consolas"/>
                <a:cs typeface="Consolas"/>
                <a:sym typeface="Consolas"/>
              </a:rPr>
              <a:t>Array</a:t>
            </a:r>
            <a:r>
              <a:rPr lang="en" sz="18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>
                <a:solidFill>
                  <a:srgbClr val="22C0F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8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800">
                <a:solidFill>
                  <a:srgbClr val="22C0FF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8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800">
                <a:solidFill>
                  <a:srgbClr val="22C0FF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8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 sz="18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array </a:t>
            </a:r>
            <a:r>
              <a:rPr lang="en" sz="1800">
                <a:solidFill>
                  <a:srgbClr val="FFFFA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8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 [</a:t>
            </a:r>
            <a:r>
              <a:rPr lang="en" sz="1800">
                <a:solidFill>
                  <a:srgbClr val="22C0F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8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800">
                <a:solidFill>
                  <a:srgbClr val="22C0FF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8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800">
                <a:solidFill>
                  <a:srgbClr val="22C0FF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8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];</a:t>
            </a:r>
            <a:br>
              <a:rPr lang="en" sz="18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array </a:t>
            </a:r>
            <a:r>
              <a:rPr lang="en" sz="1800">
                <a:solidFill>
                  <a:srgbClr val="FFFFA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8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 [</a:t>
            </a:r>
            <a:r>
              <a:rPr lang="en" sz="1800">
                <a:solidFill>
                  <a:srgbClr val="22C0F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8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800">
                <a:solidFill>
                  <a:srgbClr val="FF2020"/>
                </a:solidFill>
                <a:latin typeface="Consolas"/>
                <a:ea typeface="Consolas"/>
                <a:cs typeface="Consolas"/>
                <a:sym typeface="Consolas"/>
              </a:rPr>
              <a:t>"2"</a:t>
            </a:r>
            <a:r>
              <a:rPr lang="en" sz="18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, {}, []];</a:t>
            </a:r>
            <a:br>
              <a:rPr lang="en" sz="18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array.length </a:t>
            </a:r>
            <a:r>
              <a:rPr lang="en" sz="1800">
                <a:solidFill>
                  <a:srgbClr val="FFFFA0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" sz="18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22C0FF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8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i="1" lang="en" sz="1800">
                <a:solidFill>
                  <a:srgbClr val="709070"/>
                </a:solidFill>
                <a:latin typeface="Consolas"/>
                <a:ea typeface="Consolas"/>
                <a:cs typeface="Consolas"/>
                <a:sym typeface="Consolas"/>
              </a:rPr>
              <a:t>// true</a:t>
            </a:r>
          </a:p>
        </p:txBody>
      </p:sp>
    </p:spTree>
  </p:cSld>
  <p:clrMapOvr>
    <a:masterClrMapping/>
  </p:clrMapOvr>
  <p:transition spd="slow">
    <p:cut/>
  </p:transition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 txBox="1"/>
          <p:nvPr>
            <p:ph type="title"/>
          </p:nvPr>
        </p:nvSpPr>
        <p:spPr>
          <a:xfrm>
            <a:off x="-6000" y="287775"/>
            <a:ext cx="9156000" cy="616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Java Syntax Sucks!!!</a:t>
            </a:r>
          </a:p>
        </p:txBody>
      </p:sp>
      <p:sp>
        <p:nvSpPr>
          <p:cNvPr id="316" name="Shape 316"/>
          <p:cNvSpPr txBox="1"/>
          <p:nvPr/>
        </p:nvSpPr>
        <p:spPr>
          <a:xfrm>
            <a:off x="2501850" y="1229975"/>
            <a:ext cx="4803299" cy="284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6080FF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" sz="18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 array </a:t>
            </a:r>
            <a:r>
              <a:rPr lang="en" sz="1800">
                <a:solidFill>
                  <a:srgbClr val="FFFFA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8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FFFFA0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8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F09040"/>
                </a:solidFill>
                <a:latin typeface="Consolas"/>
                <a:ea typeface="Consolas"/>
                <a:cs typeface="Consolas"/>
                <a:sym typeface="Consolas"/>
              </a:rPr>
              <a:t>Array</a:t>
            </a:r>
            <a:r>
              <a:rPr lang="en" sz="18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>
                <a:solidFill>
                  <a:srgbClr val="22C0FF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8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 sz="18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i="1" lang="en" sz="1800">
                <a:solidFill>
                  <a:srgbClr val="709070"/>
                </a:solidFill>
                <a:latin typeface="Consolas"/>
                <a:ea typeface="Consolas"/>
                <a:cs typeface="Consolas"/>
                <a:sym typeface="Consolas"/>
              </a:rPr>
              <a:t>// [undefined, undefined, undefined]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608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6080FF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" sz="18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 array </a:t>
            </a:r>
            <a:r>
              <a:rPr lang="en" sz="1800">
                <a:solidFill>
                  <a:srgbClr val="FFFFA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8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FFFFA0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8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F09040"/>
                </a:solidFill>
                <a:latin typeface="Consolas"/>
                <a:ea typeface="Consolas"/>
                <a:cs typeface="Consolas"/>
                <a:sym typeface="Consolas"/>
              </a:rPr>
              <a:t>Array</a:t>
            </a:r>
            <a:r>
              <a:rPr lang="en" sz="18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“3”</a:t>
            </a:r>
            <a:r>
              <a:rPr lang="en" sz="18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 sz="18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i="1" lang="en" sz="1800">
                <a:solidFill>
                  <a:srgbClr val="709070"/>
                </a:solidFill>
                <a:latin typeface="Consolas"/>
                <a:ea typeface="Consolas"/>
                <a:cs typeface="Consolas"/>
                <a:sym typeface="Consolas"/>
              </a:rPr>
              <a:t>// [“3”]</a:t>
            </a:r>
          </a:p>
        </p:txBody>
      </p:sp>
    </p:spTree>
  </p:cSld>
  <p:clrMapOvr>
    <a:masterClrMapping/>
  </p:clrMapOvr>
  <p:transition spd="slow">
    <p:cut/>
  </p:transition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 txBox="1"/>
          <p:nvPr>
            <p:ph type="title"/>
          </p:nvPr>
        </p:nvSpPr>
        <p:spPr>
          <a:xfrm>
            <a:off x="-6000" y="287775"/>
            <a:ext cx="9156000" cy="616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Lexical order sorting</a:t>
            </a:r>
          </a:p>
        </p:txBody>
      </p:sp>
      <p:sp>
        <p:nvSpPr>
          <p:cNvPr id="322" name="Shape 322"/>
          <p:cNvSpPr txBox="1"/>
          <p:nvPr/>
        </p:nvSpPr>
        <p:spPr>
          <a:xfrm>
            <a:off x="2501850" y="1756500"/>
            <a:ext cx="4803299" cy="163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6080FF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" sz="18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 array </a:t>
            </a:r>
            <a:r>
              <a:rPr lang="en" sz="1800">
                <a:solidFill>
                  <a:srgbClr val="FFFFA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8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 [</a:t>
            </a:r>
            <a:r>
              <a:rPr lang="en" sz="1800">
                <a:solidFill>
                  <a:srgbClr val="22C0FF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 sz="18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800">
                <a:solidFill>
                  <a:srgbClr val="22C0FF"/>
                </a:solidFill>
                <a:latin typeface="Consolas"/>
                <a:ea typeface="Consolas"/>
                <a:cs typeface="Consolas"/>
                <a:sym typeface="Consolas"/>
              </a:rPr>
              <a:t>8</a:t>
            </a:r>
            <a:r>
              <a:rPr lang="en" sz="18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800">
                <a:solidFill>
                  <a:srgbClr val="22C0FF"/>
                </a:solidFill>
                <a:latin typeface="Consolas"/>
                <a:ea typeface="Consolas"/>
                <a:cs typeface="Consolas"/>
                <a:sym typeface="Consolas"/>
              </a:rPr>
              <a:t>15</a:t>
            </a:r>
            <a:r>
              <a:rPr lang="en" sz="18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800">
                <a:solidFill>
                  <a:srgbClr val="22C0FF"/>
                </a:solidFill>
                <a:latin typeface="Consolas"/>
                <a:ea typeface="Consolas"/>
                <a:cs typeface="Consolas"/>
                <a:sym typeface="Consolas"/>
              </a:rPr>
              <a:t>16</a:t>
            </a:r>
            <a:r>
              <a:rPr lang="en" sz="18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800">
                <a:solidFill>
                  <a:srgbClr val="22C0FF"/>
                </a:solidFill>
                <a:latin typeface="Consolas"/>
                <a:ea typeface="Consolas"/>
                <a:cs typeface="Consolas"/>
                <a:sym typeface="Consolas"/>
              </a:rPr>
              <a:t>23</a:t>
            </a:r>
            <a:r>
              <a:rPr lang="en" sz="18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800">
                <a:solidFill>
                  <a:srgbClr val="22C0FF"/>
                </a:solidFill>
                <a:latin typeface="Consolas"/>
                <a:ea typeface="Consolas"/>
                <a:cs typeface="Consolas"/>
                <a:sym typeface="Consolas"/>
              </a:rPr>
              <a:t>42</a:t>
            </a:r>
            <a:r>
              <a:rPr lang="en" sz="18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];</a:t>
            </a:r>
            <a:br>
              <a:rPr lang="en" sz="18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array.sort();</a:t>
            </a:r>
            <a:br>
              <a:rPr lang="en" sz="18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i="1" lang="en" sz="1800">
                <a:solidFill>
                  <a:srgbClr val="709070"/>
                </a:solidFill>
                <a:latin typeface="Consolas"/>
                <a:ea typeface="Consolas"/>
                <a:cs typeface="Consolas"/>
                <a:sym typeface="Consolas"/>
              </a:rPr>
              <a:t>// array is [15, 16, 23, 4, 42, 8]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608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ransition spd="slow">
    <p:cut/>
  </p:transition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/>
          <p:nvPr>
            <p:ph type="title"/>
          </p:nvPr>
        </p:nvSpPr>
        <p:spPr>
          <a:xfrm>
            <a:off x="-6000" y="138675"/>
            <a:ext cx="9156000" cy="65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Array methods</a:t>
            </a:r>
          </a:p>
        </p:txBody>
      </p:sp>
      <p:sp>
        <p:nvSpPr>
          <p:cNvPr id="328" name="Shape 328"/>
          <p:cNvSpPr txBox="1"/>
          <p:nvPr/>
        </p:nvSpPr>
        <p:spPr>
          <a:xfrm>
            <a:off x="1986300" y="1001700"/>
            <a:ext cx="5171399" cy="314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200">
                <a:solidFill>
                  <a:srgbClr val="6080FF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" sz="12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 arrayAsString </a:t>
            </a:r>
            <a:r>
              <a:rPr lang="en" sz="1200">
                <a:solidFill>
                  <a:srgbClr val="FFFFA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2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 array.join(</a:t>
            </a:r>
            <a:r>
              <a:rPr lang="en" sz="1200">
                <a:solidFill>
                  <a:srgbClr val="FF2020"/>
                </a:solidFill>
                <a:latin typeface="Consolas"/>
                <a:ea typeface="Consolas"/>
                <a:cs typeface="Consolas"/>
                <a:sym typeface="Consolas"/>
              </a:rPr>
              <a:t>"separator"</a:t>
            </a:r>
            <a:r>
              <a:rPr lang="en" sz="12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 sz="12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array.reverse();</a:t>
            </a:r>
            <a:br>
              <a:rPr lang="en" sz="12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array.sort(</a:t>
            </a:r>
            <a:r>
              <a:rPr i="1" lang="en" sz="1200">
                <a:solidFill>
                  <a:srgbClr val="709070"/>
                </a:solidFill>
                <a:latin typeface="Consolas"/>
                <a:ea typeface="Consolas"/>
                <a:cs typeface="Consolas"/>
                <a:sym typeface="Consolas"/>
              </a:rPr>
              <a:t>/* options: comparison function */</a:t>
            </a:r>
            <a:r>
              <a:rPr lang="en" sz="12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); </a:t>
            </a:r>
            <a:r>
              <a:rPr i="1" lang="en" sz="1200">
                <a:solidFill>
                  <a:srgbClr val="709070"/>
                </a:solidFill>
                <a:latin typeface="Consolas"/>
                <a:ea typeface="Consolas"/>
                <a:cs typeface="Consolas"/>
                <a:sym typeface="Consolas"/>
              </a:rPr>
              <a:t>//important</a:t>
            </a:r>
            <a:br>
              <a:rPr lang="en" sz="12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6080FF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" sz="12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 newArray </a:t>
            </a:r>
            <a:r>
              <a:rPr lang="en" sz="1200">
                <a:solidFill>
                  <a:srgbClr val="FFFFA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2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 array.concat(</a:t>
            </a:r>
            <a:r>
              <a:rPr lang="en" sz="1200">
                <a:solidFill>
                  <a:srgbClr val="FF2020"/>
                </a:solidFill>
                <a:latin typeface="Consolas"/>
                <a:ea typeface="Consolas"/>
                <a:cs typeface="Consolas"/>
                <a:sym typeface="Consolas"/>
              </a:rPr>
              <a:t>"array"</a:t>
            </a:r>
            <a:r>
              <a:rPr lang="en" sz="12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 sz="12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6080FF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" sz="12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 subarray </a:t>
            </a:r>
            <a:r>
              <a:rPr lang="en" sz="1200">
                <a:solidFill>
                  <a:srgbClr val="FFFFA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2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 array.slice(</a:t>
            </a:r>
            <a:r>
              <a:rPr lang="en" sz="1200">
                <a:solidFill>
                  <a:srgbClr val="FF2020"/>
                </a:solidFill>
                <a:latin typeface="Consolas"/>
                <a:ea typeface="Consolas"/>
                <a:cs typeface="Consolas"/>
                <a:sym typeface="Consolas"/>
              </a:rPr>
              <a:t>"startIndex"</a:t>
            </a:r>
            <a:r>
              <a:rPr lang="en" sz="12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200">
                <a:solidFill>
                  <a:srgbClr val="FF2020"/>
                </a:solidFill>
                <a:latin typeface="Consolas"/>
                <a:ea typeface="Consolas"/>
                <a:cs typeface="Consolas"/>
                <a:sym typeface="Consolas"/>
              </a:rPr>
              <a:t>"endIndex"</a:t>
            </a:r>
            <a:r>
              <a:rPr lang="en" sz="12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 sz="12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array.splice(</a:t>
            </a:r>
            <a:r>
              <a:rPr lang="en" sz="1200">
                <a:solidFill>
                  <a:srgbClr val="FF2020"/>
                </a:solidFill>
                <a:latin typeface="Consolas"/>
                <a:ea typeface="Consolas"/>
                <a:cs typeface="Consolas"/>
                <a:sym typeface="Consolas"/>
              </a:rPr>
              <a:t>"startIndex"</a:t>
            </a:r>
            <a:r>
              <a:rPr lang="en" sz="12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FF2020"/>
                </a:solidFill>
                <a:latin typeface="Consolas"/>
                <a:ea typeface="Consolas"/>
                <a:cs typeface="Consolas"/>
                <a:sym typeface="Consolas"/>
              </a:rPr>
              <a:t>"itemsToRemove"</a:t>
            </a:r>
            <a:r>
              <a:rPr lang="en" sz="12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i="1" lang="en" sz="1200">
                <a:solidFill>
                  <a:srgbClr val="709070"/>
                </a:solidFill>
                <a:latin typeface="Consolas"/>
                <a:ea typeface="Consolas"/>
                <a:cs typeface="Consolas"/>
                <a:sym typeface="Consolas"/>
              </a:rPr>
              <a:t>/*new items*/</a:t>
            </a:r>
            <a:r>
              <a:rPr lang="en" sz="12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 sz="12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6080FF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" sz="12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 newArrayLength </a:t>
            </a:r>
            <a:r>
              <a:rPr lang="en" sz="1200">
                <a:solidFill>
                  <a:srgbClr val="FFFFA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2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 array.push(</a:t>
            </a:r>
            <a:r>
              <a:rPr lang="en" sz="1200">
                <a:solidFill>
                  <a:srgbClr val="FF2020"/>
                </a:solidFill>
                <a:latin typeface="Consolas"/>
                <a:ea typeface="Consolas"/>
                <a:cs typeface="Consolas"/>
                <a:sym typeface="Consolas"/>
              </a:rPr>
              <a:t>"value"</a:t>
            </a:r>
            <a:r>
              <a:rPr lang="en" sz="12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 sz="12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6080FF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" sz="12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 removedValue </a:t>
            </a:r>
            <a:r>
              <a:rPr lang="en" sz="1200">
                <a:solidFill>
                  <a:srgbClr val="FFFFA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2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 array.pop();</a:t>
            </a:r>
            <a:br>
              <a:rPr lang="en" sz="12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6080FF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" sz="12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 newArrayLength </a:t>
            </a:r>
            <a:r>
              <a:rPr lang="en" sz="1200">
                <a:solidFill>
                  <a:srgbClr val="FFFFA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2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 array.unshift(</a:t>
            </a:r>
            <a:r>
              <a:rPr lang="en" sz="1200">
                <a:solidFill>
                  <a:srgbClr val="FF2020"/>
                </a:solidFill>
                <a:latin typeface="Consolas"/>
                <a:ea typeface="Consolas"/>
                <a:cs typeface="Consolas"/>
                <a:sym typeface="Consolas"/>
              </a:rPr>
              <a:t>"array"</a:t>
            </a:r>
            <a:r>
              <a:rPr lang="en" sz="12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 sz="12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6080FF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" sz="12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 removedValue </a:t>
            </a:r>
            <a:r>
              <a:rPr lang="en" sz="1200">
                <a:solidFill>
                  <a:srgbClr val="FFFFA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2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 array.shift();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 txBox="1"/>
          <p:nvPr>
            <p:ph type="title"/>
          </p:nvPr>
        </p:nvSpPr>
        <p:spPr>
          <a:xfrm>
            <a:off x="-6000" y="2143050"/>
            <a:ext cx="9156000" cy="85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Demo Time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-6000" y="474625"/>
            <a:ext cx="9156000" cy="63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Variable declaration</a:t>
            </a:r>
          </a:p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2216700" y="1752625"/>
            <a:ext cx="4710599" cy="1938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1800"/>
              <a:t>keyword </a:t>
            </a:r>
            <a:r>
              <a:rPr lang="en" sz="1800">
                <a:solidFill>
                  <a:srgbClr val="FFFFA0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1800"/>
              <a:t>variable name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1800"/>
              <a:t>value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1800"/>
              <a:t>if no value assigned, value is </a:t>
            </a:r>
            <a:r>
              <a:rPr lang="en" sz="18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undefined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 txBox="1"/>
          <p:nvPr>
            <p:ph type="title"/>
          </p:nvPr>
        </p:nvSpPr>
        <p:spPr>
          <a:xfrm>
            <a:off x="-6000" y="287775"/>
            <a:ext cx="9156000" cy="616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Deleting Element</a:t>
            </a:r>
          </a:p>
        </p:txBody>
      </p:sp>
      <p:sp>
        <p:nvSpPr>
          <p:cNvPr id="339" name="Shape 339"/>
          <p:cNvSpPr txBox="1"/>
          <p:nvPr/>
        </p:nvSpPr>
        <p:spPr>
          <a:xfrm>
            <a:off x="2529000" y="1199700"/>
            <a:ext cx="4085999" cy="2744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myArray </a:t>
            </a:r>
            <a:r>
              <a:rPr lang="en" sz="1800">
                <a:solidFill>
                  <a:srgbClr val="FFFFA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8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 [</a:t>
            </a:r>
            <a:r>
              <a:rPr lang="en" sz="1800">
                <a:solidFill>
                  <a:srgbClr val="FF2020"/>
                </a:solidFill>
                <a:latin typeface="Consolas"/>
                <a:ea typeface="Consolas"/>
                <a:cs typeface="Consolas"/>
                <a:sym typeface="Consolas"/>
              </a:rPr>
              <a:t>'a'</a:t>
            </a:r>
            <a:r>
              <a:rPr lang="en" sz="18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800">
                <a:solidFill>
                  <a:srgbClr val="FF2020"/>
                </a:solidFill>
                <a:latin typeface="Consolas"/>
                <a:ea typeface="Consolas"/>
                <a:cs typeface="Consolas"/>
                <a:sym typeface="Consolas"/>
              </a:rPr>
              <a:t>'b'</a:t>
            </a:r>
            <a:r>
              <a:rPr lang="en" sz="18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800">
                <a:solidFill>
                  <a:srgbClr val="FF2020"/>
                </a:solidFill>
                <a:latin typeface="Consolas"/>
                <a:ea typeface="Consolas"/>
                <a:cs typeface="Consolas"/>
                <a:sym typeface="Consolas"/>
              </a:rPr>
              <a:t>'c'</a:t>
            </a:r>
            <a:r>
              <a:rPr lang="en" sz="18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800">
                <a:solidFill>
                  <a:srgbClr val="FF2020"/>
                </a:solidFill>
                <a:latin typeface="Consolas"/>
                <a:ea typeface="Consolas"/>
                <a:cs typeface="Consolas"/>
                <a:sym typeface="Consolas"/>
              </a:rPr>
              <a:t>'d'</a:t>
            </a:r>
            <a:r>
              <a:rPr lang="en" sz="18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];</a:t>
            </a:r>
            <a:br>
              <a:rPr lang="en" sz="18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FFFFA0"/>
                </a:solidFill>
                <a:latin typeface="Consolas"/>
                <a:ea typeface="Consolas"/>
                <a:cs typeface="Consolas"/>
                <a:sym typeface="Consolas"/>
              </a:rPr>
              <a:t>delete</a:t>
            </a:r>
            <a:r>
              <a:rPr lang="en" sz="18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 myArray[</a:t>
            </a:r>
            <a:r>
              <a:rPr lang="en" sz="1800">
                <a:solidFill>
                  <a:srgbClr val="22C0F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8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];</a:t>
            </a:r>
            <a:br>
              <a:rPr lang="en" sz="18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i="1" lang="en" sz="1800">
                <a:solidFill>
                  <a:srgbClr val="709070"/>
                </a:solidFill>
                <a:latin typeface="Consolas"/>
                <a:ea typeface="Consolas"/>
                <a:cs typeface="Consolas"/>
                <a:sym typeface="Consolas"/>
              </a:rPr>
              <a:t>// ['a', </a:t>
            </a:r>
            <a:r>
              <a:rPr b="1" lang="en" sz="1800">
                <a:solidFill>
                  <a:srgbClr val="E69138"/>
                </a:solidFill>
                <a:latin typeface="Consolas"/>
                <a:ea typeface="Consolas"/>
                <a:cs typeface="Consolas"/>
                <a:sym typeface="Consolas"/>
              </a:rPr>
              <a:t>undefined</a:t>
            </a:r>
            <a:r>
              <a:rPr i="1" lang="en" sz="1800">
                <a:solidFill>
                  <a:srgbClr val="709070"/>
                </a:solidFill>
                <a:latin typeface="Consolas"/>
                <a:ea typeface="Consolas"/>
                <a:cs typeface="Consolas"/>
                <a:sym typeface="Consolas"/>
              </a:rPr>
              <a:t>, 'c', 'd']</a:t>
            </a:r>
            <a:br>
              <a:rPr lang="en" sz="18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8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myArray.splice(</a:t>
            </a:r>
            <a:r>
              <a:rPr lang="en" sz="1800">
                <a:solidFill>
                  <a:srgbClr val="22C0F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8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800">
                <a:solidFill>
                  <a:srgbClr val="22C0F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8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 sz="18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i="1" lang="en" sz="1800">
                <a:solidFill>
                  <a:srgbClr val="709070"/>
                </a:solidFill>
                <a:latin typeface="Consolas"/>
                <a:ea typeface="Consolas"/>
                <a:cs typeface="Consolas"/>
                <a:sym typeface="Consolas"/>
              </a:rPr>
              <a:t>// ['a', 'c', 'd']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 txBox="1"/>
          <p:nvPr>
            <p:ph type="title"/>
          </p:nvPr>
        </p:nvSpPr>
        <p:spPr>
          <a:xfrm>
            <a:off x="-6000" y="222550"/>
            <a:ext cx="9156000" cy="85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Simple but powerful</a:t>
            </a:r>
          </a:p>
        </p:txBody>
      </p:sp>
      <p:sp>
        <p:nvSpPr>
          <p:cNvPr id="345" name="Shape 345"/>
          <p:cNvSpPr txBox="1"/>
          <p:nvPr/>
        </p:nvSpPr>
        <p:spPr>
          <a:xfrm>
            <a:off x="2223900" y="1071750"/>
            <a:ext cx="46962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6080FF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" sz="18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 array </a:t>
            </a:r>
            <a:r>
              <a:rPr lang="en" sz="1800">
                <a:solidFill>
                  <a:srgbClr val="FFFFA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8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 [];</a:t>
            </a:r>
            <a:br>
              <a:rPr lang="en" sz="18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8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FFFFA0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8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800">
                <a:solidFill>
                  <a:srgbClr val="6080FF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" sz="18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 i </a:t>
            </a:r>
            <a:r>
              <a:rPr lang="en" sz="1800">
                <a:solidFill>
                  <a:srgbClr val="FFFFA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8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22C0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8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; i </a:t>
            </a:r>
            <a:r>
              <a:rPr lang="en" sz="1800">
                <a:solidFill>
                  <a:srgbClr val="FFFFA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8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22C0FF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18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; i</a:t>
            </a:r>
            <a:r>
              <a:rPr lang="en" sz="1800">
                <a:solidFill>
                  <a:srgbClr val="FFFFA0"/>
                </a:solidFill>
                <a:latin typeface="Consolas"/>
                <a:ea typeface="Consolas"/>
                <a:cs typeface="Consolas"/>
                <a:sym typeface="Consolas"/>
              </a:rPr>
              <a:t>++</a:t>
            </a:r>
            <a:r>
              <a:rPr lang="en" sz="18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br>
              <a:rPr lang="en" sz="18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    array.push(i);</a:t>
            </a:r>
            <a:br>
              <a:rPr lang="en" sz="18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lang="en" sz="18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8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i="1" lang="en" sz="1800">
                <a:solidFill>
                  <a:srgbClr val="709070"/>
                </a:solidFill>
                <a:latin typeface="Consolas"/>
                <a:ea typeface="Consolas"/>
                <a:cs typeface="Consolas"/>
                <a:sym typeface="Consolas"/>
              </a:rPr>
              <a:t>// [0, 1, 2, 3, 4, 5, 6, 7, 8, 9]</a:t>
            </a:r>
          </a:p>
        </p:txBody>
      </p:sp>
    </p:spTree>
  </p:cSld>
  <p:clrMapOvr>
    <a:masterClrMapping/>
  </p:clrMapOvr>
  <p:transition spd="slow">
    <p:cut/>
  </p:transition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 txBox="1"/>
          <p:nvPr>
            <p:ph type="title"/>
          </p:nvPr>
        </p:nvSpPr>
        <p:spPr>
          <a:xfrm>
            <a:off x="-6000" y="2143050"/>
            <a:ext cx="9156000" cy="85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Functions</a:t>
            </a:r>
          </a:p>
        </p:txBody>
      </p:sp>
    </p:spTree>
  </p:cSld>
  <p:clrMapOvr>
    <a:masterClrMapping/>
  </p:clrMapOvr>
  <p:transition spd="slow">
    <p:cut/>
  </p:transition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 txBox="1"/>
          <p:nvPr>
            <p:ph type="title"/>
          </p:nvPr>
        </p:nvSpPr>
        <p:spPr>
          <a:xfrm>
            <a:off x="-6000" y="250500"/>
            <a:ext cx="9156000" cy="85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functions</a:t>
            </a:r>
          </a:p>
        </p:txBody>
      </p:sp>
      <p:sp>
        <p:nvSpPr>
          <p:cNvPr id="356" name="Shape 356"/>
          <p:cNvSpPr txBox="1"/>
          <p:nvPr/>
        </p:nvSpPr>
        <p:spPr>
          <a:xfrm>
            <a:off x="3072000" y="1071750"/>
            <a:ext cx="3385199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6080FF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FFCC66"/>
                </a:solidFill>
                <a:latin typeface="Consolas"/>
                <a:ea typeface="Consolas"/>
                <a:cs typeface="Consolas"/>
                <a:sym typeface="Consolas"/>
              </a:rPr>
              <a:t>sum</a:t>
            </a:r>
            <a:r>
              <a:rPr lang="en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(a, b) {</a:t>
            </a:r>
            <a:br>
              <a:rPr lang="en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>
                <a:solidFill>
                  <a:srgbClr val="FFFFA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 a </a:t>
            </a:r>
            <a:r>
              <a:rPr lang="en">
                <a:solidFill>
                  <a:srgbClr val="FFFFA0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 b;</a:t>
            </a:r>
            <a:br>
              <a:rPr lang="en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lang="en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6080FF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FFCC66"/>
                </a:solidFill>
                <a:latin typeface="Consolas"/>
                <a:ea typeface="Consolas"/>
                <a:cs typeface="Consolas"/>
                <a:sym typeface="Consolas"/>
              </a:rPr>
              <a:t>division</a:t>
            </a:r>
            <a:r>
              <a:rPr lang="en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FFFFA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6080FF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 (a, b) {</a:t>
            </a:r>
            <a:br>
              <a:rPr lang="en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FFFFA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 a / b;</a:t>
            </a:r>
            <a:br>
              <a:rPr lang="en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/>
          <p:nvPr>
            <p:ph type="title"/>
          </p:nvPr>
        </p:nvSpPr>
        <p:spPr>
          <a:xfrm>
            <a:off x="-6000" y="222550"/>
            <a:ext cx="9156000" cy="85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Evils of type coercions</a:t>
            </a:r>
          </a:p>
        </p:txBody>
      </p:sp>
      <p:sp>
        <p:nvSpPr>
          <p:cNvPr id="362" name="Shape 362"/>
          <p:cNvSpPr txBox="1"/>
          <p:nvPr/>
        </p:nvSpPr>
        <p:spPr>
          <a:xfrm>
            <a:off x="3321900" y="1323325"/>
            <a:ext cx="25002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200">
                <a:solidFill>
                  <a:srgbClr val="FF2020"/>
                </a:solidFill>
                <a:latin typeface="Consolas"/>
                <a:ea typeface="Consolas"/>
                <a:cs typeface="Consolas"/>
                <a:sym typeface="Consolas"/>
              </a:rPr>
              <a:t>''</a:t>
            </a:r>
            <a:r>
              <a:rPr lang="en" sz="12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FFFFA0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" sz="12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FF2020"/>
                </a:solidFill>
                <a:latin typeface="Consolas"/>
                <a:ea typeface="Consolas"/>
                <a:cs typeface="Consolas"/>
                <a:sym typeface="Consolas"/>
              </a:rPr>
              <a:t>'0'</a:t>
            </a:r>
            <a:r>
              <a:rPr lang="en" sz="12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          </a:t>
            </a:r>
            <a:r>
              <a:rPr i="1" lang="en" sz="1200">
                <a:solidFill>
                  <a:srgbClr val="709070"/>
                </a:solidFill>
                <a:latin typeface="Consolas"/>
                <a:ea typeface="Consolas"/>
                <a:cs typeface="Consolas"/>
                <a:sym typeface="Consolas"/>
              </a:rPr>
              <a:t>// false</a:t>
            </a:r>
            <a:br>
              <a:rPr lang="en" sz="12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22C0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2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FFFFA0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" sz="12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FF2020"/>
                </a:solidFill>
                <a:latin typeface="Consolas"/>
                <a:ea typeface="Consolas"/>
                <a:cs typeface="Consolas"/>
                <a:sym typeface="Consolas"/>
              </a:rPr>
              <a:t>''</a:t>
            </a:r>
            <a:r>
              <a:rPr lang="en" sz="12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i="1" lang="en" sz="1200">
                <a:solidFill>
                  <a:srgbClr val="709070"/>
                </a:solidFill>
                <a:latin typeface="Consolas"/>
                <a:ea typeface="Consolas"/>
                <a:cs typeface="Consolas"/>
                <a:sym typeface="Consolas"/>
              </a:rPr>
              <a:t>// true</a:t>
            </a:r>
            <a:br>
              <a:rPr lang="en" sz="12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22C0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2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FFFFA0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" sz="12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FF2020"/>
                </a:solidFill>
                <a:latin typeface="Consolas"/>
                <a:ea typeface="Consolas"/>
                <a:cs typeface="Consolas"/>
                <a:sym typeface="Consolas"/>
              </a:rPr>
              <a:t>'0'</a:t>
            </a:r>
            <a:r>
              <a:rPr lang="en" sz="12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i="1" lang="en" sz="1200">
                <a:solidFill>
                  <a:srgbClr val="709070"/>
                </a:solidFill>
                <a:latin typeface="Consolas"/>
                <a:ea typeface="Consolas"/>
                <a:cs typeface="Consolas"/>
                <a:sym typeface="Consolas"/>
              </a:rPr>
              <a:t>// true</a:t>
            </a:r>
            <a:br>
              <a:rPr lang="en" sz="12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2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false </a:t>
            </a:r>
            <a:r>
              <a:rPr lang="en" sz="1200">
                <a:solidFill>
                  <a:srgbClr val="FFFFA0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" sz="12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FF2020"/>
                </a:solidFill>
                <a:latin typeface="Consolas"/>
                <a:ea typeface="Consolas"/>
                <a:cs typeface="Consolas"/>
                <a:sym typeface="Consolas"/>
              </a:rPr>
              <a:t>'false'</a:t>
            </a:r>
            <a:r>
              <a:rPr lang="en" sz="12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i="1" lang="en" sz="1200">
                <a:solidFill>
                  <a:srgbClr val="709070"/>
                </a:solidFill>
                <a:latin typeface="Consolas"/>
                <a:ea typeface="Consolas"/>
                <a:cs typeface="Consolas"/>
                <a:sym typeface="Consolas"/>
              </a:rPr>
              <a:t>// false</a:t>
            </a:r>
            <a:br>
              <a:rPr lang="en" sz="12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false </a:t>
            </a:r>
            <a:r>
              <a:rPr lang="en" sz="1200">
                <a:solidFill>
                  <a:srgbClr val="FFFFA0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" sz="12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FF2020"/>
                </a:solidFill>
                <a:latin typeface="Consolas"/>
                <a:ea typeface="Consolas"/>
                <a:cs typeface="Consolas"/>
                <a:sym typeface="Consolas"/>
              </a:rPr>
              <a:t>'0'</a:t>
            </a:r>
            <a:r>
              <a:rPr lang="en" sz="12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i="1" lang="en" sz="1200">
                <a:solidFill>
                  <a:srgbClr val="709070"/>
                </a:solidFill>
                <a:latin typeface="Consolas"/>
                <a:ea typeface="Consolas"/>
                <a:cs typeface="Consolas"/>
                <a:sym typeface="Consolas"/>
              </a:rPr>
              <a:t>// true</a:t>
            </a:r>
            <a:br>
              <a:rPr lang="en" sz="12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2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false </a:t>
            </a:r>
            <a:r>
              <a:rPr lang="en" sz="1200">
                <a:solidFill>
                  <a:srgbClr val="FFFFA0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" sz="12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 undefined </a:t>
            </a:r>
            <a:r>
              <a:rPr i="1" lang="en" sz="1200">
                <a:solidFill>
                  <a:srgbClr val="709070"/>
                </a:solidFill>
                <a:latin typeface="Consolas"/>
                <a:ea typeface="Consolas"/>
                <a:cs typeface="Consolas"/>
                <a:sym typeface="Consolas"/>
              </a:rPr>
              <a:t>// false</a:t>
            </a:r>
            <a:br>
              <a:rPr lang="en" sz="12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false </a:t>
            </a:r>
            <a:r>
              <a:rPr lang="en" sz="1200">
                <a:solidFill>
                  <a:srgbClr val="FFFFA0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" sz="12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 null      </a:t>
            </a:r>
            <a:r>
              <a:rPr i="1" lang="en" sz="1200">
                <a:solidFill>
                  <a:srgbClr val="709070"/>
                </a:solidFill>
                <a:latin typeface="Consolas"/>
                <a:ea typeface="Consolas"/>
                <a:cs typeface="Consolas"/>
                <a:sym typeface="Consolas"/>
              </a:rPr>
              <a:t>// false</a:t>
            </a:r>
            <a:br>
              <a:rPr lang="en" sz="12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null </a:t>
            </a:r>
            <a:r>
              <a:rPr lang="en" sz="1200">
                <a:solidFill>
                  <a:srgbClr val="FFFFA0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" sz="12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 undefined  </a:t>
            </a:r>
            <a:r>
              <a:rPr i="1" lang="en" sz="1200">
                <a:solidFill>
                  <a:srgbClr val="709070"/>
                </a:solidFill>
                <a:latin typeface="Consolas"/>
                <a:ea typeface="Consolas"/>
                <a:cs typeface="Consolas"/>
                <a:sym typeface="Consolas"/>
              </a:rPr>
              <a:t>// true</a:t>
            </a:r>
            <a:br>
              <a:rPr lang="en" sz="12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2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FF2020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" sz="1200">
                <a:solidFill>
                  <a:srgbClr val="FF8080"/>
                </a:solidFill>
                <a:latin typeface="Consolas"/>
                <a:ea typeface="Consolas"/>
                <a:cs typeface="Consolas"/>
                <a:sym typeface="Consolas"/>
              </a:rPr>
              <a:t>\t\r\n</a:t>
            </a:r>
            <a:r>
              <a:rPr lang="en" sz="1200">
                <a:solidFill>
                  <a:srgbClr val="FF2020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" sz="12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FFFFA0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" sz="12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22C0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2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i="1" lang="en" sz="1200">
                <a:solidFill>
                  <a:srgbClr val="709070"/>
                </a:solidFill>
                <a:latin typeface="Consolas"/>
                <a:ea typeface="Consolas"/>
                <a:cs typeface="Consolas"/>
                <a:sym typeface="Consolas"/>
              </a:rPr>
              <a:t>// true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 txBox="1"/>
          <p:nvPr>
            <p:ph type="title"/>
          </p:nvPr>
        </p:nvSpPr>
        <p:spPr>
          <a:xfrm>
            <a:off x="-6000" y="222550"/>
            <a:ext cx="9156000" cy="85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Equality vs Identity 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(==, ===, !=, !==)</a:t>
            </a:r>
          </a:p>
        </p:txBody>
      </p:sp>
      <p:sp>
        <p:nvSpPr>
          <p:cNvPr id="368" name="Shape 368"/>
          <p:cNvSpPr txBox="1"/>
          <p:nvPr/>
        </p:nvSpPr>
        <p:spPr>
          <a:xfrm>
            <a:off x="3321900" y="1323325"/>
            <a:ext cx="25002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br>
              <a:rPr lang="en" sz="18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22C0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8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FFFFA0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" sz="18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FF2020"/>
                </a:solidFill>
                <a:latin typeface="Consolas"/>
                <a:ea typeface="Consolas"/>
                <a:cs typeface="Consolas"/>
                <a:sym typeface="Consolas"/>
              </a:rPr>
              <a:t>''</a:t>
            </a:r>
            <a:r>
              <a:rPr lang="en" sz="18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i="1" lang="en" sz="1800">
                <a:solidFill>
                  <a:srgbClr val="709070"/>
                </a:solidFill>
                <a:latin typeface="Consolas"/>
                <a:ea typeface="Consolas"/>
                <a:cs typeface="Consolas"/>
                <a:sym typeface="Consolas"/>
              </a:rPr>
              <a:t>// true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22C0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8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FFFFA0"/>
                </a:solidFill>
                <a:latin typeface="Consolas"/>
                <a:ea typeface="Consolas"/>
                <a:cs typeface="Consolas"/>
                <a:sym typeface="Consolas"/>
              </a:rPr>
              <a:t>===</a:t>
            </a:r>
            <a:r>
              <a:rPr lang="en" sz="18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FF2020"/>
                </a:solidFill>
                <a:latin typeface="Consolas"/>
                <a:ea typeface="Consolas"/>
                <a:cs typeface="Consolas"/>
                <a:sym typeface="Consolas"/>
              </a:rPr>
              <a:t>''</a:t>
            </a:r>
            <a:r>
              <a:rPr lang="en" sz="18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i="1" lang="en" sz="1800">
                <a:solidFill>
                  <a:srgbClr val="709070"/>
                </a:solidFill>
                <a:latin typeface="Consolas"/>
                <a:ea typeface="Consolas"/>
                <a:cs typeface="Consolas"/>
                <a:sym typeface="Consolas"/>
              </a:rPr>
              <a:t>// false</a:t>
            </a:r>
            <a:br>
              <a:rPr lang="en" sz="18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8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</a:b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 txBox="1"/>
          <p:nvPr>
            <p:ph type="title"/>
          </p:nvPr>
        </p:nvSpPr>
        <p:spPr>
          <a:xfrm>
            <a:off x="-6000" y="2143050"/>
            <a:ext cx="9156000" cy="85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Unusual</a:t>
            </a:r>
            <a:r>
              <a:rPr lang="en">
                <a:solidFill>
                  <a:srgbClr val="FF0000"/>
                </a:solidFill>
              </a:rPr>
              <a:t>*</a:t>
            </a:r>
            <a:r>
              <a:rPr lang="en"/>
              <a:t> operators</a:t>
            </a:r>
          </a:p>
        </p:txBody>
      </p:sp>
    </p:spTree>
  </p:cSld>
  <p:clrMapOvr>
    <a:masterClrMapping/>
  </p:clrMapOvr>
  <p:transition spd="slow">
    <p:cut/>
  </p:transition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 txBox="1"/>
          <p:nvPr>
            <p:ph type="title"/>
          </p:nvPr>
        </p:nvSpPr>
        <p:spPr>
          <a:xfrm>
            <a:off x="-6000" y="129375"/>
            <a:ext cx="9156000" cy="85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+</a:t>
            </a:r>
          </a:p>
        </p:txBody>
      </p:sp>
      <p:sp>
        <p:nvSpPr>
          <p:cNvPr id="379" name="Shape 379"/>
          <p:cNvSpPr txBox="1"/>
          <p:nvPr/>
        </p:nvSpPr>
        <p:spPr>
          <a:xfrm>
            <a:off x="1389900" y="1886400"/>
            <a:ext cx="6364200" cy="137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FF2020"/>
                </a:solidFill>
                <a:latin typeface="Consolas"/>
                <a:ea typeface="Consolas"/>
                <a:cs typeface="Consolas"/>
                <a:sym typeface="Consolas"/>
              </a:rPr>
              <a:t>"hello, "</a:t>
            </a:r>
            <a:r>
              <a:rPr lang="en" sz="18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FFFFA0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" sz="18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FF2020"/>
                </a:solidFill>
                <a:latin typeface="Consolas"/>
                <a:ea typeface="Consolas"/>
                <a:cs typeface="Consolas"/>
                <a:sym typeface="Consolas"/>
              </a:rPr>
              <a:t>"world"</a:t>
            </a:r>
            <a:r>
              <a:rPr lang="en" sz="18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FFFFA0"/>
                </a:solidFill>
                <a:latin typeface="Consolas"/>
                <a:ea typeface="Consolas"/>
                <a:cs typeface="Consolas"/>
                <a:sym typeface="Consolas"/>
              </a:rPr>
              <a:t>===</a:t>
            </a:r>
            <a:r>
              <a:rPr lang="en" sz="18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FF2020"/>
                </a:solidFill>
                <a:latin typeface="Consolas"/>
                <a:ea typeface="Consolas"/>
                <a:cs typeface="Consolas"/>
                <a:sym typeface="Consolas"/>
              </a:rPr>
              <a:t>"hello, world"</a:t>
            </a:r>
            <a:r>
              <a:rPr lang="en" sz="18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i="1" lang="en" sz="1800">
                <a:solidFill>
                  <a:srgbClr val="709070"/>
                </a:solidFill>
                <a:latin typeface="Consolas"/>
                <a:ea typeface="Consolas"/>
                <a:cs typeface="Consolas"/>
                <a:sym typeface="Consolas"/>
              </a:rPr>
              <a:t>// true</a:t>
            </a:r>
            <a:br>
              <a:rPr lang="en" sz="18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FFFFA0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" sz="1800">
                <a:solidFill>
                  <a:srgbClr val="FF2020"/>
                </a:solidFill>
                <a:latin typeface="Consolas"/>
                <a:ea typeface="Consolas"/>
                <a:cs typeface="Consolas"/>
                <a:sym typeface="Consolas"/>
              </a:rPr>
              <a:t>"1"</a:t>
            </a:r>
            <a:r>
              <a:rPr lang="en" sz="18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FFFFA0"/>
                </a:solidFill>
                <a:latin typeface="Consolas"/>
                <a:ea typeface="Consolas"/>
                <a:cs typeface="Consolas"/>
                <a:sym typeface="Consolas"/>
              </a:rPr>
              <a:t>===</a:t>
            </a:r>
            <a:r>
              <a:rPr lang="en" sz="18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22C0F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8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i="1" lang="en" sz="1800">
                <a:solidFill>
                  <a:srgbClr val="709070"/>
                </a:solidFill>
                <a:latin typeface="Consolas"/>
                <a:ea typeface="Consolas"/>
                <a:cs typeface="Consolas"/>
                <a:sym typeface="Consolas"/>
              </a:rPr>
              <a:t>// true</a:t>
            </a:r>
          </a:p>
        </p:txBody>
      </p:sp>
    </p:spTree>
  </p:cSld>
  <p:clrMapOvr>
    <a:masterClrMapping/>
  </p:clrMapOvr>
  <p:transition spd="slow">
    <p:cut/>
  </p:transition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 txBox="1"/>
          <p:nvPr>
            <p:ph type="title"/>
          </p:nvPr>
        </p:nvSpPr>
        <p:spPr>
          <a:xfrm>
            <a:off x="-6000" y="259825"/>
            <a:ext cx="9156000" cy="85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</a:t>
            </a:r>
          </a:p>
        </p:txBody>
      </p:sp>
      <p:sp>
        <p:nvSpPr>
          <p:cNvPr id="385" name="Shape 385"/>
          <p:cNvSpPr txBox="1"/>
          <p:nvPr/>
        </p:nvSpPr>
        <p:spPr>
          <a:xfrm>
            <a:off x="3361500" y="1828350"/>
            <a:ext cx="2420999" cy="1486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6080FF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" sz="18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 a </a:t>
            </a:r>
            <a:r>
              <a:rPr lang="en" sz="1800">
                <a:solidFill>
                  <a:srgbClr val="FFFFA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8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 {x: </a:t>
            </a:r>
            <a:r>
              <a:rPr lang="en" sz="1800">
                <a:solidFill>
                  <a:srgbClr val="22C0F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8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br>
              <a:rPr lang="en" sz="18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FF2020"/>
                </a:solidFill>
                <a:latin typeface="Consolas"/>
                <a:ea typeface="Consolas"/>
                <a:cs typeface="Consolas"/>
                <a:sym typeface="Consolas"/>
              </a:rPr>
              <a:t>'x'</a:t>
            </a:r>
            <a:r>
              <a:rPr lang="en" sz="18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FFFFA0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" sz="18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 a; </a:t>
            </a:r>
            <a:r>
              <a:rPr i="1" lang="en" sz="1800">
                <a:solidFill>
                  <a:srgbClr val="709070"/>
                </a:solidFill>
                <a:latin typeface="Consolas"/>
                <a:ea typeface="Consolas"/>
                <a:cs typeface="Consolas"/>
                <a:sym typeface="Consolas"/>
              </a:rPr>
              <a:t>// true</a:t>
            </a:r>
          </a:p>
        </p:txBody>
      </p:sp>
    </p:spTree>
  </p:cSld>
  <p:clrMapOvr>
    <a:masterClrMapping/>
  </p:clrMapOvr>
  <p:transition spd="slow">
    <p:cut/>
  </p:transition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/>
          <p:nvPr>
            <p:ph type="title"/>
          </p:nvPr>
        </p:nvSpPr>
        <p:spPr>
          <a:xfrm>
            <a:off x="-6000" y="259825"/>
            <a:ext cx="9156000" cy="85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|| (logical or)</a:t>
            </a:r>
          </a:p>
        </p:txBody>
      </p:sp>
      <p:sp>
        <p:nvSpPr>
          <p:cNvPr id="391" name="Shape 391"/>
          <p:cNvSpPr txBox="1"/>
          <p:nvPr/>
        </p:nvSpPr>
        <p:spPr>
          <a:xfrm>
            <a:off x="1030225" y="1295400"/>
            <a:ext cx="2827499" cy="1984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6080FF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 DEFAULT_WIDTH  </a:t>
            </a:r>
            <a:r>
              <a:rPr lang="en">
                <a:solidFill>
                  <a:srgbClr val="FFFFA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22C0FF"/>
                </a:solidFill>
                <a:latin typeface="Consolas"/>
                <a:ea typeface="Consolas"/>
                <a:cs typeface="Consolas"/>
                <a:sym typeface="Consolas"/>
              </a:rPr>
              <a:t>200</a:t>
            </a:r>
            <a:r>
              <a:rPr lang="en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br>
              <a:rPr lang="en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    DEFAULT_HEIGHT </a:t>
            </a:r>
            <a:r>
              <a:rPr lang="en">
                <a:solidFill>
                  <a:srgbClr val="FFFFA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22C0FF"/>
                </a:solidFill>
                <a:latin typeface="Consolas"/>
                <a:ea typeface="Consolas"/>
                <a:cs typeface="Consolas"/>
                <a:sym typeface="Consolas"/>
              </a:rPr>
              <a:t>200</a:t>
            </a:r>
            <a:r>
              <a:rPr lang="en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6080FF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 options </a:t>
            </a:r>
            <a:r>
              <a:rPr lang="en">
                <a:solidFill>
                  <a:srgbClr val="FFFFA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br>
              <a:rPr lang="en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    width: </a:t>
            </a:r>
            <a:r>
              <a:rPr lang="en">
                <a:solidFill>
                  <a:srgbClr val="22C0FF"/>
                </a:solidFill>
                <a:latin typeface="Consolas"/>
                <a:ea typeface="Consolas"/>
                <a:cs typeface="Consolas"/>
                <a:sym typeface="Consolas"/>
              </a:rPr>
              <a:t>300</a:t>
            </a:r>
            <a:br>
              <a:rPr lang="en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</a:p>
        </p:txBody>
      </p:sp>
      <p:sp>
        <p:nvSpPr>
          <p:cNvPr id="392" name="Shape 392"/>
          <p:cNvSpPr txBox="1"/>
          <p:nvPr/>
        </p:nvSpPr>
        <p:spPr>
          <a:xfrm>
            <a:off x="4202500" y="1295400"/>
            <a:ext cx="4446600" cy="1984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200">
                <a:solidFill>
                  <a:srgbClr val="6080FF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" sz="12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 box </a:t>
            </a:r>
            <a:r>
              <a:rPr lang="en" sz="1200">
                <a:solidFill>
                  <a:srgbClr val="FFFFA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2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br>
              <a:rPr lang="en" sz="12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    width: options.width   </a:t>
            </a:r>
            <a:r>
              <a:rPr lang="en" sz="1200">
                <a:solidFill>
                  <a:srgbClr val="FFFFA0"/>
                </a:solidFill>
                <a:latin typeface="Consolas"/>
                <a:ea typeface="Consolas"/>
                <a:cs typeface="Consolas"/>
                <a:sym typeface="Consolas"/>
              </a:rPr>
              <a:t>||</a:t>
            </a:r>
            <a:r>
              <a:rPr lang="en" sz="12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 DEFAULT_WIDTH,</a:t>
            </a:r>
            <a:br>
              <a:rPr lang="en" sz="12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    height: options.height </a:t>
            </a:r>
            <a:r>
              <a:rPr lang="en" sz="1200">
                <a:solidFill>
                  <a:srgbClr val="FFFFA0"/>
                </a:solidFill>
                <a:latin typeface="Consolas"/>
                <a:ea typeface="Consolas"/>
                <a:cs typeface="Consolas"/>
                <a:sym typeface="Consolas"/>
              </a:rPr>
              <a:t>||</a:t>
            </a:r>
            <a:r>
              <a:rPr lang="en" sz="12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 DEFAULT_HEIGHT</a:t>
            </a:r>
            <a:br>
              <a:rPr lang="en" sz="12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br>
              <a:rPr lang="en" sz="12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2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box.width  </a:t>
            </a:r>
            <a:r>
              <a:rPr lang="en" sz="1200">
                <a:solidFill>
                  <a:srgbClr val="FFFFA0"/>
                </a:solidFill>
                <a:latin typeface="Consolas"/>
                <a:ea typeface="Consolas"/>
                <a:cs typeface="Consolas"/>
                <a:sym typeface="Consolas"/>
              </a:rPr>
              <a:t>===</a:t>
            </a:r>
            <a:r>
              <a:rPr lang="en" sz="12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22C0FF"/>
                </a:solidFill>
                <a:latin typeface="Consolas"/>
                <a:ea typeface="Consolas"/>
                <a:cs typeface="Consolas"/>
                <a:sym typeface="Consolas"/>
              </a:rPr>
              <a:t>300</a:t>
            </a:r>
            <a:br>
              <a:rPr lang="en" sz="12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box.height </a:t>
            </a:r>
            <a:r>
              <a:rPr lang="en" sz="1200">
                <a:solidFill>
                  <a:srgbClr val="FFFFA0"/>
                </a:solidFill>
                <a:latin typeface="Consolas"/>
                <a:ea typeface="Consolas"/>
                <a:cs typeface="Consolas"/>
                <a:sym typeface="Consolas"/>
              </a:rPr>
              <a:t>===</a:t>
            </a:r>
            <a:r>
              <a:rPr lang="en" sz="12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22C0FF"/>
                </a:solidFill>
                <a:latin typeface="Consolas"/>
                <a:ea typeface="Consolas"/>
                <a:cs typeface="Consolas"/>
                <a:sym typeface="Consolas"/>
              </a:rPr>
              <a:t>200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-6000" y="474625"/>
            <a:ext cx="9156000" cy="63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Variable declaration</a:t>
            </a:r>
          </a:p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3803850" y="1472950"/>
            <a:ext cx="1536299" cy="473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FFFFA0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" sz="18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 myVar;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DEDED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rgbClr val="DEDEDE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6" name="Shape 66"/>
          <p:cNvSpPr txBox="1"/>
          <p:nvPr/>
        </p:nvSpPr>
        <p:spPr>
          <a:xfrm>
            <a:off x="2993775" y="2151525"/>
            <a:ext cx="5054999" cy="1447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342900" lvl="0" marL="457200" rtl="0">
              <a:spcBef>
                <a:spcPts val="600"/>
              </a:spcBef>
              <a:buClr>
                <a:schemeClr val="lt1"/>
              </a:buClr>
              <a:buSzPct val="100000"/>
              <a:buFont typeface="Sniglet"/>
              <a:buChar char="✘"/>
            </a:pPr>
            <a:r>
              <a:rPr lang="en" sz="18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  <a:t>keyword </a:t>
            </a:r>
            <a:r>
              <a:rPr lang="en" sz="1800">
                <a:solidFill>
                  <a:srgbClr val="FFFFA0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</a:p>
          <a:p>
            <a:pPr indent="-342900" lvl="0" marL="457200" rtl="0">
              <a:spcBef>
                <a:spcPts val="600"/>
              </a:spcBef>
              <a:buClr>
                <a:schemeClr val="lt1"/>
              </a:buClr>
              <a:buSzPct val="100000"/>
              <a:buFont typeface="Sniglet"/>
              <a:buChar char="✘"/>
            </a:pPr>
            <a:r>
              <a:rPr lang="en" sz="18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  <a:t>variable name</a:t>
            </a:r>
          </a:p>
          <a:p>
            <a:pPr indent="-342900" lvl="0" marL="457200" rtl="0">
              <a:spcBef>
                <a:spcPts val="600"/>
              </a:spcBef>
              <a:buClr>
                <a:schemeClr val="lt1"/>
              </a:buClr>
              <a:buSzPct val="100000"/>
              <a:buFont typeface="Sniglet"/>
              <a:buChar char="✘"/>
            </a:pPr>
            <a:r>
              <a:rPr lang="en" sz="18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  <a:t>value is </a:t>
            </a:r>
            <a:r>
              <a:rPr lang="en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undefined</a:t>
            </a:r>
            <a:r>
              <a:rPr lang="en" sz="18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  <a:t> by default</a:t>
            </a:r>
          </a:p>
          <a:p>
            <a:pPr indent="-342900" lvl="0" marL="457200" rtl="0">
              <a:spcBef>
                <a:spcPts val="600"/>
              </a:spcBef>
              <a:buClr>
                <a:srgbClr val="DEDEDE"/>
              </a:buClr>
              <a:buSzPct val="100000"/>
              <a:buFont typeface="Consolas"/>
              <a:buChar char="✘"/>
            </a:pPr>
            <a:r>
              <a:rPr lang="en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undefined</a:t>
            </a:r>
            <a:r>
              <a:rPr lang="en" sz="18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  <a:t>is both type and value</a:t>
            </a:r>
          </a:p>
          <a:p>
            <a:pPr lvl="0" rtl="0">
              <a:spcBef>
                <a:spcPts val="60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Shape 397"/>
          <p:cNvSpPr txBox="1"/>
          <p:nvPr>
            <p:ph type="title"/>
          </p:nvPr>
        </p:nvSpPr>
        <p:spPr>
          <a:xfrm>
            <a:off x="-6000" y="2143050"/>
            <a:ext cx="9156000" cy="85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JS Codestyle</a:t>
            </a:r>
          </a:p>
        </p:txBody>
      </p:sp>
    </p:spTree>
  </p:cSld>
  <p:clrMapOvr>
    <a:masterClrMapping/>
  </p:clrMapOvr>
  <p:transition spd="slow">
    <p:cut/>
  </p:transition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Shape 402"/>
          <p:cNvSpPr txBox="1"/>
          <p:nvPr>
            <p:ph type="title"/>
          </p:nvPr>
        </p:nvSpPr>
        <p:spPr>
          <a:xfrm>
            <a:off x="-6000" y="259825"/>
            <a:ext cx="9156000" cy="85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Semicolon</a:t>
            </a:r>
          </a:p>
        </p:txBody>
      </p:sp>
      <p:sp>
        <p:nvSpPr>
          <p:cNvPr id="403" name="Shape 403"/>
          <p:cNvSpPr txBox="1"/>
          <p:nvPr>
            <p:ph idx="1" type="body"/>
          </p:nvPr>
        </p:nvSpPr>
        <p:spPr>
          <a:xfrm>
            <a:off x="2933250" y="1410175"/>
            <a:ext cx="3277499" cy="909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</a:pPr>
            <a:r>
              <a:rPr lang="en" sz="1800">
                <a:latin typeface="Walter Turncoat"/>
                <a:ea typeface="Walter Turncoat"/>
                <a:cs typeface="Walter Turncoat"/>
                <a:sym typeface="Walter Turncoat"/>
              </a:rPr>
              <a:t>you can skip semicolons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</a:pPr>
            <a:r>
              <a:rPr lang="en" sz="1800">
                <a:latin typeface="Walter Turncoat"/>
                <a:ea typeface="Walter Turncoat"/>
                <a:cs typeface="Walter Turncoat"/>
                <a:sym typeface="Walter Turncoat"/>
              </a:rPr>
              <a:t>but you should not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  <a:latin typeface="Walter Turncoat"/>
              <a:ea typeface="Walter Turncoat"/>
              <a:cs typeface="Walter Turncoat"/>
              <a:sym typeface="Walter Turncoat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  <a:latin typeface="Walter Turncoat"/>
              <a:ea typeface="Walter Turncoat"/>
              <a:cs typeface="Walter Turncoat"/>
              <a:sym typeface="Walter Turncoat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Shape 408"/>
          <p:cNvSpPr txBox="1"/>
          <p:nvPr/>
        </p:nvSpPr>
        <p:spPr>
          <a:xfrm>
            <a:off x="1515900" y="1914750"/>
            <a:ext cx="3000000" cy="1313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FFFFA0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 a </a:t>
            </a:r>
            <a:r>
              <a:rPr lang="en">
                <a:solidFill>
                  <a:srgbClr val="FFFFA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 b</a:t>
            </a:r>
            <a:br>
              <a:rPr lang="en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i="1" lang="en">
                <a:solidFill>
                  <a:srgbClr val="709070"/>
                </a:solidFill>
                <a:latin typeface="Consolas"/>
                <a:ea typeface="Consolas"/>
                <a:cs typeface="Consolas"/>
                <a:sym typeface="Consolas"/>
              </a:rPr>
              <a:t>//blah blah blah</a:t>
            </a:r>
            <a:br>
              <a:rPr lang="en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(function() {alert(</a:t>
            </a:r>
            <a:r>
              <a:rPr lang="en">
                <a:solidFill>
                  <a:srgbClr val="22C0F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)})()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09" name="Shape 409"/>
          <p:cNvSpPr txBox="1"/>
          <p:nvPr/>
        </p:nvSpPr>
        <p:spPr>
          <a:xfrm>
            <a:off x="4628100" y="107175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FFFFA0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 func </a:t>
            </a:r>
            <a:r>
              <a:rPr lang="en">
                <a:solidFill>
                  <a:srgbClr val="FFFFA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 function() {</a:t>
            </a:r>
            <a:br>
              <a:rPr lang="en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FFFFA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br>
              <a:rPr lang="en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       {a</a:t>
            </a:r>
            <a:r>
              <a:rPr lang="en">
                <a:solidFill>
                  <a:srgbClr val="FFFFA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22C0FF"/>
                </a:solidFill>
                <a:latin typeface="Consolas"/>
                <a:ea typeface="Consolas"/>
                <a:cs typeface="Consolas"/>
                <a:sym typeface="Consolas"/>
              </a:rPr>
              <a:t>42</a:t>
            </a:r>
            <a:r>
              <a:rPr lang="en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lang="en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</a:p>
        </p:txBody>
      </p:sp>
    </p:spTree>
  </p:cSld>
  <p:clrMapOvr>
    <a:masterClrMapping/>
  </p:clrMapOvr>
  <p:transition spd="slow">
    <p:cut/>
  </p:transition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Shape 414"/>
          <p:cNvSpPr txBox="1"/>
          <p:nvPr>
            <p:ph type="title"/>
          </p:nvPr>
        </p:nvSpPr>
        <p:spPr>
          <a:xfrm>
            <a:off x="-6000" y="231875"/>
            <a:ext cx="9156000" cy="606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Constants</a:t>
            </a:r>
          </a:p>
        </p:txBody>
      </p:sp>
      <p:sp>
        <p:nvSpPr>
          <p:cNvPr id="415" name="Shape 415"/>
          <p:cNvSpPr txBox="1"/>
          <p:nvPr>
            <p:ph idx="1" type="body"/>
          </p:nvPr>
        </p:nvSpPr>
        <p:spPr>
          <a:xfrm>
            <a:off x="2614950" y="1650900"/>
            <a:ext cx="3914100" cy="1841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6080FF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" sz="18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 COLOR_BLUE </a:t>
            </a:r>
            <a:r>
              <a:rPr lang="en" sz="1800">
                <a:solidFill>
                  <a:srgbClr val="FFFFA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8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FF2020"/>
                </a:solidFill>
                <a:latin typeface="Consolas"/>
                <a:ea typeface="Consolas"/>
                <a:cs typeface="Consolas"/>
                <a:sym typeface="Consolas"/>
              </a:rPr>
              <a:t>"#00F"</a:t>
            </a:r>
            <a:r>
              <a:rPr lang="en" sz="18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18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6080FF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" sz="18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 COLOR_RED </a:t>
            </a:r>
            <a:r>
              <a:rPr lang="en" sz="1800">
                <a:solidFill>
                  <a:srgbClr val="FFFFA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8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FF2020"/>
                </a:solidFill>
                <a:latin typeface="Consolas"/>
                <a:ea typeface="Consolas"/>
                <a:cs typeface="Consolas"/>
                <a:sym typeface="Consolas"/>
              </a:rPr>
              <a:t>"#0F0"</a:t>
            </a:r>
            <a:r>
              <a:rPr lang="en" sz="18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18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6080FF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" sz="18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 COLOR_GREEN </a:t>
            </a:r>
            <a:r>
              <a:rPr lang="en" sz="1800">
                <a:solidFill>
                  <a:srgbClr val="FFFFA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8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FF2020"/>
                </a:solidFill>
                <a:latin typeface="Consolas"/>
                <a:ea typeface="Consolas"/>
                <a:cs typeface="Consolas"/>
                <a:sym typeface="Consolas"/>
              </a:rPr>
              <a:t>"#F00"</a:t>
            </a:r>
            <a:r>
              <a:rPr lang="en" sz="18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18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6080FF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" sz="18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 COLOR_ORANGE </a:t>
            </a:r>
            <a:r>
              <a:rPr lang="en" sz="1800">
                <a:solidFill>
                  <a:srgbClr val="FFFFA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8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FF2020"/>
                </a:solidFill>
                <a:latin typeface="Consolas"/>
                <a:ea typeface="Consolas"/>
                <a:cs typeface="Consolas"/>
                <a:sym typeface="Consolas"/>
              </a:rPr>
              <a:t>"#FF7F00"</a:t>
            </a:r>
            <a:r>
              <a:rPr lang="en" sz="18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ransition spd="slow">
    <p:cut/>
  </p:transition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hape 420"/>
          <p:cNvSpPr txBox="1"/>
          <p:nvPr>
            <p:ph type="title"/>
          </p:nvPr>
        </p:nvSpPr>
        <p:spPr>
          <a:xfrm>
            <a:off x="-6000" y="231875"/>
            <a:ext cx="9156000" cy="606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Comments</a:t>
            </a:r>
          </a:p>
        </p:txBody>
      </p:sp>
      <p:sp>
        <p:nvSpPr>
          <p:cNvPr id="421" name="Shape 421"/>
          <p:cNvSpPr txBox="1"/>
          <p:nvPr>
            <p:ph idx="1" type="body"/>
          </p:nvPr>
        </p:nvSpPr>
        <p:spPr>
          <a:xfrm>
            <a:off x="1865100" y="1109700"/>
            <a:ext cx="5413800" cy="29240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i="1" lang="en" sz="1400">
                <a:solidFill>
                  <a:srgbClr val="709070"/>
                </a:solidFill>
                <a:latin typeface="Consolas"/>
                <a:ea typeface="Consolas"/>
                <a:cs typeface="Consolas"/>
                <a:sym typeface="Consolas"/>
              </a:rPr>
              <a:t>/*</a:t>
            </a:r>
            <a:br>
              <a:rPr i="1" lang="en" sz="1400">
                <a:solidFill>
                  <a:srgbClr val="70907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i="1" lang="en" sz="1400">
                <a:solidFill>
                  <a:srgbClr val="709070"/>
                </a:solidFill>
                <a:latin typeface="Consolas"/>
                <a:ea typeface="Consolas"/>
                <a:cs typeface="Consolas"/>
                <a:sym typeface="Consolas"/>
              </a:rPr>
              <a:t>    When I wrote this, only God and I understood </a:t>
            </a:r>
            <a:br>
              <a:rPr i="1" lang="en" sz="1400">
                <a:solidFill>
                  <a:srgbClr val="70907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i="1" lang="en" sz="1400">
                <a:solidFill>
                  <a:srgbClr val="709070"/>
                </a:solidFill>
                <a:latin typeface="Consolas"/>
                <a:ea typeface="Consolas"/>
                <a:cs typeface="Consolas"/>
                <a:sym typeface="Consolas"/>
              </a:rPr>
              <a:t>    what I was doing</a:t>
            </a:r>
            <a:br>
              <a:rPr i="1" lang="en" sz="1400">
                <a:solidFill>
                  <a:srgbClr val="709070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i="1" lang="en" sz="1400">
                <a:solidFill>
                  <a:srgbClr val="70907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i="1" lang="en" sz="1400">
                <a:solidFill>
                  <a:srgbClr val="709070"/>
                </a:solidFill>
                <a:latin typeface="Consolas"/>
                <a:ea typeface="Consolas"/>
                <a:cs typeface="Consolas"/>
                <a:sym typeface="Consolas"/>
              </a:rPr>
              <a:t>    Now, God only knows</a:t>
            </a:r>
            <a:br>
              <a:rPr i="1" lang="en" sz="1400">
                <a:solidFill>
                  <a:srgbClr val="70907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i="1" lang="en" sz="1400">
                <a:solidFill>
                  <a:srgbClr val="709070"/>
                </a:solidFill>
                <a:latin typeface="Consolas"/>
                <a:ea typeface="Consolas"/>
                <a:cs typeface="Consolas"/>
                <a:sym typeface="Consolas"/>
              </a:rPr>
              <a:t>*/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i="1" sz="1400">
              <a:solidFill>
                <a:srgbClr val="70907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i="1" lang="en" sz="1400">
                <a:solidFill>
                  <a:srgbClr val="709070"/>
                </a:solidFill>
                <a:latin typeface="Consolas"/>
                <a:ea typeface="Consolas"/>
                <a:cs typeface="Consolas"/>
                <a:sym typeface="Consolas"/>
              </a:rPr>
              <a:t>//  Magic. Do not touch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i="1" sz="1400">
              <a:solidFill>
                <a:srgbClr val="70907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ransition spd="slow">
    <p:cut/>
  </p:transition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Shape 426"/>
          <p:cNvSpPr txBox="1"/>
          <p:nvPr>
            <p:ph type="title"/>
          </p:nvPr>
        </p:nvSpPr>
        <p:spPr>
          <a:xfrm>
            <a:off x="-6000" y="362300"/>
            <a:ext cx="9156000" cy="85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eval</a:t>
            </a:r>
          </a:p>
        </p:txBody>
      </p:sp>
      <p:sp>
        <p:nvSpPr>
          <p:cNvPr id="427" name="Shape 427"/>
          <p:cNvSpPr txBox="1"/>
          <p:nvPr/>
        </p:nvSpPr>
        <p:spPr>
          <a:xfrm>
            <a:off x="2121450" y="1467750"/>
            <a:ext cx="4901100" cy="16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6080FF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" sz="18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 code </a:t>
            </a:r>
            <a:r>
              <a:rPr lang="en" sz="1800">
                <a:solidFill>
                  <a:srgbClr val="FFFFA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8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FF2020"/>
                </a:solidFill>
                <a:latin typeface="Consolas"/>
                <a:ea typeface="Consolas"/>
                <a:cs typeface="Consolas"/>
                <a:sym typeface="Consolas"/>
              </a:rPr>
              <a:t>'alert("Hello, world!")'</a:t>
            </a:r>
            <a:r>
              <a:rPr lang="en" sz="18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18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eval(code);</a:t>
            </a:r>
          </a:p>
        </p:txBody>
      </p:sp>
      <p:sp>
        <p:nvSpPr>
          <p:cNvPr id="428" name="Shape 428"/>
          <p:cNvSpPr txBox="1"/>
          <p:nvPr/>
        </p:nvSpPr>
        <p:spPr>
          <a:xfrm>
            <a:off x="3877800" y="3144750"/>
            <a:ext cx="1388399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eval is </a:t>
            </a:r>
            <a:r>
              <a:rPr lang="en" sz="1800">
                <a:solidFill>
                  <a:srgbClr val="FF0000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evil</a:t>
            </a:r>
          </a:p>
        </p:txBody>
      </p:sp>
    </p:spTree>
  </p:cSld>
  <p:clrMapOvr>
    <a:masterClrMapping/>
  </p:clrMapOvr>
  <p:transition spd="slow">
    <p:cut/>
  </p:transition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Shape 433"/>
          <p:cNvSpPr txBox="1"/>
          <p:nvPr>
            <p:ph type="title"/>
          </p:nvPr>
        </p:nvSpPr>
        <p:spPr>
          <a:xfrm>
            <a:off x="-6000" y="166625"/>
            <a:ext cx="9156000" cy="85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Embedding script in HTML</a:t>
            </a:r>
          </a:p>
        </p:txBody>
      </p:sp>
      <p:sp>
        <p:nvSpPr>
          <p:cNvPr id="434" name="Shape 434"/>
          <p:cNvSpPr txBox="1"/>
          <p:nvPr/>
        </p:nvSpPr>
        <p:spPr>
          <a:xfrm>
            <a:off x="2419500" y="1090200"/>
            <a:ext cx="4304999" cy="1583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FFFFA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8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script</a:t>
            </a:r>
            <a:r>
              <a:rPr lang="en" sz="1800">
                <a:solidFill>
                  <a:srgbClr val="FFFFA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" sz="18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    alert(</a:t>
            </a:r>
            <a:r>
              <a:rPr lang="en" sz="1800">
                <a:solidFill>
                  <a:srgbClr val="FF2020"/>
                </a:solidFill>
                <a:latin typeface="Consolas"/>
                <a:ea typeface="Consolas"/>
                <a:cs typeface="Consolas"/>
                <a:sym typeface="Consolas"/>
              </a:rPr>
              <a:t>'hello, world'</a:t>
            </a:r>
            <a:r>
              <a:rPr lang="en" sz="18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 sz="18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FFFFA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8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/script</a:t>
            </a:r>
            <a:r>
              <a:rPr lang="en" sz="1800">
                <a:solidFill>
                  <a:srgbClr val="FFFFA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</p:txBody>
      </p:sp>
      <p:sp>
        <p:nvSpPr>
          <p:cNvPr id="435" name="Shape 435"/>
          <p:cNvSpPr txBox="1"/>
          <p:nvPr/>
        </p:nvSpPr>
        <p:spPr>
          <a:xfrm>
            <a:off x="1506450" y="2963100"/>
            <a:ext cx="6131099" cy="950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FFFFA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8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script src</a:t>
            </a:r>
            <a:r>
              <a:rPr lang="en" sz="1800">
                <a:solidFill>
                  <a:srgbClr val="FFFFA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800">
                <a:solidFill>
                  <a:srgbClr val="FF2020"/>
                </a:solidFill>
                <a:latin typeface="Consolas"/>
                <a:ea typeface="Consolas"/>
                <a:cs typeface="Consolas"/>
                <a:sym typeface="Consolas"/>
              </a:rPr>
              <a:t>"path/to/your/js/file.js"</a:t>
            </a:r>
            <a:r>
              <a:rPr lang="en" sz="1800">
                <a:solidFill>
                  <a:srgbClr val="FFFFA0"/>
                </a:solidFill>
                <a:latin typeface="Consolas"/>
                <a:ea typeface="Consolas"/>
                <a:cs typeface="Consolas"/>
                <a:sym typeface="Consolas"/>
              </a:rPr>
              <a:t>&gt;&lt;</a:t>
            </a:r>
            <a:r>
              <a:rPr lang="en" sz="18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/script</a:t>
            </a:r>
            <a:r>
              <a:rPr lang="en" sz="1800">
                <a:solidFill>
                  <a:srgbClr val="FFFFA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</p:txBody>
      </p:sp>
    </p:spTree>
  </p:cSld>
  <p:clrMapOvr>
    <a:masterClrMapping/>
  </p:clrMapOvr>
  <p:transition spd="slow">
    <p:cut/>
  </p:transition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Shape 440"/>
          <p:cNvSpPr txBox="1"/>
          <p:nvPr>
            <p:ph type="title"/>
          </p:nvPr>
        </p:nvSpPr>
        <p:spPr>
          <a:xfrm>
            <a:off x="-6000" y="2143050"/>
            <a:ext cx="9156000" cy="85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WAT TIME</a:t>
            </a:r>
          </a:p>
        </p:txBody>
      </p:sp>
    </p:spTree>
  </p:cSld>
  <p:clrMapOvr>
    <a:masterClrMapping/>
  </p:clrMapOvr>
  <p:transition spd="slow">
    <p:cut/>
  </p:transition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Shape 445"/>
          <p:cNvSpPr txBox="1"/>
          <p:nvPr/>
        </p:nvSpPr>
        <p:spPr>
          <a:xfrm>
            <a:off x="1445850" y="1030575"/>
            <a:ext cx="62523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22C0FF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.toString(); </a:t>
            </a:r>
            <a:r>
              <a:rPr i="1" lang="en">
                <a:solidFill>
                  <a:srgbClr val="709070"/>
                </a:solidFill>
                <a:latin typeface="Consolas"/>
                <a:ea typeface="Consolas"/>
                <a:cs typeface="Consolas"/>
                <a:sym typeface="Consolas"/>
              </a:rPr>
              <a:t>// raises SyntaxError (identifier starts </a:t>
            </a:r>
            <a:br>
              <a:rPr lang="en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              </a:t>
            </a:r>
            <a:r>
              <a:rPr i="1" lang="en">
                <a:solidFill>
                  <a:srgbClr val="709070"/>
                </a:solidFill>
                <a:latin typeface="Consolas"/>
                <a:ea typeface="Consolas"/>
                <a:cs typeface="Consolas"/>
                <a:sym typeface="Consolas"/>
              </a:rPr>
              <a:t>// immediately after numeric literal)</a:t>
            </a:r>
            <a:br>
              <a:rPr lang="en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i="1" lang="en">
                <a:solidFill>
                  <a:srgbClr val="709070"/>
                </a:solidFill>
                <a:latin typeface="Consolas"/>
                <a:ea typeface="Consolas"/>
                <a:cs typeface="Consolas"/>
                <a:sym typeface="Consolas"/>
              </a:rPr>
              <a:t>// Fix:</a:t>
            </a:r>
            <a:br>
              <a:rPr lang="en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22C0FF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..toString(); </a:t>
            </a:r>
            <a:r>
              <a:rPr i="1" lang="en">
                <a:solidFill>
                  <a:srgbClr val="709070"/>
                </a:solidFill>
                <a:latin typeface="Consolas"/>
                <a:ea typeface="Consolas"/>
                <a:cs typeface="Consolas"/>
                <a:sym typeface="Consolas"/>
              </a:rPr>
              <a:t>// the second point is correctly recognized</a:t>
            </a:r>
            <a:br>
              <a:rPr lang="en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22C0FF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 .toString(); </a:t>
            </a:r>
            <a:r>
              <a:rPr i="1" lang="en">
                <a:solidFill>
                  <a:srgbClr val="709070"/>
                </a:solidFill>
                <a:latin typeface="Consolas"/>
                <a:ea typeface="Consolas"/>
                <a:cs typeface="Consolas"/>
                <a:sym typeface="Consolas"/>
              </a:rPr>
              <a:t>// note the space left to the dot</a:t>
            </a:r>
            <a:br>
              <a:rPr lang="en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22C0FF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).toString(); </a:t>
            </a:r>
            <a:r>
              <a:rPr i="1" lang="en">
                <a:solidFill>
                  <a:srgbClr val="709070"/>
                </a:solidFill>
                <a:latin typeface="Consolas"/>
                <a:ea typeface="Consolas"/>
                <a:cs typeface="Consolas"/>
                <a:sym typeface="Consolas"/>
              </a:rPr>
              <a:t>// 2 is evaluated first</a:t>
            </a:r>
          </a:p>
        </p:txBody>
      </p:sp>
    </p:spTree>
  </p:cSld>
  <p:clrMapOvr>
    <a:masterClrMapping/>
  </p:clrMapOvr>
  <p:transition spd="slow">
    <p:cut/>
  </p:transition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Shape 450"/>
          <p:cNvSpPr txBox="1"/>
          <p:nvPr/>
        </p:nvSpPr>
        <p:spPr>
          <a:xfrm>
            <a:off x="2469150" y="1034475"/>
            <a:ext cx="42057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FFFFA0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" sz="18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 x </a:t>
            </a:r>
            <a:r>
              <a:rPr lang="en" sz="1800">
                <a:solidFill>
                  <a:srgbClr val="FFFFA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8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FF2020"/>
                </a:solidFill>
                <a:latin typeface="Consolas"/>
                <a:ea typeface="Consolas"/>
                <a:cs typeface="Consolas"/>
                <a:sym typeface="Consolas"/>
              </a:rPr>
              <a:t>"50"</a:t>
            </a:r>
            <a:r>
              <a:rPr lang="en" sz="18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FFFFA0"/>
                </a:solidFill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" sz="18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22C0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8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i="1" lang="en" sz="1800">
                <a:solidFill>
                  <a:srgbClr val="709070"/>
                </a:solidFill>
                <a:latin typeface="Consolas"/>
                <a:ea typeface="Consolas"/>
                <a:cs typeface="Consolas"/>
                <a:sym typeface="Consolas"/>
              </a:rPr>
              <a:t>// x == 50</a:t>
            </a:r>
            <a:br>
              <a:rPr lang="en" sz="18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FFFFA0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" sz="18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 x </a:t>
            </a:r>
            <a:r>
              <a:rPr lang="en" sz="1800">
                <a:solidFill>
                  <a:srgbClr val="FFFFA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8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FF2020"/>
                </a:solidFill>
                <a:latin typeface="Consolas"/>
                <a:ea typeface="Consolas"/>
                <a:cs typeface="Consolas"/>
                <a:sym typeface="Consolas"/>
              </a:rPr>
              <a:t>"50"</a:t>
            </a:r>
            <a:r>
              <a:rPr lang="en" sz="18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FFFFA0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" sz="18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22C0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8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i="1" lang="en" sz="1800">
                <a:solidFill>
                  <a:srgbClr val="709070"/>
                </a:solidFill>
                <a:latin typeface="Consolas"/>
                <a:ea typeface="Consolas"/>
                <a:cs typeface="Consolas"/>
                <a:sym typeface="Consolas"/>
              </a:rPr>
              <a:t>// x == "500"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-6000" y="474625"/>
            <a:ext cx="9156000" cy="63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Variable declaration with assignment</a:t>
            </a:r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3598650" y="1453400"/>
            <a:ext cx="1946699" cy="473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FFFFA0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" sz="18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 myVar = 5;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DEDED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rgbClr val="DEDEDE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3" name="Shape 73"/>
          <p:cNvSpPr txBox="1"/>
          <p:nvPr/>
        </p:nvSpPr>
        <p:spPr>
          <a:xfrm>
            <a:off x="3457650" y="2151525"/>
            <a:ext cx="2228700" cy="1447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342900" lvl="0" marL="457200" rtl="0">
              <a:spcBef>
                <a:spcPts val="600"/>
              </a:spcBef>
              <a:buClr>
                <a:schemeClr val="lt1"/>
              </a:buClr>
              <a:buSzPct val="100000"/>
              <a:buFont typeface="Sniglet"/>
              <a:buChar char="✘"/>
            </a:pPr>
            <a:r>
              <a:rPr lang="en" sz="18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  <a:t>keyword </a:t>
            </a:r>
            <a:r>
              <a:rPr lang="en" sz="1800">
                <a:solidFill>
                  <a:srgbClr val="FFFFA0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</a:p>
          <a:p>
            <a:pPr indent="-342900" lvl="0" marL="457200" rtl="0">
              <a:spcBef>
                <a:spcPts val="600"/>
              </a:spcBef>
              <a:buClr>
                <a:schemeClr val="lt1"/>
              </a:buClr>
              <a:buSzPct val="100000"/>
              <a:buFont typeface="Sniglet"/>
              <a:buChar char="✘"/>
            </a:pPr>
            <a:r>
              <a:rPr lang="en" sz="18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  <a:t>variable name</a:t>
            </a:r>
          </a:p>
          <a:p>
            <a:pPr indent="-342900" lvl="0" marL="457200" rtl="0">
              <a:spcBef>
                <a:spcPts val="600"/>
              </a:spcBef>
              <a:buClr>
                <a:schemeClr val="lt1"/>
              </a:buClr>
              <a:buSzPct val="100000"/>
              <a:buFont typeface="Sniglet"/>
              <a:buChar char="✘"/>
            </a:pPr>
            <a:r>
              <a:rPr lang="en" sz="18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  <a:t>value is </a:t>
            </a:r>
            <a:r>
              <a:rPr lang="en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Shape 455"/>
          <p:cNvSpPr txBox="1"/>
          <p:nvPr/>
        </p:nvSpPr>
        <p:spPr>
          <a:xfrm>
            <a:off x="2133900" y="1071750"/>
            <a:ext cx="4876199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6080FF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 bool </a:t>
            </a:r>
            <a:r>
              <a:rPr lang="en">
                <a:solidFill>
                  <a:srgbClr val="FFFFA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FFFFA0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F09040"/>
                </a:solidFill>
                <a:latin typeface="Consolas"/>
                <a:ea typeface="Consolas"/>
                <a:cs typeface="Consolas"/>
                <a:sym typeface="Consolas"/>
              </a:rPr>
              <a:t>Boolean</a:t>
            </a:r>
            <a:r>
              <a:rPr lang="en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(false);</a:t>
            </a:r>
            <a:br>
              <a:rPr lang="en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FFFFA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 (bool) {</a:t>
            </a:r>
            <a:br>
              <a:rPr lang="en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    alert(</a:t>
            </a:r>
            <a:r>
              <a:rPr lang="en">
                <a:solidFill>
                  <a:srgbClr val="FF2020"/>
                </a:solidFill>
                <a:latin typeface="Consolas"/>
                <a:ea typeface="Consolas"/>
                <a:cs typeface="Consolas"/>
                <a:sym typeface="Consolas"/>
              </a:rPr>
              <a:t>"wat"</a:t>
            </a:r>
            <a:r>
              <a:rPr lang="en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); </a:t>
            </a:r>
            <a:r>
              <a:rPr i="1" lang="en">
                <a:solidFill>
                  <a:srgbClr val="709070"/>
                </a:solidFill>
                <a:latin typeface="Consolas"/>
                <a:ea typeface="Consolas"/>
                <a:cs typeface="Consolas"/>
                <a:sym typeface="Consolas"/>
              </a:rPr>
              <a:t>// shows 'wat'</a:t>
            </a:r>
            <a:br>
              <a:rPr lang="en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lang="en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6080FF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 bool </a:t>
            </a:r>
            <a:r>
              <a:rPr lang="en">
                <a:solidFill>
                  <a:srgbClr val="FFFFA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 false;</a:t>
            </a:r>
            <a:br>
              <a:rPr lang="en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FFFFA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 (bool){</a:t>
            </a:r>
            <a:br>
              <a:rPr lang="en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    alert(</a:t>
            </a:r>
            <a:r>
              <a:rPr lang="en">
                <a:solidFill>
                  <a:srgbClr val="FF2020"/>
                </a:solidFill>
                <a:latin typeface="Consolas"/>
                <a:ea typeface="Consolas"/>
                <a:cs typeface="Consolas"/>
                <a:sym typeface="Consolas"/>
              </a:rPr>
              <a:t>"wat"</a:t>
            </a:r>
            <a:r>
              <a:rPr lang="en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); </a:t>
            </a:r>
            <a:r>
              <a:rPr i="1" lang="en">
                <a:solidFill>
                  <a:srgbClr val="709070"/>
                </a:solidFill>
                <a:latin typeface="Consolas"/>
                <a:ea typeface="Consolas"/>
                <a:cs typeface="Consolas"/>
                <a:sym typeface="Consolas"/>
              </a:rPr>
              <a:t>// This will never be alerted.</a:t>
            </a:r>
            <a:br>
              <a:rPr lang="en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</p:cSld>
  <p:clrMapOvr>
    <a:masterClrMapping/>
  </p:clrMapOvr>
  <p:transition spd="slow">
    <p:cut/>
  </p:transition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Shape 460"/>
          <p:cNvSpPr txBox="1"/>
          <p:nvPr/>
        </p:nvSpPr>
        <p:spPr>
          <a:xfrm>
            <a:off x="3072000" y="107175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6080FF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 a </a:t>
            </a:r>
            <a:r>
              <a:rPr lang="en">
                <a:solidFill>
                  <a:srgbClr val="FFFFA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FFFFA0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F09040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F2020"/>
                </a:solidFill>
                <a:latin typeface="Consolas"/>
                <a:ea typeface="Consolas"/>
                <a:cs typeface="Consolas"/>
                <a:sym typeface="Consolas"/>
              </a:rPr>
              <a:t>"foo"</a:t>
            </a:r>
            <a:r>
              <a:rPr lang="en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6080FF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 b </a:t>
            </a:r>
            <a:r>
              <a:rPr lang="en">
                <a:solidFill>
                  <a:srgbClr val="FFFFA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FF2020"/>
                </a:solidFill>
                <a:latin typeface="Consolas"/>
                <a:ea typeface="Consolas"/>
                <a:cs typeface="Consolas"/>
                <a:sym typeface="Consolas"/>
              </a:rPr>
              <a:t>"foo"</a:t>
            </a:r>
            <a:r>
              <a:rPr lang="en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6080FF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 c </a:t>
            </a:r>
            <a:r>
              <a:rPr lang="en">
                <a:solidFill>
                  <a:srgbClr val="FFFFA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FFFFA0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F09040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F2020"/>
                </a:solidFill>
                <a:latin typeface="Consolas"/>
                <a:ea typeface="Consolas"/>
                <a:cs typeface="Consolas"/>
                <a:sym typeface="Consolas"/>
              </a:rPr>
              <a:t>"foo"</a:t>
            </a:r>
            <a:r>
              <a:rPr lang="en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a </a:t>
            </a:r>
            <a:r>
              <a:rPr lang="en">
                <a:solidFill>
                  <a:srgbClr val="FFFFA0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 b; </a:t>
            </a:r>
            <a:r>
              <a:rPr i="1" lang="en">
                <a:solidFill>
                  <a:srgbClr val="709070"/>
                </a:solidFill>
                <a:latin typeface="Consolas"/>
                <a:ea typeface="Consolas"/>
                <a:cs typeface="Consolas"/>
                <a:sym typeface="Consolas"/>
              </a:rPr>
              <a:t>// true</a:t>
            </a:r>
            <a:br>
              <a:rPr lang="en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b </a:t>
            </a:r>
            <a:r>
              <a:rPr lang="en">
                <a:solidFill>
                  <a:srgbClr val="FFFFA0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 c; </a:t>
            </a:r>
            <a:r>
              <a:rPr i="1" lang="en">
                <a:solidFill>
                  <a:srgbClr val="709070"/>
                </a:solidFill>
                <a:latin typeface="Consolas"/>
                <a:ea typeface="Consolas"/>
                <a:cs typeface="Consolas"/>
                <a:sym typeface="Consolas"/>
              </a:rPr>
              <a:t>// true</a:t>
            </a:r>
            <a:br>
              <a:rPr lang="en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a </a:t>
            </a:r>
            <a:r>
              <a:rPr lang="en">
                <a:solidFill>
                  <a:srgbClr val="FFFFA0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 c; </a:t>
            </a:r>
            <a:r>
              <a:rPr i="1" lang="en">
                <a:solidFill>
                  <a:srgbClr val="709070"/>
                </a:solidFill>
                <a:latin typeface="Consolas"/>
                <a:ea typeface="Consolas"/>
                <a:cs typeface="Consolas"/>
                <a:sym typeface="Consolas"/>
              </a:rPr>
              <a:t>// false</a:t>
            </a:r>
          </a:p>
        </p:txBody>
      </p:sp>
    </p:spTree>
  </p:cSld>
  <p:clrMapOvr>
    <a:masterClrMapping/>
  </p:clrMapOvr>
  <p:transition spd="slow">
    <p:cut/>
  </p:transition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 txBox="1"/>
          <p:nvPr>
            <p:ph idx="1" type="body"/>
          </p:nvPr>
        </p:nvSpPr>
        <p:spPr>
          <a:xfrm>
            <a:off x="457200" y="2226000"/>
            <a:ext cx="8229600" cy="6914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2 == [[[[2]]]]</a:t>
            </a:r>
          </a:p>
        </p:txBody>
      </p:sp>
    </p:spTree>
  </p:cSld>
  <p:clrMapOvr>
    <a:masterClrMapping/>
  </p:clrMapOvr>
  <p:transition spd="slow">
    <p:cut/>
  </p:transition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Shape 470"/>
          <p:cNvSpPr txBox="1"/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Homework</a:t>
            </a:r>
          </a:p>
        </p:txBody>
      </p:sp>
      <p:sp>
        <p:nvSpPr>
          <p:cNvPr id="471" name="Shape 471"/>
          <p:cNvSpPr txBox="1"/>
          <p:nvPr>
            <p:ph idx="1" type="body"/>
          </p:nvPr>
        </p:nvSpPr>
        <p:spPr>
          <a:xfrm>
            <a:off x="457200" y="2066575"/>
            <a:ext cx="8229600" cy="719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10 katas on </a:t>
            </a:r>
            <a:r>
              <a:rPr lang="en" u="sng">
                <a:solidFill>
                  <a:srgbClr val="FFFFA0"/>
                </a:solidFill>
                <a:hlinkClick r:id="rId3"/>
              </a:rPr>
              <a:t>codewars</a:t>
            </a:r>
          </a:p>
        </p:txBody>
      </p:sp>
    </p:spTree>
  </p:cSld>
  <p:clrMapOvr>
    <a:masterClrMapping/>
  </p:clrMapOvr>
  <p:transition spd="slow">
    <p:cut/>
  </p:transition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Shape 476"/>
          <p:cNvSpPr txBox="1"/>
          <p:nvPr>
            <p:ph type="title"/>
          </p:nvPr>
        </p:nvSpPr>
        <p:spPr>
          <a:xfrm>
            <a:off x="-6000" y="2143050"/>
            <a:ext cx="9156000" cy="85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Questions?</a:t>
            </a:r>
          </a:p>
        </p:txBody>
      </p:sp>
    </p:spTree>
  </p:cSld>
  <p:clrMapOvr>
    <a:masterClrMapping/>
  </p:clrMapOvr>
  <p:transition spd="slow">
    <p:cut/>
  </p:transition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Shape 481"/>
          <p:cNvSpPr txBox="1"/>
          <p:nvPr>
            <p:ph type="ctrTitle"/>
          </p:nvPr>
        </p:nvSpPr>
        <p:spPr>
          <a:xfrm>
            <a:off x="1843500" y="2291287"/>
            <a:ext cx="5457000" cy="1159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/>
              <a:t>thanks!</a:t>
            </a:r>
          </a:p>
        </p:txBody>
      </p:sp>
      <p:sp>
        <p:nvSpPr>
          <p:cNvPr id="482" name="Shape 482"/>
          <p:cNvSpPr/>
          <p:nvPr/>
        </p:nvSpPr>
        <p:spPr>
          <a:xfrm>
            <a:off x="4228273" y="1692412"/>
            <a:ext cx="687463" cy="691589"/>
          </a:xfrm>
          <a:custGeom>
            <a:pathLst>
              <a:path extrusionOk="0" h="15938" w="15842">
                <a:moveTo>
                  <a:pt x="4794" y="7470"/>
                </a:moveTo>
                <a:lnTo>
                  <a:pt x="4867" y="7495"/>
                </a:lnTo>
                <a:lnTo>
                  <a:pt x="4940" y="7543"/>
                </a:lnTo>
                <a:lnTo>
                  <a:pt x="4989" y="7616"/>
                </a:lnTo>
                <a:lnTo>
                  <a:pt x="5013" y="7714"/>
                </a:lnTo>
                <a:lnTo>
                  <a:pt x="5013" y="7787"/>
                </a:lnTo>
                <a:lnTo>
                  <a:pt x="4989" y="7908"/>
                </a:lnTo>
                <a:lnTo>
                  <a:pt x="4916" y="7981"/>
                </a:lnTo>
                <a:lnTo>
                  <a:pt x="4843" y="8054"/>
                </a:lnTo>
                <a:lnTo>
                  <a:pt x="4721" y="8079"/>
                </a:lnTo>
                <a:lnTo>
                  <a:pt x="4600" y="8054"/>
                </a:lnTo>
                <a:lnTo>
                  <a:pt x="4527" y="7981"/>
                </a:lnTo>
                <a:lnTo>
                  <a:pt x="4454" y="7908"/>
                </a:lnTo>
                <a:lnTo>
                  <a:pt x="4429" y="7787"/>
                </a:lnTo>
                <a:lnTo>
                  <a:pt x="4454" y="7665"/>
                </a:lnTo>
                <a:lnTo>
                  <a:pt x="4527" y="7543"/>
                </a:lnTo>
                <a:lnTo>
                  <a:pt x="4600" y="7495"/>
                </a:lnTo>
                <a:lnTo>
                  <a:pt x="4697" y="7470"/>
                </a:lnTo>
                <a:close/>
                <a:moveTo>
                  <a:pt x="11169" y="7470"/>
                </a:moveTo>
                <a:lnTo>
                  <a:pt x="11242" y="7495"/>
                </a:lnTo>
                <a:lnTo>
                  <a:pt x="11315" y="7543"/>
                </a:lnTo>
                <a:lnTo>
                  <a:pt x="11364" y="7616"/>
                </a:lnTo>
                <a:lnTo>
                  <a:pt x="11388" y="7714"/>
                </a:lnTo>
                <a:lnTo>
                  <a:pt x="11388" y="7787"/>
                </a:lnTo>
                <a:lnTo>
                  <a:pt x="11364" y="7908"/>
                </a:lnTo>
                <a:lnTo>
                  <a:pt x="11291" y="7981"/>
                </a:lnTo>
                <a:lnTo>
                  <a:pt x="11218" y="8054"/>
                </a:lnTo>
                <a:lnTo>
                  <a:pt x="11096" y="8079"/>
                </a:lnTo>
                <a:lnTo>
                  <a:pt x="10975" y="8054"/>
                </a:lnTo>
                <a:lnTo>
                  <a:pt x="10902" y="7981"/>
                </a:lnTo>
                <a:lnTo>
                  <a:pt x="10829" y="7908"/>
                </a:lnTo>
                <a:lnTo>
                  <a:pt x="10804" y="7787"/>
                </a:lnTo>
                <a:lnTo>
                  <a:pt x="10829" y="7665"/>
                </a:lnTo>
                <a:lnTo>
                  <a:pt x="10902" y="7543"/>
                </a:lnTo>
                <a:lnTo>
                  <a:pt x="10975" y="7495"/>
                </a:lnTo>
                <a:lnTo>
                  <a:pt x="11072" y="7470"/>
                </a:lnTo>
                <a:close/>
                <a:moveTo>
                  <a:pt x="4770" y="7081"/>
                </a:moveTo>
                <a:lnTo>
                  <a:pt x="4600" y="7105"/>
                </a:lnTo>
                <a:lnTo>
                  <a:pt x="4429" y="7178"/>
                </a:lnTo>
                <a:lnTo>
                  <a:pt x="4308" y="7300"/>
                </a:lnTo>
                <a:lnTo>
                  <a:pt x="4186" y="7446"/>
                </a:lnTo>
                <a:lnTo>
                  <a:pt x="4113" y="7568"/>
                </a:lnTo>
                <a:lnTo>
                  <a:pt x="4064" y="7714"/>
                </a:lnTo>
                <a:lnTo>
                  <a:pt x="4016" y="7835"/>
                </a:lnTo>
                <a:lnTo>
                  <a:pt x="4016" y="7981"/>
                </a:lnTo>
                <a:lnTo>
                  <a:pt x="3967" y="8225"/>
                </a:lnTo>
                <a:lnTo>
                  <a:pt x="3967" y="8395"/>
                </a:lnTo>
                <a:lnTo>
                  <a:pt x="4016" y="8565"/>
                </a:lnTo>
                <a:lnTo>
                  <a:pt x="4064" y="8711"/>
                </a:lnTo>
                <a:lnTo>
                  <a:pt x="4162" y="8833"/>
                </a:lnTo>
                <a:lnTo>
                  <a:pt x="4259" y="8955"/>
                </a:lnTo>
                <a:lnTo>
                  <a:pt x="4381" y="9028"/>
                </a:lnTo>
                <a:lnTo>
                  <a:pt x="4527" y="9101"/>
                </a:lnTo>
                <a:lnTo>
                  <a:pt x="4697" y="9149"/>
                </a:lnTo>
                <a:lnTo>
                  <a:pt x="4892" y="9174"/>
                </a:lnTo>
                <a:lnTo>
                  <a:pt x="5062" y="9149"/>
                </a:lnTo>
                <a:lnTo>
                  <a:pt x="5232" y="9101"/>
                </a:lnTo>
                <a:lnTo>
                  <a:pt x="5378" y="9028"/>
                </a:lnTo>
                <a:lnTo>
                  <a:pt x="5500" y="8930"/>
                </a:lnTo>
                <a:lnTo>
                  <a:pt x="5622" y="8809"/>
                </a:lnTo>
                <a:lnTo>
                  <a:pt x="5719" y="8663"/>
                </a:lnTo>
                <a:lnTo>
                  <a:pt x="5792" y="8517"/>
                </a:lnTo>
                <a:lnTo>
                  <a:pt x="5841" y="8346"/>
                </a:lnTo>
                <a:lnTo>
                  <a:pt x="5865" y="8176"/>
                </a:lnTo>
                <a:lnTo>
                  <a:pt x="5841" y="8006"/>
                </a:lnTo>
                <a:lnTo>
                  <a:pt x="5816" y="7835"/>
                </a:lnTo>
                <a:lnTo>
                  <a:pt x="5768" y="7689"/>
                </a:lnTo>
                <a:lnTo>
                  <a:pt x="5695" y="7519"/>
                </a:lnTo>
                <a:lnTo>
                  <a:pt x="5573" y="7397"/>
                </a:lnTo>
                <a:lnTo>
                  <a:pt x="5427" y="7251"/>
                </a:lnTo>
                <a:lnTo>
                  <a:pt x="5281" y="7154"/>
                </a:lnTo>
                <a:lnTo>
                  <a:pt x="5111" y="7105"/>
                </a:lnTo>
                <a:lnTo>
                  <a:pt x="4940" y="7081"/>
                </a:lnTo>
                <a:close/>
                <a:moveTo>
                  <a:pt x="11145" y="7081"/>
                </a:moveTo>
                <a:lnTo>
                  <a:pt x="10975" y="7105"/>
                </a:lnTo>
                <a:lnTo>
                  <a:pt x="10804" y="7178"/>
                </a:lnTo>
                <a:lnTo>
                  <a:pt x="10683" y="7300"/>
                </a:lnTo>
                <a:lnTo>
                  <a:pt x="10561" y="7446"/>
                </a:lnTo>
                <a:lnTo>
                  <a:pt x="10488" y="7568"/>
                </a:lnTo>
                <a:lnTo>
                  <a:pt x="10439" y="7714"/>
                </a:lnTo>
                <a:lnTo>
                  <a:pt x="10391" y="7835"/>
                </a:lnTo>
                <a:lnTo>
                  <a:pt x="10391" y="7981"/>
                </a:lnTo>
                <a:lnTo>
                  <a:pt x="10342" y="8225"/>
                </a:lnTo>
                <a:lnTo>
                  <a:pt x="10342" y="8395"/>
                </a:lnTo>
                <a:lnTo>
                  <a:pt x="10391" y="8565"/>
                </a:lnTo>
                <a:lnTo>
                  <a:pt x="10439" y="8711"/>
                </a:lnTo>
                <a:lnTo>
                  <a:pt x="10537" y="8833"/>
                </a:lnTo>
                <a:lnTo>
                  <a:pt x="10634" y="8955"/>
                </a:lnTo>
                <a:lnTo>
                  <a:pt x="10756" y="9028"/>
                </a:lnTo>
                <a:lnTo>
                  <a:pt x="10902" y="9101"/>
                </a:lnTo>
                <a:lnTo>
                  <a:pt x="11072" y="9149"/>
                </a:lnTo>
                <a:lnTo>
                  <a:pt x="11267" y="9174"/>
                </a:lnTo>
                <a:lnTo>
                  <a:pt x="11437" y="9149"/>
                </a:lnTo>
                <a:lnTo>
                  <a:pt x="11607" y="9101"/>
                </a:lnTo>
                <a:lnTo>
                  <a:pt x="11753" y="9028"/>
                </a:lnTo>
                <a:lnTo>
                  <a:pt x="11875" y="8930"/>
                </a:lnTo>
                <a:lnTo>
                  <a:pt x="11997" y="8809"/>
                </a:lnTo>
                <a:lnTo>
                  <a:pt x="12094" y="8663"/>
                </a:lnTo>
                <a:lnTo>
                  <a:pt x="12167" y="8517"/>
                </a:lnTo>
                <a:lnTo>
                  <a:pt x="12216" y="8346"/>
                </a:lnTo>
                <a:lnTo>
                  <a:pt x="12240" y="8176"/>
                </a:lnTo>
                <a:lnTo>
                  <a:pt x="12216" y="8006"/>
                </a:lnTo>
                <a:lnTo>
                  <a:pt x="12191" y="7835"/>
                </a:lnTo>
                <a:lnTo>
                  <a:pt x="12143" y="7689"/>
                </a:lnTo>
                <a:lnTo>
                  <a:pt x="12070" y="7519"/>
                </a:lnTo>
                <a:lnTo>
                  <a:pt x="11948" y="7397"/>
                </a:lnTo>
                <a:lnTo>
                  <a:pt x="11802" y="7251"/>
                </a:lnTo>
                <a:lnTo>
                  <a:pt x="11656" y="7154"/>
                </a:lnTo>
                <a:lnTo>
                  <a:pt x="11486" y="7105"/>
                </a:lnTo>
                <a:lnTo>
                  <a:pt x="11315" y="7081"/>
                </a:lnTo>
                <a:close/>
                <a:moveTo>
                  <a:pt x="11972" y="10925"/>
                </a:moveTo>
                <a:lnTo>
                  <a:pt x="11875" y="10974"/>
                </a:lnTo>
                <a:lnTo>
                  <a:pt x="11778" y="11047"/>
                </a:lnTo>
                <a:lnTo>
                  <a:pt x="11607" y="11290"/>
                </a:lnTo>
                <a:lnTo>
                  <a:pt x="11413" y="11485"/>
                </a:lnTo>
                <a:lnTo>
                  <a:pt x="11194" y="11680"/>
                </a:lnTo>
                <a:lnTo>
                  <a:pt x="10950" y="11850"/>
                </a:lnTo>
                <a:lnTo>
                  <a:pt x="10707" y="11996"/>
                </a:lnTo>
                <a:lnTo>
                  <a:pt x="10439" y="12118"/>
                </a:lnTo>
                <a:lnTo>
                  <a:pt x="10172" y="12215"/>
                </a:lnTo>
                <a:lnTo>
                  <a:pt x="9880" y="12312"/>
                </a:lnTo>
                <a:lnTo>
                  <a:pt x="9588" y="12385"/>
                </a:lnTo>
                <a:lnTo>
                  <a:pt x="9296" y="12434"/>
                </a:lnTo>
                <a:lnTo>
                  <a:pt x="8712" y="12507"/>
                </a:lnTo>
                <a:lnTo>
                  <a:pt x="8128" y="12531"/>
                </a:lnTo>
                <a:lnTo>
                  <a:pt x="7568" y="12507"/>
                </a:lnTo>
                <a:lnTo>
                  <a:pt x="7325" y="12483"/>
                </a:lnTo>
                <a:lnTo>
                  <a:pt x="7106" y="12434"/>
                </a:lnTo>
                <a:lnTo>
                  <a:pt x="6668" y="12312"/>
                </a:lnTo>
                <a:lnTo>
                  <a:pt x="6230" y="12166"/>
                </a:lnTo>
                <a:lnTo>
                  <a:pt x="5816" y="11996"/>
                </a:lnTo>
                <a:lnTo>
                  <a:pt x="5427" y="11826"/>
                </a:lnTo>
                <a:lnTo>
                  <a:pt x="5013" y="11631"/>
                </a:lnTo>
                <a:lnTo>
                  <a:pt x="4794" y="11509"/>
                </a:lnTo>
                <a:lnTo>
                  <a:pt x="4600" y="11388"/>
                </a:lnTo>
                <a:lnTo>
                  <a:pt x="4454" y="11242"/>
                </a:lnTo>
                <a:lnTo>
                  <a:pt x="4308" y="11096"/>
                </a:lnTo>
                <a:lnTo>
                  <a:pt x="4259" y="11047"/>
                </a:lnTo>
                <a:lnTo>
                  <a:pt x="4210" y="11023"/>
                </a:lnTo>
                <a:lnTo>
                  <a:pt x="4089" y="11023"/>
                </a:lnTo>
                <a:lnTo>
                  <a:pt x="4040" y="11071"/>
                </a:lnTo>
                <a:lnTo>
                  <a:pt x="3991" y="11096"/>
                </a:lnTo>
                <a:lnTo>
                  <a:pt x="3991" y="11169"/>
                </a:lnTo>
                <a:lnTo>
                  <a:pt x="3991" y="11242"/>
                </a:lnTo>
                <a:lnTo>
                  <a:pt x="4016" y="11339"/>
                </a:lnTo>
                <a:lnTo>
                  <a:pt x="4064" y="11436"/>
                </a:lnTo>
                <a:lnTo>
                  <a:pt x="4210" y="11631"/>
                </a:lnTo>
                <a:lnTo>
                  <a:pt x="4381" y="11801"/>
                </a:lnTo>
                <a:lnTo>
                  <a:pt x="4575" y="11947"/>
                </a:lnTo>
                <a:lnTo>
                  <a:pt x="4794" y="12069"/>
                </a:lnTo>
                <a:lnTo>
                  <a:pt x="5038" y="12191"/>
                </a:lnTo>
                <a:lnTo>
                  <a:pt x="5451" y="12385"/>
                </a:lnTo>
                <a:lnTo>
                  <a:pt x="5938" y="12604"/>
                </a:lnTo>
                <a:lnTo>
                  <a:pt x="6424" y="12799"/>
                </a:lnTo>
                <a:lnTo>
                  <a:pt x="6935" y="12945"/>
                </a:lnTo>
                <a:lnTo>
                  <a:pt x="7446" y="13042"/>
                </a:lnTo>
                <a:lnTo>
                  <a:pt x="7763" y="13067"/>
                </a:lnTo>
                <a:lnTo>
                  <a:pt x="8079" y="13091"/>
                </a:lnTo>
                <a:lnTo>
                  <a:pt x="8420" y="13091"/>
                </a:lnTo>
                <a:lnTo>
                  <a:pt x="8760" y="13067"/>
                </a:lnTo>
                <a:lnTo>
                  <a:pt x="9101" y="13042"/>
                </a:lnTo>
                <a:lnTo>
                  <a:pt x="9442" y="12969"/>
                </a:lnTo>
                <a:lnTo>
                  <a:pt x="9758" y="12896"/>
                </a:lnTo>
                <a:lnTo>
                  <a:pt x="10099" y="12799"/>
                </a:lnTo>
                <a:lnTo>
                  <a:pt x="10415" y="12702"/>
                </a:lnTo>
                <a:lnTo>
                  <a:pt x="10731" y="12556"/>
                </a:lnTo>
                <a:lnTo>
                  <a:pt x="11023" y="12410"/>
                </a:lnTo>
                <a:lnTo>
                  <a:pt x="11315" y="12239"/>
                </a:lnTo>
                <a:lnTo>
                  <a:pt x="11583" y="12045"/>
                </a:lnTo>
                <a:lnTo>
                  <a:pt x="11826" y="11826"/>
                </a:lnTo>
                <a:lnTo>
                  <a:pt x="12045" y="11582"/>
                </a:lnTo>
                <a:lnTo>
                  <a:pt x="12264" y="11339"/>
                </a:lnTo>
                <a:lnTo>
                  <a:pt x="12313" y="11217"/>
                </a:lnTo>
                <a:lnTo>
                  <a:pt x="12289" y="11120"/>
                </a:lnTo>
                <a:lnTo>
                  <a:pt x="12240" y="11047"/>
                </a:lnTo>
                <a:lnTo>
                  <a:pt x="12167" y="10974"/>
                </a:lnTo>
                <a:lnTo>
                  <a:pt x="12070" y="10950"/>
                </a:lnTo>
                <a:lnTo>
                  <a:pt x="11972" y="10925"/>
                </a:lnTo>
                <a:close/>
                <a:moveTo>
                  <a:pt x="8493" y="682"/>
                </a:moveTo>
                <a:lnTo>
                  <a:pt x="8663" y="706"/>
                </a:lnTo>
                <a:lnTo>
                  <a:pt x="9101" y="755"/>
                </a:lnTo>
                <a:lnTo>
                  <a:pt x="9539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1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7" y="1752"/>
                </a:lnTo>
                <a:lnTo>
                  <a:pt x="11997" y="1728"/>
                </a:lnTo>
                <a:lnTo>
                  <a:pt x="12021" y="1728"/>
                </a:lnTo>
                <a:lnTo>
                  <a:pt x="12143" y="1801"/>
                </a:lnTo>
                <a:lnTo>
                  <a:pt x="12094" y="1874"/>
                </a:lnTo>
                <a:lnTo>
                  <a:pt x="12094" y="1947"/>
                </a:lnTo>
                <a:lnTo>
                  <a:pt x="12094" y="1995"/>
                </a:lnTo>
                <a:lnTo>
                  <a:pt x="12143" y="2020"/>
                </a:lnTo>
                <a:lnTo>
                  <a:pt x="12167" y="2044"/>
                </a:lnTo>
                <a:lnTo>
                  <a:pt x="12216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337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508" y="2336"/>
                </a:lnTo>
                <a:lnTo>
                  <a:pt x="12532" y="2385"/>
                </a:lnTo>
                <a:lnTo>
                  <a:pt x="12556" y="2409"/>
                </a:lnTo>
                <a:lnTo>
                  <a:pt x="12581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51" y="2287"/>
                </a:lnTo>
                <a:lnTo>
                  <a:pt x="12775" y="2239"/>
                </a:lnTo>
                <a:lnTo>
                  <a:pt x="12970" y="2409"/>
                </a:lnTo>
                <a:lnTo>
                  <a:pt x="12873" y="2531"/>
                </a:lnTo>
                <a:lnTo>
                  <a:pt x="12848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73" y="2750"/>
                </a:lnTo>
                <a:lnTo>
                  <a:pt x="12921" y="2774"/>
                </a:lnTo>
                <a:lnTo>
                  <a:pt x="12946" y="2774"/>
                </a:lnTo>
                <a:lnTo>
                  <a:pt x="13067" y="2701"/>
                </a:lnTo>
                <a:lnTo>
                  <a:pt x="13189" y="2604"/>
                </a:lnTo>
                <a:lnTo>
                  <a:pt x="13311" y="2725"/>
                </a:lnTo>
                <a:lnTo>
                  <a:pt x="13384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89" y="3163"/>
                </a:lnTo>
                <a:lnTo>
                  <a:pt x="13165" y="3236"/>
                </a:lnTo>
                <a:lnTo>
                  <a:pt x="13189" y="3285"/>
                </a:lnTo>
                <a:lnTo>
                  <a:pt x="13238" y="3309"/>
                </a:lnTo>
                <a:lnTo>
                  <a:pt x="13335" y="3285"/>
                </a:lnTo>
                <a:lnTo>
                  <a:pt x="13408" y="3236"/>
                </a:lnTo>
                <a:lnTo>
                  <a:pt x="13554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6" y="3407"/>
                </a:lnTo>
                <a:lnTo>
                  <a:pt x="13554" y="3504"/>
                </a:lnTo>
                <a:lnTo>
                  <a:pt x="13505" y="3577"/>
                </a:lnTo>
                <a:lnTo>
                  <a:pt x="13481" y="3650"/>
                </a:lnTo>
                <a:lnTo>
                  <a:pt x="13481" y="3699"/>
                </a:lnTo>
                <a:lnTo>
                  <a:pt x="13505" y="3723"/>
                </a:lnTo>
                <a:lnTo>
                  <a:pt x="13603" y="3747"/>
                </a:lnTo>
                <a:lnTo>
                  <a:pt x="13700" y="3723"/>
                </a:lnTo>
                <a:lnTo>
                  <a:pt x="13773" y="3674"/>
                </a:lnTo>
                <a:lnTo>
                  <a:pt x="13870" y="3626"/>
                </a:lnTo>
                <a:lnTo>
                  <a:pt x="13968" y="3577"/>
                </a:lnTo>
                <a:lnTo>
                  <a:pt x="14162" y="3918"/>
                </a:lnTo>
                <a:lnTo>
                  <a:pt x="14065" y="3991"/>
                </a:lnTo>
                <a:lnTo>
                  <a:pt x="13870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24" y="4380"/>
                </a:lnTo>
                <a:lnTo>
                  <a:pt x="13846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211" y="4842"/>
                </a:lnTo>
                <a:lnTo>
                  <a:pt x="14065" y="4940"/>
                </a:lnTo>
                <a:lnTo>
                  <a:pt x="13968" y="5061"/>
                </a:lnTo>
                <a:lnTo>
                  <a:pt x="13919" y="5134"/>
                </a:lnTo>
                <a:lnTo>
                  <a:pt x="13895" y="5207"/>
                </a:lnTo>
                <a:lnTo>
                  <a:pt x="13895" y="5256"/>
                </a:lnTo>
                <a:lnTo>
                  <a:pt x="13919" y="5280"/>
                </a:lnTo>
                <a:lnTo>
                  <a:pt x="13968" y="5305"/>
                </a:lnTo>
                <a:lnTo>
                  <a:pt x="14016" y="5305"/>
                </a:lnTo>
                <a:lnTo>
                  <a:pt x="14114" y="5256"/>
                </a:lnTo>
                <a:lnTo>
                  <a:pt x="14235" y="5183"/>
                </a:lnTo>
                <a:lnTo>
                  <a:pt x="14551" y="5037"/>
                </a:lnTo>
                <a:lnTo>
                  <a:pt x="14600" y="5013"/>
                </a:lnTo>
                <a:lnTo>
                  <a:pt x="14770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41" y="6740"/>
                </a:lnTo>
                <a:lnTo>
                  <a:pt x="13992" y="6789"/>
                </a:lnTo>
                <a:lnTo>
                  <a:pt x="13992" y="6813"/>
                </a:lnTo>
                <a:lnTo>
                  <a:pt x="13992" y="6862"/>
                </a:lnTo>
                <a:lnTo>
                  <a:pt x="14041" y="6886"/>
                </a:lnTo>
                <a:lnTo>
                  <a:pt x="14235" y="6886"/>
                </a:lnTo>
                <a:lnTo>
                  <a:pt x="14430" y="6862"/>
                </a:lnTo>
                <a:lnTo>
                  <a:pt x="14795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41" y="7592"/>
                </a:lnTo>
                <a:lnTo>
                  <a:pt x="14041" y="7665"/>
                </a:lnTo>
                <a:lnTo>
                  <a:pt x="14089" y="7714"/>
                </a:lnTo>
                <a:lnTo>
                  <a:pt x="14138" y="7738"/>
                </a:lnTo>
                <a:lnTo>
                  <a:pt x="14357" y="7714"/>
                </a:lnTo>
                <a:lnTo>
                  <a:pt x="14551" y="7665"/>
                </a:lnTo>
                <a:lnTo>
                  <a:pt x="14941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81" y="8079"/>
                </a:lnTo>
                <a:lnTo>
                  <a:pt x="14235" y="8103"/>
                </a:lnTo>
                <a:lnTo>
                  <a:pt x="14138" y="8152"/>
                </a:lnTo>
                <a:lnTo>
                  <a:pt x="14016" y="8200"/>
                </a:lnTo>
                <a:lnTo>
                  <a:pt x="13943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43" y="8395"/>
                </a:lnTo>
                <a:lnTo>
                  <a:pt x="13968" y="8395"/>
                </a:lnTo>
                <a:lnTo>
                  <a:pt x="14089" y="8419"/>
                </a:lnTo>
                <a:lnTo>
                  <a:pt x="14211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8" y="8979"/>
                </a:lnTo>
                <a:lnTo>
                  <a:pt x="13870" y="9028"/>
                </a:lnTo>
                <a:lnTo>
                  <a:pt x="13870" y="9052"/>
                </a:lnTo>
                <a:lnTo>
                  <a:pt x="13870" y="9076"/>
                </a:lnTo>
                <a:lnTo>
                  <a:pt x="13968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503" y="9660"/>
                </a:lnTo>
                <a:lnTo>
                  <a:pt x="14260" y="9757"/>
                </a:lnTo>
                <a:lnTo>
                  <a:pt x="14041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1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89" y="10390"/>
                </a:lnTo>
                <a:lnTo>
                  <a:pt x="14527" y="10463"/>
                </a:lnTo>
                <a:lnTo>
                  <a:pt x="14357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70" y="10682"/>
                </a:lnTo>
                <a:lnTo>
                  <a:pt x="13846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919" y="10901"/>
                </a:lnTo>
                <a:lnTo>
                  <a:pt x="13992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478" y="11339"/>
                </a:lnTo>
                <a:lnTo>
                  <a:pt x="14308" y="11315"/>
                </a:lnTo>
                <a:lnTo>
                  <a:pt x="14114" y="11339"/>
                </a:lnTo>
                <a:lnTo>
                  <a:pt x="13919" y="11363"/>
                </a:lnTo>
                <a:lnTo>
                  <a:pt x="13749" y="11436"/>
                </a:lnTo>
                <a:lnTo>
                  <a:pt x="13724" y="11461"/>
                </a:lnTo>
                <a:lnTo>
                  <a:pt x="13749" y="11485"/>
                </a:lnTo>
                <a:lnTo>
                  <a:pt x="13919" y="11558"/>
                </a:lnTo>
                <a:lnTo>
                  <a:pt x="14089" y="11607"/>
                </a:lnTo>
                <a:lnTo>
                  <a:pt x="14430" y="11655"/>
                </a:lnTo>
                <a:lnTo>
                  <a:pt x="14454" y="11655"/>
                </a:lnTo>
                <a:lnTo>
                  <a:pt x="14211" y="12069"/>
                </a:lnTo>
                <a:lnTo>
                  <a:pt x="13968" y="12069"/>
                </a:lnTo>
                <a:lnTo>
                  <a:pt x="13724" y="12093"/>
                </a:lnTo>
                <a:lnTo>
                  <a:pt x="13603" y="12069"/>
                </a:lnTo>
                <a:lnTo>
                  <a:pt x="13481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89" y="12069"/>
                </a:lnTo>
                <a:lnTo>
                  <a:pt x="13189" y="12166"/>
                </a:lnTo>
                <a:lnTo>
                  <a:pt x="13238" y="12239"/>
                </a:lnTo>
                <a:lnTo>
                  <a:pt x="13311" y="12312"/>
                </a:lnTo>
                <a:lnTo>
                  <a:pt x="13408" y="12361"/>
                </a:lnTo>
                <a:lnTo>
                  <a:pt x="13530" y="12385"/>
                </a:lnTo>
                <a:lnTo>
                  <a:pt x="13651" y="12410"/>
                </a:lnTo>
                <a:lnTo>
                  <a:pt x="13943" y="12434"/>
                </a:lnTo>
                <a:lnTo>
                  <a:pt x="13603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7" y="12677"/>
                </a:lnTo>
                <a:lnTo>
                  <a:pt x="12629" y="12702"/>
                </a:lnTo>
                <a:lnTo>
                  <a:pt x="12605" y="12726"/>
                </a:lnTo>
                <a:lnTo>
                  <a:pt x="12605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51" y="12969"/>
                </a:lnTo>
                <a:lnTo>
                  <a:pt x="12824" y="13018"/>
                </a:lnTo>
                <a:lnTo>
                  <a:pt x="13043" y="13115"/>
                </a:lnTo>
                <a:lnTo>
                  <a:pt x="13262" y="13164"/>
                </a:lnTo>
                <a:lnTo>
                  <a:pt x="13116" y="13286"/>
                </a:lnTo>
                <a:lnTo>
                  <a:pt x="13067" y="13286"/>
                </a:lnTo>
                <a:lnTo>
                  <a:pt x="12605" y="13261"/>
                </a:lnTo>
                <a:lnTo>
                  <a:pt x="12362" y="13213"/>
                </a:lnTo>
                <a:lnTo>
                  <a:pt x="12240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97" y="13261"/>
                </a:lnTo>
                <a:lnTo>
                  <a:pt x="11972" y="13334"/>
                </a:lnTo>
                <a:lnTo>
                  <a:pt x="12021" y="13383"/>
                </a:lnTo>
                <a:lnTo>
                  <a:pt x="12143" y="13505"/>
                </a:lnTo>
                <a:lnTo>
                  <a:pt x="12289" y="13578"/>
                </a:lnTo>
                <a:lnTo>
                  <a:pt x="12483" y="13626"/>
                </a:lnTo>
                <a:lnTo>
                  <a:pt x="12654" y="13651"/>
                </a:lnTo>
                <a:lnTo>
                  <a:pt x="12240" y="13943"/>
                </a:lnTo>
                <a:lnTo>
                  <a:pt x="12143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67" y="13724"/>
                </a:lnTo>
                <a:lnTo>
                  <a:pt x="11218" y="13748"/>
                </a:lnTo>
                <a:lnTo>
                  <a:pt x="11218" y="13821"/>
                </a:lnTo>
                <a:lnTo>
                  <a:pt x="11242" y="13894"/>
                </a:lnTo>
                <a:lnTo>
                  <a:pt x="11315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802" y="14210"/>
                </a:lnTo>
                <a:lnTo>
                  <a:pt x="11437" y="14381"/>
                </a:lnTo>
                <a:lnTo>
                  <a:pt x="11388" y="14332"/>
                </a:lnTo>
                <a:lnTo>
                  <a:pt x="11315" y="14308"/>
                </a:lnTo>
                <a:lnTo>
                  <a:pt x="11194" y="14259"/>
                </a:lnTo>
                <a:lnTo>
                  <a:pt x="10902" y="14235"/>
                </a:lnTo>
                <a:lnTo>
                  <a:pt x="10634" y="14210"/>
                </a:lnTo>
                <a:lnTo>
                  <a:pt x="10512" y="14210"/>
                </a:lnTo>
                <a:lnTo>
                  <a:pt x="10391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391" y="14381"/>
                </a:lnTo>
                <a:lnTo>
                  <a:pt x="10488" y="14478"/>
                </a:lnTo>
                <a:lnTo>
                  <a:pt x="10610" y="14551"/>
                </a:lnTo>
                <a:lnTo>
                  <a:pt x="10731" y="14575"/>
                </a:lnTo>
                <a:lnTo>
                  <a:pt x="10877" y="14624"/>
                </a:lnTo>
                <a:lnTo>
                  <a:pt x="10512" y="14746"/>
                </a:lnTo>
                <a:lnTo>
                  <a:pt x="10318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7" y="14600"/>
                </a:lnTo>
                <a:lnTo>
                  <a:pt x="9709" y="14648"/>
                </a:lnTo>
                <a:lnTo>
                  <a:pt x="9661" y="14673"/>
                </a:lnTo>
                <a:lnTo>
                  <a:pt x="9685" y="14721"/>
                </a:lnTo>
                <a:lnTo>
                  <a:pt x="9734" y="14794"/>
                </a:lnTo>
                <a:lnTo>
                  <a:pt x="9807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88" y="14940"/>
                </a:lnTo>
                <a:lnTo>
                  <a:pt x="9539" y="14916"/>
                </a:lnTo>
                <a:lnTo>
                  <a:pt x="9417" y="14867"/>
                </a:lnTo>
                <a:lnTo>
                  <a:pt x="9223" y="14843"/>
                </a:lnTo>
                <a:lnTo>
                  <a:pt x="9150" y="14843"/>
                </a:lnTo>
                <a:lnTo>
                  <a:pt x="9052" y="14867"/>
                </a:lnTo>
                <a:lnTo>
                  <a:pt x="9004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4" y="15062"/>
                </a:lnTo>
                <a:lnTo>
                  <a:pt x="9004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497" y="15062"/>
                </a:lnTo>
                <a:lnTo>
                  <a:pt x="6157" y="14989"/>
                </a:lnTo>
                <a:lnTo>
                  <a:pt x="5816" y="14916"/>
                </a:lnTo>
                <a:lnTo>
                  <a:pt x="5451" y="14819"/>
                </a:lnTo>
                <a:lnTo>
                  <a:pt x="5135" y="14697"/>
                </a:lnTo>
                <a:lnTo>
                  <a:pt x="4794" y="14575"/>
                </a:lnTo>
                <a:lnTo>
                  <a:pt x="4478" y="14405"/>
                </a:lnTo>
                <a:lnTo>
                  <a:pt x="4162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6" y="13675"/>
                </a:lnTo>
                <a:lnTo>
                  <a:pt x="3018" y="13456"/>
                </a:lnTo>
                <a:lnTo>
                  <a:pt x="2775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118" y="12507"/>
                </a:lnTo>
                <a:lnTo>
                  <a:pt x="1899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50" y="10195"/>
                </a:lnTo>
                <a:lnTo>
                  <a:pt x="877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779" y="7397"/>
                </a:lnTo>
                <a:lnTo>
                  <a:pt x="852" y="6862"/>
                </a:lnTo>
                <a:lnTo>
                  <a:pt x="950" y="6351"/>
                </a:lnTo>
                <a:lnTo>
                  <a:pt x="1096" y="5840"/>
                </a:lnTo>
                <a:lnTo>
                  <a:pt x="1266" y="5353"/>
                </a:lnTo>
                <a:lnTo>
                  <a:pt x="1388" y="5061"/>
                </a:lnTo>
                <a:lnTo>
                  <a:pt x="1558" y="4745"/>
                </a:lnTo>
                <a:lnTo>
                  <a:pt x="1753" y="4404"/>
                </a:lnTo>
                <a:lnTo>
                  <a:pt x="1996" y="4064"/>
                </a:lnTo>
                <a:lnTo>
                  <a:pt x="2264" y="3699"/>
                </a:lnTo>
                <a:lnTo>
                  <a:pt x="2556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1" y="2263"/>
                </a:lnTo>
                <a:lnTo>
                  <a:pt x="4089" y="1922"/>
                </a:lnTo>
                <a:lnTo>
                  <a:pt x="4527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35" y="974"/>
                </a:lnTo>
                <a:lnTo>
                  <a:pt x="6327" y="925"/>
                </a:lnTo>
                <a:lnTo>
                  <a:pt x="6595" y="876"/>
                </a:lnTo>
                <a:lnTo>
                  <a:pt x="6887" y="828"/>
                </a:lnTo>
                <a:lnTo>
                  <a:pt x="7179" y="803"/>
                </a:lnTo>
                <a:lnTo>
                  <a:pt x="7544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3" y="25"/>
                </a:lnTo>
                <a:lnTo>
                  <a:pt x="7373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57" y="146"/>
                </a:lnTo>
                <a:lnTo>
                  <a:pt x="5841" y="219"/>
                </a:lnTo>
                <a:lnTo>
                  <a:pt x="5549" y="317"/>
                </a:lnTo>
                <a:lnTo>
                  <a:pt x="5232" y="438"/>
                </a:lnTo>
                <a:lnTo>
                  <a:pt x="4916" y="560"/>
                </a:lnTo>
                <a:lnTo>
                  <a:pt x="4332" y="876"/>
                </a:lnTo>
                <a:lnTo>
                  <a:pt x="3748" y="1217"/>
                </a:lnTo>
                <a:lnTo>
                  <a:pt x="3237" y="1606"/>
                </a:lnTo>
                <a:lnTo>
                  <a:pt x="2775" y="1995"/>
                </a:lnTo>
                <a:lnTo>
                  <a:pt x="2507" y="2239"/>
                </a:lnTo>
                <a:lnTo>
                  <a:pt x="2264" y="2482"/>
                </a:lnTo>
                <a:lnTo>
                  <a:pt x="2045" y="2725"/>
                </a:lnTo>
                <a:lnTo>
                  <a:pt x="1826" y="2993"/>
                </a:lnTo>
                <a:lnTo>
                  <a:pt x="1631" y="3261"/>
                </a:lnTo>
                <a:lnTo>
                  <a:pt x="1461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414" y="5962"/>
                </a:lnTo>
                <a:lnTo>
                  <a:pt x="220" y="6643"/>
                </a:lnTo>
                <a:lnTo>
                  <a:pt x="122" y="7008"/>
                </a:lnTo>
                <a:lnTo>
                  <a:pt x="74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25" y="8809"/>
                </a:lnTo>
                <a:lnTo>
                  <a:pt x="49" y="9174"/>
                </a:lnTo>
                <a:lnTo>
                  <a:pt x="98" y="9514"/>
                </a:lnTo>
                <a:lnTo>
                  <a:pt x="195" y="9879"/>
                </a:lnTo>
                <a:lnTo>
                  <a:pt x="268" y="10220"/>
                </a:lnTo>
                <a:lnTo>
                  <a:pt x="390" y="10560"/>
                </a:lnTo>
                <a:lnTo>
                  <a:pt x="512" y="10901"/>
                </a:lnTo>
                <a:lnTo>
                  <a:pt x="658" y="11242"/>
                </a:lnTo>
                <a:lnTo>
                  <a:pt x="804" y="11582"/>
                </a:lnTo>
                <a:lnTo>
                  <a:pt x="1169" y="12264"/>
                </a:lnTo>
                <a:lnTo>
                  <a:pt x="1388" y="12629"/>
                </a:lnTo>
                <a:lnTo>
                  <a:pt x="1631" y="12994"/>
                </a:lnTo>
                <a:lnTo>
                  <a:pt x="1899" y="13334"/>
                </a:lnTo>
                <a:lnTo>
                  <a:pt x="2166" y="13651"/>
                </a:lnTo>
                <a:lnTo>
                  <a:pt x="2434" y="13943"/>
                </a:lnTo>
                <a:lnTo>
                  <a:pt x="2750" y="14235"/>
                </a:lnTo>
                <a:lnTo>
                  <a:pt x="3042" y="14502"/>
                </a:lnTo>
                <a:lnTo>
                  <a:pt x="3383" y="14746"/>
                </a:lnTo>
                <a:lnTo>
                  <a:pt x="3699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794" y="15500"/>
                </a:lnTo>
                <a:lnTo>
                  <a:pt x="5184" y="15622"/>
                </a:lnTo>
                <a:lnTo>
                  <a:pt x="5597" y="15743"/>
                </a:lnTo>
                <a:lnTo>
                  <a:pt x="6011" y="15816"/>
                </a:lnTo>
                <a:lnTo>
                  <a:pt x="6424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52" y="15914"/>
                </a:lnTo>
                <a:lnTo>
                  <a:pt x="8590" y="15889"/>
                </a:lnTo>
                <a:lnTo>
                  <a:pt x="9004" y="15841"/>
                </a:lnTo>
                <a:lnTo>
                  <a:pt x="9442" y="15768"/>
                </a:lnTo>
                <a:lnTo>
                  <a:pt x="9855" y="15670"/>
                </a:lnTo>
                <a:lnTo>
                  <a:pt x="10245" y="15573"/>
                </a:lnTo>
                <a:lnTo>
                  <a:pt x="10658" y="15451"/>
                </a:lnTo>
                <a:lnTo>
                  <a:pt x="11048" y="15305"/>
                </a:lnTo>
                <a:lnTo>
                  <a:pt x="11461" y="15135"/>
                </a:lnTo>
                <a:lnTo>
                  <a:pt x="11826" y="14940"/>
                </a:lnTo>
                <a:lnTo>
                  <a:pt x="12216" y="14721"/>
                </a:lnTo>
                <a:lnTo>
                  <a:pt x="12581" y="14478"/>
                </a:lnTo>
                <a:lnTo>
                  <a:pt x="12921" y="14235"/>
                </a:lnTo>
                <a:lnTo>
                  <a:pt x="13286" y="13943"/>
                </a:lnTo>
                <a:lnTo>
                  <a:pt x="13603" y="13651"/>
                </a:lnTo>
                <a:lnTo>
                  <a:pt x="13895" y="13334"/>
                </a:lnTo>
                <a:lnTo>
                  <a:pt x="14187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60" y="11582"/>
                </a:lnTo>
                <a:lnTo>
                  <a:pt x="15160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92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17" y="7957"/>
                </a:lnTo>
                <a:lnTo>
                  <a:pt x="15744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25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60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5" y="2458"/>
                </a:lnTo>
                <a:lnTo>
                  <a:pt x="13603" y="2141"/>
                </a:lnTo>
                <a:lnTo>
                  <a:pt x="13286" y="1849"/>
                </a:lnTo>
                <a:lnTo>
                  <a:pt x="12970" y="1582"/>
                </a:lnTo>
                <a:lnTo>
                  <a:pt x="12654" y="1363"/>
                </a:lnTo>
                <a:lnTo>
                  <a:pt x="12313" y="1144"/>
                </a:lnTo>
                <a:lnTo>
                  <a:pt x="11948" y="949"/>
                </a:lnTo>
                <a:lnTo>
                  <a:pt x="11607" y="779"/>
                </a:lnTo>
                <a:lnTo>
                  <a:pt x="11218" y="609"/>
                </a:lnTo>
                <a:lnTo>
                  <a:pt x="10853" y="487"/>
                </a:lnTo>
                <a:lnTo>
                  <a:pt x="10464" y="365"/>
                </a:lnTo>
                <a:lnTo>
                  <a:pt x="10099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1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3" name="Shape 483"/>
          <p:cNvSpPr/>
          <p:nvPr/>
        </p:nvSpPr>
        <p:spPr>
          <a:xfrm>
            <a:off x="3820401" y="3140512"/>
            <a:ext cx="1442480" cy="102977"/>
          </a:xfrm>
          <a:custGeom>
            <a:pathLst>
              <a:path extrusionOk="0" h="2831" w="27831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idx="1" type="body"/>
          </p:nvPr>
        </p:nvSpPr>
        <p:spPr>
          <a:xfrm>
            <a:off x="2588250" y="1404400"/>
            <a:ext cx="3967499" cy="3078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FFFFA0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" sz="18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 myNumber </a:t>
            </a:r>
            <a:r>
              <a:rPr lang="en" sz="1800">
                <a:solidFill>
                  <a:srgbClr val="FFFFA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8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22C0FF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" sz="18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18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FFFFA0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" sz="18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 myString </a:t>
            </a:r>
            <a:r>
              <a:rPr lang="en" sz="1800">
                <a:solidFill>
                  <a:srgbClr val="FFFFA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8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FF2020"/>
                </a:solidFill>
                <a:latin typeface="Consolas"/>
                <a:ea typeface="Consolas"/>
                <a:cs typeface="Consolas"/>
                <a:sym typeface="Consolas"/>
              </a:rPr>
              <a:t>"Hello world!"</a:t>
            </a:r>
            <a:r>
              <a:rPr lang="en" sz="18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18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FFFFA0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" sz="18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 myBool </a:t>
            </a:r>
            <a:r>
              <a:rPr lang="en" sz="1800">
                <a:solidFill>
                  <a:srgbClr val="FFFFA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8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 false;</a:t>
            </a:r>
            <a:br>
              <a:rPr lang="en" sz="18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FFFFA0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" sz="18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 myNull </a:t>
            </a:r>
            <a:r>
              <a:rPr lang="en" sz="1800">
                <a:solidFill>
                  <a:srgbClr val="FFFFA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8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 null;</a:t>
            </a:r>
            <a:br>
              <a:rPr lang="en" sz="18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FFFFA0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" sz="18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 myUndefined </a:t>
            </a:r>
            <a:r>
              <a:rPr lang="en" sz="1800">
                <a:solidFill>
                  <a:srgbClr val="FFFFA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8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 undefined;</a:t>
            </a:r>
            <a:br>
              <a:rPr lang="en" sz="18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FFFFA0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" sz="18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 myObject </a:t>
            </a:r>
            <a:r>
              <a:rPr lang="en" sz="1800">
                <a:solidFill>
                  <a:srgbClr val="FFFFA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8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 {};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rgbClr val="E3CEAB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79" name="Shape 79"/>
          <p:cNvSpPr txBox="1"/>
          <p:nvPr>
            <p:ph type="title"/>
          </p:nvPr>
        </p:nvSpPr>
        <p:spPr>
          <a:xfrm>
            <a:off x="-6000" y="474625"/>
            <a:ext cx="9156000" cy="63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No type modifiers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idx="1" type="body"/>
          </p:nvPr>
        </p:nvSpPr>
        <p:spPr>
          <a:xfrm>
            <a:off x="3333150" y="1365275"/>
            <a:ext cx="2477700" cy="360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400">
                <a:solidFill>
                  <a:srgbClr val="FFFFA0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" sz="14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 myVar </a:t>
            </a:r>
            <a:r>
              <a:rPr lang="en" sz="1400">
                <a:solidFill>
                  <a:srgbClr val="FFFFA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4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>
                <a:solidFill>
                  <a:srgbClr val="22C0FF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" sz="14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14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myVar </a:t>
            </a:r>
            <a:r>
              <a:rPr lang="en" sz="1400">
                <a:solidFill>
                  <a:srgbClr val="FFFFA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4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>
                <a:solidFill>
                  <a:srgbClr val="FF2020"/>
                </a:solidFill>
                <a:latin typeface="Consolas"/>
                <a:ea typeface="Consolas"/>
                <a:cs typeface="Consolas"/>
                <a:sym typeface="Consolas"/>
              </a:rPr>
              <a:t>"Hello world!"</a:t>
            </a:r>
            <a:r>
              <a:rPr lang="en" sz="14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14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myVar </a:t>
            </a:r>
            <a:r>
              <a:rPr lang="en" sz="1400">
                <a:solidFill>
                  <a:srgbClr val="FFFFA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4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 false;</a:t>
            </a:r>
            <a:br>
              <a:rPr lang="en" sz="14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myVar </a:t>
            </a:r>
            <a:r>
              <a:rPr lang="en" sz="1400">
                <a:solidFill>
                  <a:srgbClr val="FFFFA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4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 null;</a:t>
            </a:r>
            <a:br>
              <a:rPr lang="en" sz="14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myVar </a:t>
            </a:r>
            <a:r>
              <a:rPr lang="en" sz="1400">
                <a:solidFill>
                  <a:srgbClr val="FFFFA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4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 undefined;</a:t>
            </a:r>
            <a:br>
              <a:rPr lang="en" sz="14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myVar </a:t>
            </a:r>
            <a:r>
              <a:rPr lang="en" sz="1400">
                <a:solidFill>
                  <a:srgbClr val="FFFFA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4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 {};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myVar </a:t>
            </a:r>
            <a:r>
              <a:rPr lang="en" sz="1400">
                <a:solidFill>
                  <a:srgbClr val="FFFFA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4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 function () {</a:t>
            </a:r>
            <a:br>
              <a:rPr lang="en" sz="14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400">
                <a:solidFill>
                  <a:srgbClr val="FFFFA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4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>
                <a:solidFill>
                  <a:srgbClr val="22C0FF"/>
                </a:solidFill>
                <a:latin typeface="Consolas"/>
                <a:ea typeface="Consolas"/>
                <a:cs typeface="Consolas"/>
                <a:sym typeface="Consolas"/>
              </a:rPr>
              <a:t>42</a:t>
            </a:r>
            <a:r>
              <a:rPr lang="en" sz="14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14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rgbClr val="DEDEDE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400">
              <a:solidFill>
                <a:srgbClr val="E3CEAB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85" name="Shape 85"/>
          <p:cNvSpPr txBox="1"/>
          <p:nvPr>
            <p:ph type="title"/>
          </p:nvPr>
        </p:nvSpPr>
        <p:spPr>
          <a:xfrm>
            <a:off x="-6000" y="474625"/>
            <a:ext cx="9156000" cy="63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Value can be reassigned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Ursul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