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6"/>
  </p:notesMasterIdLst>
  <p:sldIdLst>
    <p:sldId id="442" r:id="rId2"/>
    <p:sldId id="444" r:id="rId3"/>
    <p:sldId id="445" r:id="rId4"/>
    <p:sldId id="446" r:id="rId5"/>
    <p:sldId id="447" r:id="rId6"/>
    <p:sldId id="443" r:id="rId7"/>
    <p:sldId id="417" r:id="rId8"/>
    <p:sldId id="418" r:id="rId9"/>
    <p:sldId id="419" r:id="rId10"/>
    <p:sldId id="420" r:id="rId11"/>
    <p:sldId id="304" r:id="rId12"/>
    <p:sldId id="441" r:id="rId13"/>
    <p:sldId id="353" r:id="rId14"/>
    <p:sldId id="305" r:id="rId15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85393" autoAdjust="0"/>
  </p:normalViewPr>
  <p:slideViewPr>
    <p:cSldViewPr>
      <p:cViewPr varScale="1">
        <p:scale>
          <a:sx n="104" d="100"/>
          <a:sy n="104" d="100"/>
        </p:scale>
        <p:origin x="13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1291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7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4706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4706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6911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0331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53847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14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2366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earn.javascript.ru/" TargetMode="External"/><Relationship Id="rId4" Type="http://schemas.openxmlformats.org/officeDocument/2006/relationships/hyperlink" Target="http://dmitrysoshnikov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 statement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1214422"/>
            <a:ext cx="8286808" cy="101566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with</a:t>
            </a:r>
            <a:r>
              <a:rPr lang="en-US" sz="2000" b="1" dirty="0" smtClean="0"/>
              <a:t> 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2000" b="1" dirty="0" smtClean="0"/>
              <a:t>) {</a:t>
            </a:r>
          </a:p>
          <a:p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000" b="1" dirty="0" smtClean="0"/>
              <a:t> =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596" y="2643182"/>
            <a:ext cx="8286808" cy="132343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sz="2000" b="1" dirty="0" smtClean="0"/>
              <a:t> =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000" b="1" dirty="0" smtClean="0"/>
              <a:t>; </a:t>
            </a:r>
          </a:p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sz="2000" b="1" dirty="0" smtClean="0"/>
              <a:t> =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pt-BR" sz="2000" b="1" dirty="0" smtClean="0"/>
              <a:t>.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000" b="1" dirty="0" smtClean="0"/>
              <a:t>; </a:t>
            </a:r>
          </a:p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pt-BR" sz="2000" b="1" dirty="0" smtClean="0"/>
              <a:t>.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sz="2000" b="1" dirty="0" smtClean="0"/>
              <a:t> =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000" b="1" dirty="0" smtClean="0"/>
              <a:t>; </a:t>
            </a:r>
          </a:p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pt-BR" sz="2000" b="1" dirty="0" smtClean="0"/>
              <a:t>.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sz="2000" b="1" dirty="0" smtClean="0"/>
              <a:t> = 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pt-BR" sz="2000" b="1" dirty="0" smtClean="0"/>
              <a:t>.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000" b="1" dirty="0" smtClean="0"/>
              <a:t>;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99072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910" y="928670"/>
            <a:ext cx="7858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Starts with a letter or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Followed by zero or more letters, digits, _ or $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By convention, all variables, parameters, members, and function names start with lower case</a:t>
            </a:r>
          </a:p>
          <a:p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Except for constructors which start with upper case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Example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4280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 scripts in HTML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71472" y="1285860"/>
            <a:ext cx="7772400" cy="3786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e-BY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7158" y="714356"/>
            <a:ext cx="7781924" cy="1280520"/>
            <a:chOff x="357158" y="714356"/>
            <a:chExt cx="7781924" cy="1280520"/>
          </a:xfrm>
        </p:grpSpPr>
        <p:sp>
          <p:nvSpPr>
            <p:cNvPr id="4" name="Заголовок 1"/>
            <p:cNvSpPr txBox="1">
              <a:spLocks/>
            </p:cNvSpPr>
            <p:nvPr/>
          </p:nvSpPr>
          <p:spPr>
            <a:xfrm>
              <a:off x="357158" y="71435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 smtClean="0"/>
                <a:t>a) Between a pair of </a:t>
              </a:r>
              <a:r>
                <a:rPr lang="en-US" sz="2200" b="1" dirty="0" smtClean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 smtClean="0"/>
                <a:t>and </a:t>
              </a:r>
              <a:r>
                <a:rPr lang="en-US" sz="2200" b="1" dirty="0" smtClean="0">
                  <a:solidFill>
                    <a:srgbClr val="0070C0"/>
                  </a:solidFill>
                </a:rPr>
                <a:t>&lt;/script&gt; </a:t>
              </a:r>
              <a:r>
                <a:rPr lang="en-US" sz="2200" dirty="0" smtClean="0"/>
                <a:t>tags</a:t>
              </a:r>
              <a:endParaRPr kumimoji="0" lang="be-BY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>
              <a:off x="428596" y="1071546"/>
              <a:ext cx="7643866" cy="923330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/>
                <a:t>&lt;script </a:t>
              </a:r>
              <a:r>
                <a:rPr lang="en-US" b="1" dirty="0" smtClean="0">
                  <a:solidFill>
                    <a:srgbClr val="C00000"/>
                  </a:solidFill>
                </a:rPr>
                <a:t>type</a:t>
              </a:r>
              <a:r>
                <a:rPr lang="en-US" b="1" dirty="0" smtClean="0"/>
                <a:t>="</a:t>
              </a:r>
              <a:r>
                <a:rPr lang="en-US" b="1" dirty="0" smtClean="0">
                  <a:solidFill>
                    <a:srgbClr val="00B050"/>
                  </a:solidFill>
                </a:rPr>
                <a:t>text/</a:t>
              </a:r>
              <a:r>
                <a:rPr lang="en-US" b="1" dirty="0" err="1" smtClean="0">
                  <a:solidFill>
                    <a:srgbClr val="00B050"/>
                  </a:solidFill>
                </a:rPr>
                <a:t>javascript</a:t>
              </a:r>
              <a:r>
                <a:rPr lang="en-US" b="1" dirty="0" smtClean="0"/>
                <a:t>"&gt;</a:t>
              </a:r>
            </a:p>
            <a:p>
              <a:r>
                <a:rPr lang="en-US" b="1" dirty="0" smtClean="0"/>
                <a:t>	</a:t>
              </a:r>
              <a:r>
                <a:rPr lang="en-US" b="1" dirty="0" smtClean="0">
                  <a:solidFill>
                    <a:srgbClr val="0070C0"/>
                  </a:solidFill>
                </a:rPr>
                <a:t>alert</a:t>
              </a:r>
              <a:r>
                <a:rPr lang="en-US" b="1" dirty="0" smtClean="0"/>
                <a:t>(</a:t>
              </a:r>
              <a:r>
                <a:rPr lang="en-US" b="1" dirty="0" smtClean="0">
                  <a:solidFill>
                    <a:srgbClr val="00B050"/>
                  </a:solidFill>
                </a:rPr>
                <a:t>“hello world!”</a:t>
              </a:r>
              <a:r>
                <a:rPr lang="en-US" b="1" dirty="0" smtClean="0"/>
                <a:t>);</a:t>
              </a:r>
            </a:p>
            <a:p>
              <a:r>
                <a:rPr lang="en-US" b="1" dirty="0" smtClean="0"/>
                <a:t>&lt;/script&gt;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8596" y="2500306"/>
            <a:ext cx="7781924" cy="797960"/>
            <a:chOff x="428596" y="2500306"/>
            <a:chExt cx="7781924" cy="797960"/>
          </a:xfrm>
        </p:grpSpPr>
        <p:sp>
          <p:nvSpPr>
            <p:cNvPr id="7" name="Rectangle 8"/>
            <p:cNvSpPr/>
            <p:nvPr/>
          </p:nvSpPr>
          <p:spPr>
            <a:xfrm>
              <a:off x="428596" y="2928934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/>
                <a:t> &lt;script </a:t>
              </a:r>
              <a:r>
                <a:rPr lang="en-US" b="1" dirty="0" smtClean="0">
                  <a:solidFill>
                    <a:srgbClr val="C00000"/>
                  </a:solidFill>
                </a:rPr>
                <a:t>type</a:t>
              </a:r>
              <a:r>
                <a:rPr lang="en-US" b="1" dirty="0" smtClean="0"/>
                <a:t>="</a:t>
              </a:r>
              <a:r>
                <a:rPr lang="en-US" b="1" dirty="0" smtClean="0">
                  <a:solidFill>
                    <a:srgbClr val="00B050"/>
                  </a:solidFill>
                </a:rPr>
                <a:t>text/</a:t>
              </a:r>
              <a:r>
                <a:rPr lang="en-US" b="1" dirty="0" err="1" smtClean="0">
                  <a:solidFill>
                    <a:srgbClr val="00B050"/>
                  </a:solidFill>
                </a:rPr>
                <a:t>javascript</a:t>
              </a:r>
              <a:r>
                <a:rPr lang="en-US" b="1" dirty="0" smtClean="0"/>
                <a:t>"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src</a:t>
              </a:r>
              <a:r>
                <a:rPr lang="en-US" b="1" dirty="0" smtClean="0"/>
                <a:t>=</a:t>
              </a:r>
              <a:r>
                <a:rPr lang="en-US" b="1" dirty="0" smtClean="0">
                  <a:solidFill>
                    <a:srgbClr val="00B050"/>
                  </a:solidFill>
                </a:rPr>
                <a:t>"script.js”</a:t>
              </a:r>
              <a:r>
                <a:rPr lang="en-US" b="1" dirty="0" smtClean="0"/>
                <a:t>&gt;&lt;/script&gt;</a:t>
              </a:r>
            </a:p>
          </p:txBody>
        </p:sp>
        <p:sp>
          <p:nvSpPr>
            <p:cNvPr id="12" name="Заголовок 1"/>
            <p:cNvSpPr txBox="1">
              <a:spLocks/>
            </p:cNvSpPr>
            <p:nvPr/>
          </p:nvSpPr>
          <p:spPr>
            <a:xfrm>
              <a:off x="428596" y="2500306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/>
            <a:p>
              <a:pPr marL="457200" indent="-457200"/>
              <a:r>
                <a:rPr lang="en-US" sz="2200" dirty="0" smtClean="0"/>
                <a:t>b) From an external file specified by the </a:t>
              </a:r>
              <a:r>
                <a:rPr lang="en-US" sz="2200" b="1" dirty="0" err="1" smtClean="0">
                  <a:solidFill>
                    <a:srgbClr val="0070C0"/>
                  </a:solidFill>
                </a:rPr>
                <a:t>src</a:t>
              </a:r>
              <a:r>
                <a:rPr lang="en-US" sz="2200" dirty="0" smtClean="0"/>
                <a:t> attribute of a </a:t>
              </a:r>
              <a:r>
                <a:rPr lang="en-US" sz="2200" b="1" dirty="0" smtClean="0">
                  <a:solidFill>
                    <a:srgbClr val="0070C0"/>
                  </a:solidFill>
                </a:rPr>
                <a:t>&lt;script&gt; </a:t>
              </a:r>
              <a:r>
                <a:rPr lang="en-US" sz="2200" dirty="0" smtClean="0"/>
                <a:t>tag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8596" y="3714752"/>
            <a:ext cx="8215370" cy="1083712"/>
            <a:chOff x="428596" y="3714752"/>
            <a:chExt cx="8215370" cy="1083712"/>
          </a:xfrm>
        </p:grpSpPr>
        <p:sp>
          <p:nvSpPr>
            <p:cNvPr id="8" name="Rectangle 8"/>
            <p:cNvSpPr/>
            <p:nvPr/>
          </p:nvSpPr>
          <p:spPr>
            <a:xfrm>
              <a:off x="428596" y="4429132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/>
                <a:t> &lt;button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onclick</a:t>
              </a:r>
              <a:r>
                <a:rPr lang="en-US" b="1" dirty="0" smtClean="0"/>
                <a:t>="</a:t>
              </a:r>
              <a:r>
                <a:rPr lang="en-US" b="1" dirty="0" err="1" smtClean="0">
                  <a:solidFill>
                    <a:srgbClr val="0070C0"/>
                  </a:solidFill>
                </a:rPr>
                <a:t>sayHello</a:t>
              </a:r>
              <a:r>
                <a:rPr lang="en-US" b="1" dirty="0" smtClean="0"/>
                <a:t>();"&gt;execute function "</a:t>
              </a:r>
              <a:r>
                <a:rPr lang="en-US" b="1" dirty="0" err="1" smtClean="0"/>
                <a:t>sayHello</a:t>
              </a:r>
              <a:r>
                <a:rPr lang="en-US" b="1" dirty="0" smtClean="0"/>
                <a:t>"&lt;/button&gt;</a:t>
              </a:r>
            </a:p>
          </p:txBody>
        </p:sp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428596" y="3714752"/>
              <a:ext cx="8215370" cy="7143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457200" indent="-457200"/>
              <a:r>
                <a:rPr lang="en-US" sz="2200" dirty="0" smtClean="0"/>
                <a:t>c) In an event handler, specified as the value of an HTML attribute </a:t>
              </a:r>
            </a:p>
            <a:p>
              <a:pPr marL="457200" indent="-457200"/>
              <a:r>
                <a:rPr lang="en-US" sz="2200" dirty="0" smtClean="0"/>
                <a:t>such as </a:t>
              </a:r>
              <a:r>
                <a:rPr lang="en-US" sz="2200" b="1" dirty="0" err="1" smtClean="0">
                  <a:solidFill>
                    <a:srgbClr val="0070C0"/>
                  </a:solidFill>
                </a:rPr>
                <a:t>onclick</a:t>
              </a:r>
              <a:r>
                <a:rPr lang="en-US" sz="2200" dirty="0" smtClean="0"/>
                <a:t> or </a:t>
              </a:r>
              <a:r>
                <a:rPr lang="en-US" sz="2200" b="1" dirty="0" err="1" smtClean="0">
                  <a:solidFill>
                    <a:srgbClr val="0070C0"/>
                  </a:solidFill>
                </a:rPr>
                <a:t>onmouseover</a:t>
              </a:r>
              <a:endParaRPr lang="en-US" sz="2200" b="1" dirty="0" smtClean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8596" y="5286388"/>
            <a:ext cx="7786742" cy="797960"/>
            <a:chOff x="428596" y="5286388"/>
            <a:chExt cx="7786742" cy="797960"/>
          </a:xfrm>
        </p:grpSpPr>
        <p:sp>
          <p:nvSpPr>
            <p:cNvPr id="9" name="Rectangle 8"/>
            <p:cNvSpPr/>
            <p:nvPr/>
          </p:nvSpPr>
          <p:spPr>
            <a:xfrm>
              <a:off x="500034" y="5715016"/>
              <a:ext cx="77153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1001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 smtClean="0"/>
                <a:t> </a:t>
              </a:r>
              <a:r>
                <a:rPr lang="en-US" b="1" dirty="0" err="1" smtClean="0">
                  <a:solidFill>
                    <a:srgbClr val="C00000"/>
                  </a:solidFill>
                </a:rPr>
                <a:t>javascript</a:t>
              </a:r>
              <a:r>
                <a:rPr lang="en-US" b="1" dirty="0" err="1" smtClean="0"/>
                <a:t>:</a:t>
              </a:r>
              <a:r>
                <a:rPr lang="en-US" b="1" dirty="0" err="1" smtClean="0">
                  <a:solidFill>
                    <a:srgbClr val="0070C0"/>
                  </a:solidFill>
                </a:rPr>
                <a:t>alert</a:t>
              </a:r>
              <a:r>
                <a:rPr lang="en-US" b="1" dirty="0" smtClean="0"/>
                <a:t>(</a:t>
              </a:r>
              <a:r>
                <a:rPr lang="en-US" b="1" dirty="0" smtClean="0">
                  <a:solidFill>
                    <a:srgbClr val="00B050"/>
                  </a:solidFill>
                </a:rPr>
                <a:t>“Hello world”</a:t>
              </a:r>
              <a:r>
                <a:rPr lang="en-US" b="1" dirty="0" smtClean="0"/>
                <a:t>);</a:t>
              </a:r>
            </a:p>
          </p:txBody>
        </p:sp>
        <p:sp>
          <p:nvSpPr>
            <p:cNvPr id="14" name="Заголовок 1"/>
            <p:cNvSpPr txBox="1">
              <a:spLocks/>
            </p:cNvSpPr>
            <p:nvPr/>
          </p:nvSpPr>
          <p:spPr>
            <a:xfrm>
              <a:off x="428596" y="5286388"/>
              <a:ext cx="7781924" cy="4286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457200" indent="-457200"/>
              <a:r>
                <a:rPr lang="en-US" sz="2200" dirty="0" smtClean="0"/>
                <a:t>d) In a URL, uses the special </a:t>
              </a:r>
              <a:r>
                <a:rPr lang="en-US" sz="2200" b="1" dirty="0" err="1" smtClean="0">
                  <a:solidFill>
                    <a:srgbClr val="0070C0"/>
                  </a:solidFill>
                </a:rPr>
                <a:t>javascript</a:t>
              </a:r>
              <a:r>
                <a:rPr lang="en-US" sz="2200" b="1" dirty="0" smtClean="0">
                  <a:solidFill>
                    <a:srgbClr val="0070C0"/>
                  </a:solidFill>
                </a:rPr>
                <a:t>: </a:t>
              </a:r>
              <a:r>
                <a:rPr lang="en-US" sz="2200" dirty="0" smtClean="0"/>
                <a:t>protocol</a:t>
              </a:r>
              <a:endParaRPr lang="en-US" sz="2200" b="1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864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4901" y="714356"/>
            <a:ext cx="8286808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en-US" sz="2400" b="1" dirty="0" smtClean="0"/>
          </a:p>
          <a:p>
            <a:pPr lvl="0">
              <a:spcBef>
                <a:spcPct val="0"/>
              </a:spcBef>
              <a:defRPr/>
            </a:pP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196752"/>
            <a:ext cx="2686867" cy="352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99686" y="1510902"/>
            <a:ext cx="82750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/>
              <a:t>JavaScript: The Definitive Guide, </a:t>
            </a:r>
            <a:r>
              <a:rPr lang="en-US" b="1" dirty="0" smtClean="0"/>
              <a:t>Six </a:t>
            </a:r>
            <a:r>
              <a:rPr lang="en-US" b="1" dirty="0"/>
              <a:t>Edition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David Flanagan </a:t>
            </a:r>
            <a:endParaRPr lang="en-US" b="1" dirty="0" smtClean="0"/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/>
              <a:t>Speaking JavaScript: An In-Depth Guide for Programmers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 smtClean="0"/>
              <a:t>by </a:t>
            </a:r>
            <a:r>
              <a:rPr lang="en-US" b="1" dirty="0"/>
              <a:t>Dr. Axel </a:t>
            </a:r>
            <a:r>
              <a:rPr lang="en-US" b="1" dirty="0" err="1"/>
              <a:t>Rauschmayer</a:t>
            </a:r>
            <a:r>
              <a:rPr lang="en-US" b="1" dirty="0" smtClean="0"/>
              <a:t> </a:t>
            </a:r>
          </a:p>
          <a:p>
            <a:pPr>
              <a:spcBef>
                <a:spcPct val="0"/>
              </a:spcBef>
              <a:defRPr/>
            </a:pPr>
            <a:endParaRPr lang="en-US" dirty="0" smtClean="0">
              <a:hlinkClick r:id="rId4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 smtClean="0">
                <a:hlinkClick r:id="rId4"/>
              </a:rPr>
              <a:t>http</a:t>
            </a:r>
            <a:r>
              <a:rPr lang="en-US" b="1" dirty="0">
                <a:hlinkClick r:id="rId4"/>
              </a:rPr>
              <a:t>://dmitrysoshnikov.com</a:t>
            </a:r>
            <a:endParaRPr lang="en-US" b="1" dirty="0"/>
          </a:p>
          <a:p>
            <a:pPr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5"/>
              </a:rPr>
              <a:t>http</a:t>
            </a:r>
            <a:r>
              <a:rPr lang="en-US" b="1" dirty="0" smtClean="0">
                <a:hlinkClick r:id="rId5"/>
              </a:rPr>
              <a:t>://learn.j</a:t>
            </a:r>
            <a:r>
              <a:rPr lang="fr-FR" b="1" dirty="0" smtClean="0">
                <a:hlinkClick r:id="rId5"/>
              </a:rPr>
              <a:t>avascript.ru</a:t>
            </a:r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61255"/>
            <a:ext cx="4464496" cy="6696745"/>
          </a:xfrm>
        </p:spPr>
      </p:pic>
    </p:spTree>
    <p:extLst>
      <p:ext uri="{BB962C8B-B14F-4D97-AF65-F5344CB8AC3E}">
        <p14:creationId xmlns:p14="http://schemas.microsoft.com/office/powerpoint/2010/main" val="74516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325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61359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20688"/>
            <a:ext cx="5616624" cy="4958888"/>
          </a:xfrm>
        </p:spPr>
      </p:pic>
    </p:spTree>
    <p:extLst>
      <p:ext uri="{BB962C8B-B14F-4D97-AF65-F5344CB8AC3E}">
        <p14:creationId xmlns:p14="http://schemas.microsoft.com/office/powerpoint/2010/main" val="21969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2;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b = 2;</a:t>
            </a:r>
          </a:p>
          <a:p>
            <a:pPr marL="0" indent="0">
              <a:buNone/>
            </a:pPr>
            <a:r>
              <a:rPr lang="en-US" smtClean="0"/>
              <a:t>console.log(a + b);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7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r>
              <a:rPr lang="en-US" smtClean="0"/>
              <a:t>of lecture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857232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'' == '0'    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0 == ''            // true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0 == '0'    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 smtClean="0"/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false == 'false'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false == '0'     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 smtClean="0"/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false == undefined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false == null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null == undefined  // true</a:t>
            </a:r>
          </a:p>
          <a:p>
            <a:pPr eaLnBrk="1" hangingPunct="1">
              <a:lnSpc>
                <a:spcPct val="80000"/>
              </a:lnSpc>
            </a:pPr>
            <a:endParaRPr lang="da-DK" sz="2400" b="1" dirty="0" smtClean="0"/>
          </a:p>
          <a:p>
            <a:pPr eaLnBrk="1" hangingPunct="1">
              <a:lnSpc>
                <a:spcPct val="80000"/>
              </a:lnSpc>
            </a:pPr>
            <a:r>
              <a:rPr lang="da-DK" sz="2400" b="1" dirty="0" smtClean="0"/>
              <a:t>‘ \t\r\n ' == 0    // true</a:t>
            </a:r>
            <a:endParaRPr lang="en-US" sz="24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42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Evils of type coercion (recap)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63450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42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Implicit Typecasting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1196752"/>
            <a:ext cx="8280920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zero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6400"/>
                </a:solidFill>
                <a:latin typeface="Consolas"/>
              </a:rPr>
              <a:t>/* </a:t>
            </a:r>
            <a:r>
              <a:rPr lang="en-US" dirty="0" err="1" smtClean="0">
                <a:solidFill>
                  <a:srgbClr val="006400"/>
                </a:solidFill>
                <a:latin typeface="Consolas"/>
              </a:rPr>
              <a:t>antipattern</a:t>
            </a:r>
            <a:r>
              <a:rPr lang="en-US" dirty="0" smtClean="0">
                <a:solidFill>
                  <a:srgbClr val="006400"/>
                </a:solidFill>
                <a:latin typeface="Consolas"/>
              </a:rPr>
              <a:t> */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(zero 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srgbClr val="006400"/>
                </a:solidFill>
                <a:latin typeface="Consolas"/>
              </a:rPr>
              <a:t>	//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this block is executed...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6400"/>
                </a:solidFill>
                <a:latin typeface="Consolas"/>
              </a:rPr>
              <a:t>// preferred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(zero ===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srgbClr val="006400"/>
                </a:solidFill>
                <a:latin typeface="Consolas"/>
              </a:rPr>
              <a:t>	//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not executing because zero is 0, not false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9728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42910" y="142852"/>
            <a:ext cx="7772400" cy="52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semicolon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28596" y="928670"/>
            <a:ext cx="8286808" cy="83099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b="1" dirty="0" err="1" smtClean="0"/>
              <a:t>var</a:t>
            </a:r>
            <a:r>
              <a:rPr lang="en-US" sz="2000" b="1" dirty="0" smtClean="0"/>
              <a:t> a = b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//blah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/>
              <a:t>(function() {alert(1)})()</a:t>
            </a:r>
          </a:p>
        </p:txBody>
      </p:sp>
    </p:spTree>
    <p:extLst>
      <p:ext uri="{BB962C8B-B14F-4D97-AF65-F5344CB8AC3E}">
        <p14:creationId xmlns:p14="http://schemas.microsoft.com/office/powerpoint/2010/main" val="2084511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10840</TotalTime>
  <Words>330</Words>
  <Application>Microsoft Office PowerPoint</Application>
  <PresentationFormat>On-screen Show (4:3)</PresentationFormat>
  <Paragraphs>81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Тема Office</vt:lpstr>
      <vt:lpstr>Lecture III</vt:lpstr>
      <vt:lpstr>PowerPoint Presentation</vt:lpstr>
      <vt:lpstr>PowerPoint Presentation</vt:lpstr>
      <vt:lpstr>PowerPoint Presentation</vt:lpstr>
      <vt:lpstr>Example</vt:lpstr>
      <vt:lpstr>Recap of lecture II</vt:lpstr>
      <vt:lpstr>PowerPoint Presentation</vt:lpstr>
      <vt:lpstr>PowerPoint Presentation</vt:lpstr>
      <vt:lpstr>PowerPoint Presentation</vt:lpstr>
      <vt:lpstr>With statement</vt:lpstr>
      <vt:lpstr>Identifiers</vt:lpstr>
      <vt:lpstr>PowerPoint Presentation</vt:lpstr>
      <vt:lpstr>Embedding scripts in HTML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790</cp:revision>
  <dcterms:created xsi:type="dcterms:W3CDTF">2009-11-07T10:35:59Z</dcterms:created>
  <dcterms:modified xsi:type="dcterms:W3CDTF">2015-08-31T11:29:39Z</dcterms:modified>
</cp:coreProperties>
</file>