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8"/>
  </p:notesMasterIdLst>
  <p:sldIdLst>
    <p:sldId id="442" r:id="rId2"/>
    <p:sldId id="508" r:id="rId3"/>
    <p:sldId id="509" r:id="rId4"/>
    <p:sldId id="510" r:id="rId5"/>
    <p:sldId id="511" r:id="rId6"/>
    <p:sldId id="512" r:id="rId7"/>
    <p:sldId id="449" r:id="rId8"/>
    <p:sldId id="514" r:id="rId9"/>
    <p:sldId id="450" r:id="rId10"/>
    <p:sldId id="454" r:id="rId11"/>
    <p:sldId id="453" r:id="rId12"/>
    <p:sldId id="455" r:id="rId13"/>
    <p:sldId id="456" r:id="rId14"/>
    <p:sldId id="457" r:id="rId15"/>
    <p:sldId id="515" r:id="rId16"/>
    <p:sldId id="465" r:id="rId17"/>
    <p:sldId id="463" r:id="rId18"/>
    <p:sldId id="464" r:id="rId19"/>
    <p:sldId id="458" r:id="rId20"/>
    <p:sldId id="466" r:id="rId21"/>
    <p:sldId id="462" r:id="rId22"/>
    <p:sldId id="484" r:id="rId23"/>
    <p:sldId id="485" r:id="rId24"/>
    <p:sldId id="497" r:id="rId25"/>
    <p:sldId id="486" r:id="rId26"/>
    <p:sldId id="461" r:id="rId27"/>
    <p:sldId id="507" r:id="rId28"/>
    <p:sldId id="513" r:id="rId29"/>
    <p:sldId id="492" r:id="rId30"/>
    <p:sldId id="487" r:id="rId31"/>
    <p:sldId id="488" r:id="rId32"/>
    <p:sldId id="489" r:id="rId33"/>
    <p:sldId id="490" r:id="rId34"/>
    <p:sldId id="491" r:id="rId35"/>
    <p:sldId id="493" r:id="rId36"/>
    <p:sldId id="498" r:id="rId37"/>
    <p:sldId id="500" r:id="rId38"/>
    <p:sldId id="499" r:id="rId39"/>
    <p:sldId id="501" r:id="rId40"/>
    <p:sldId id="502" r:id="rId41"/>
    <p:sldId id="503" r:id="rId42"/>
    <p:sldId id="505" r:id="rId43"/>
    <p:sldId id="451" r:id="rId44"/>
    <p:sldId id="495" r:id="rId45"/>
    <p:sldId id="467" r:id="rId46"/>
    <p:sldId id="305" r:id="rId4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85393" autoAdjust="0"/>
  </p:normalViewPr>
  <p:slideViewPr>
    <p:cSldViewPr>
      <p:cViewPr varScale="1">
        <p:scale>
          <a:sx n="83" d="100"/>
          <a:sy n="83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55866-C109-46F5-A1A5-A583FE70736B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43F0-FEFD-424B-AFAA-1D3C2B01CC9C}" type="slidenum">
              <a:rPr lang="be-BY" smtClean="0"/>
              <a:pPr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1291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20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03035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21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10599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22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5971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23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61118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25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2591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ru-RU" baseline="0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6491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28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30857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B43F0-FEFD-424B-AFAA-1D3C2B01CC9C}" type="slidenum">
              <a:rPr lang="be-BY" smtClean="0"/>
              <a:pPr/>
              <a:t>46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2366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e-BY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30C-D1AE-43D8-9AC8-81DD3F555E58}" type="datetimeFigureOut">
              <a:rPr lang="be-BY" smtClean="0"/>
              <a:pPr/>
              <a:t>31.08.2015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3037-F021-4FF3-B858-BD550DBF9771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e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earn.javascript.ru/" TargetMode="External"/><Relationship Id="rId4" Type="http://schemas.openxmlformats.org/officeDocument/2006/relationships/hyperlink" Target="http://dmitrysoshnikov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0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19872" y="1700808"/>
            <a:ext cx="222098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y = 3;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 + 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411657" y="2449488"/>
            <a:ext cx="365760" cy="100584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5713" y="27676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scope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10800000">
            <a:off x="2627784" y="1844824"/>
            <a:ext cx="444322" cy="196531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539" y="2642814"/>
            <a:ext cx="129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uter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“inner"</a:t>
            </a:r>
            <a:r>
              <a:rPr lang="en-US" b="1" dirty="0" smtClean="0"/>
              <a:t>; 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"inner"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903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585323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 smtClean="0">
                <a:solidFill>
                  <a:srgbClr val="00B050"/>
                </a:solidFill>
              </a:rPr>
              <a:t>“outer”</a:t>
            </a:r>
            <a:r>
              <a:rPr lang="en-US" b="1" dirty="0" smtClean="0"/>
              <a:t>;       </a:t>
            </a:r>
            <a:r>
              <a:rPr lang="en-US" b="1" dirty="0"/>
              <a:t>// A </a:t>
            </a:r>
            <a:r>
              <a:rPr lang="en-US" b="1" dirty="0" smtClean="0"/>
              <a:t>outer variable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"outer"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0377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56792"/>
            <a:ext cx="8429684" cy="230832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"global "</a:t>
            </a:r>
            <a:r>
              <a:rPr lang="en-US" b="1" dirty="0"/>
              <a:t>;          // A global variable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outer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inner</a:t>
            </a:r>
            <a:r>
              <a:rPr lang="en-US" b="1" dirty="0"/>
              <a:t>() {</a:t>
            </a:r>
          </a:p>
          <a:p>
            <a:r>
              <a:rPr lang="en-US" b="1" dirty="0" smtClean="0"/>
              <a:t>	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b="1" dirty="0" err="1" smtClean="0"/>
              <a:t>.</a:t>
            </a:r>
            <a:r>
              <a:rPr lang="en-US" b="1" dirty="0" err="1" smtClean="0">
                <a:solidFill>
                  <a:srgbClr val="0070C0"/>
                </a:solidFill>
              </a:rPr>
              <a:t>write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b="1" dirty="0" smtClean="0"/>
              <a:t>);       // </a:t>
            </a:r>
            <a:r>
              <a:rPr lang="en-US" b="1" dirty="0"/>
              <a:t>Prints </a:t>
            </a:r>
            <a:r>
              <a:rPr lang="en-US" b="1" dirty="0" smtClean="0"/>
              <a:t>"global"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inner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rgbClr val="0070C0"/>
                </a:solidFill>
              </a:rPr>
              <a:t>outer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10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761" y="1268760"/>
            <a:ext cx="6000792" cy="286232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 {</a:t>
            </a: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5</a:t>
            </a:r>
            <a:r>
              <a:rPr lang="en-US" b="1" dirty="0"/>
              <a:t>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 () {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7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 = </a:t>
            </a:r>
            <a:r>
              <a:rPr lang="en-US" b="1" dirty="0">
                <a:solidFill>
                  <a:srgbClr val="00B050"/>
                </a:solidFill>
              </a:rPr>
              <a:t>11</a:t>
            </a:r>
            <a:r>
              <a:rPr lang="en-US" b="1" dirty="0"/>
              <a:t>;</a:t>
            </a:r>
          </a:p>
          <a:p>
            <a:r>
              <a:rPr lang="en-US" b="1" dirty="0"/>
              <a:t>	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/>
              <a:t>;</a:t>
            </a:r>
          </a:p>
          <a:p>
            <a:r>
              <a:rPr lang="en-US" b="1" dirty="0"/>
              <a:t>	};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b="1" dirty="0"/>
              <a:t>();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>
                <a:solidFill>
                  <a:srgbClr val="00B050"/>
                </a:solidFill>
              </a:rPr>
              <a:t>"a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00B050"/>
                </a:solidFill>
              </a:rPr>
              <a:t>"; b = "</a:t>
            </a:r>
            <a:r>
              <a:rPr lang="en-US" b="1" dirty="0"/>
              <a:t> +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b="1" dirty="0"/>
              <a:t>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8761" y="4394895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var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 =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b="1" dirty="0"/>
              <a:t>(){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alert</a:t>
            </a:r>
            <a:r>
              <a:rPr lang="en-US" b="1" dirty="0"/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 err="1"/>
              <a:t>.</a:t>
            </a:r>
            <a:r>
              <a:rPr lang="en-US" b="1" dirty="0" err="1">
                <a:solidFill>
                  <a:srgbClr val="0070C0"/>
                </a:solidFill>
              </a:rPr>
              <a:t>toString</a:t>
            </a:r>
            <a:r>
              <a:rPr lang="en-US" b="1" dirty="0"/>
              <a:t>());</a:t>
            </a: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51129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JavaScript </a:t>
            </a:r>
            <a:r>
              <a:rPr lang="en-US" i="1" dirty="0"/>
              <a:t>hoists</a:t>
            </a:r>
            <a:r>
              <a:rPr lang="en-US" dirty="0"/>
              <a:t> all variable declarations, it moves them to the beginning of their direct scopes. </a:t>
            </a:r>
          </a:p>
        </p:txBody>
      </p:sp>
    </p:spTree>
    <p:extLst>
      <p:ext uri="{BB962C8B-B14F-4D97-AF65-F5344CB8AC3E}">
        <p14:creationId xmlns:p14="http://schemas.microsoft.com/office/powerpoint/2010/main" val="36960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624" y="1990435"/>
            <a:ext cx="27363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undefined ("foo" and "bar" exist)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5283774" y="1990435"/>
            <a:ext cx="33843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function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foo() {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alert(bar);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35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bar;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foo();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35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undefined</a:t>
            </a:r>
            <a:endParaRPr lang="en-US" sz="1350" dirty="0">
              <a:latin typeface="Courier New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139952" y="2564904"/>
            <a:ext cx="1008112" cy="648072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Hoisting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1755" y="1484785"/>
            <a:ext cx="6322263" cy="1546577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063" y="3537012"/>
            <a:ext cx="6322263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"global "</a:t>
            </a:r>
            <a:r>
              <a:rPr lang="en-US" sz="1350" b="1" dirty="0"/>
              <a:t>;</a:t>
            </a:r>
            <a:endParaRPr lang="ru-RU" sz="1350" b="1" dirty="0">
              <a:solidFill>
                <a:srgbClr val="0070C0"/>
              </a:solidFill>
            </a:endParaRPr>
          </a:p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50" b="1" dirty="0"/>
              <a:t>( ) {</a:t>
            </a:r>
          </a:p>
          <a:p>
            <a:r>
              <a:rPr lang="en-US" sz="1350" b="1" dirty="0"/>
              <a:t>	</a:t>
            </a:r>
            <a:r>
              <a:rPr lang="en-US" sz="1350" b="1" u="sng" dirty="0" err="1">
                <a:solidFill>
                  <a:srgbClr val="0070C0"/>
                </a:solidFill>
              </a:rPr>
              <a:t>var</a:t>
            </a:r>
            <a:r>
              <a:rPr lang="en-US" sz="1350" b="1" u="sng" dirty="0">
                <a:solidFill>
                  <a:srgbClr val="0070C0"/>
                </a:solidFill>
              </a:rPr>
              <a:t> </a:t>
            </a:r>
            <a:r>
              <a:rPr lang="en-US" sz="1350" b="1" u="sng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u="sng" dirty="0"/>
              <a:t>;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  </a:t>
            </a:r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 = "</a:t>
            </a:r>
            <a:r>
              <a:rPr lang="en-US" sz="1350" b="1" dirty="0">
                <a:solidFill>
                  <a:srgbClr val="00B050"/>
                </a:solidFill>
              </a:rPr>
              <a:t>local</a:t>
            </a:r>
            <a:r>
              <a:rPr lang="en-US" sz="1350" b="1" dirty="0"/>
              <a:t>";</a:t>
            </a:r>
            <a:endParaRPr lang="ru-RU" sz="1350" b="1" dirty="0"/>
          </a:p>
          <a:p>
            <a:r>
              <a:rPr lang="en-US" sz="1350" b="1" dirty="0"/>
              <a:t>	</a:t>
            </a:r>
            <a:r>
              <a:rPr lang="en-US" sz="1350" b="1" dirty="0">
                <a:solidFill>
                  <a:srgbClr val="0070C0"/>
                </a:solidFill>
              </a:rPr>
              <a:t>alert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1350" b="1" dirty="0"/>
              <a:t>);</a:t>
            </a:r>
          </a:p>
          <a:p>
            <a:r>
              <a:rPr lang="en-US" sz="1350" b="1" dirty="0"/>
              <a:t>}</a:t>
            </a:r>
          </a:p>
          <a:p>
            <a:r>
              <a:rPr lang="en-US" sz="1350" b="1" dirty="0"/>
              <a:t> </a:t>
            </a:r>
            <a:r>
              <a:rPr lang="en-US" sz="1350" b="1" dirty="0">
                <a:solidFill>
                  <a:srgbClr val="0070C0"/>
                </a:solidFill>
              </a:rPr>
              <a:t>f</a:t>
            </a:r>
            <a:r>
              <a:rPr lang="en-US" sz="1350" b="1" dirty="0"/>
              <a:t>( ); </a:t>
            </a:r>
          </a:p>
        </p:txBody>
      </p:sp>
    </p:spTree>
    <p:extLst>
      <p:ext uri="{BB962C8B-B14F-4D97-AF65-F5344CB8AC3E}">
        <p14:creationId xmlns:p14="http://schemas.microsoft.com/office/powerpoint/2010/main" val="6010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functions introduce new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 block scope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2348880"/>
            <a:ext cx="32140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starts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block 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foo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</a:t>
            </a:r>
            <a:r>
              <a:rPr lang="en-US" smtClean="0"/>
              <a:t>of lecture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868" y="1700808"/>
            <a:ext cx="6322263" cy="279307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function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) {</a:t>
            </a:r>
          </a:p>
          <a:p>
            <a:r>
              <a:rPr lang="en-US" sz="1350" b="1" dirty="0"/>
              <a:t>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  // </a:t>
            </a:r>
            <a:r>
              <a:rPr lang="en-US" sz="1350" b="1" dirty="0" err="1"/>
              <a:t>i</a:t>
            </a:r>
            <a:r>
              <a:rPr lang="en-US" sz="1350" b="1" dirty="0"/>
              <a:t> is defined throughout function </a:t>
            </a:r>
          </a:p>
          <a:p>
            <a:r>
              <a:rPr lang="en-US" sz="1350" b="1" dirty="0"/>
              <a:t>        </a:t>
            </a:r>
            <a:r>
              <a:rPr lang="en-US" sz="1350" b="1" dirty="0">
                <a:solidFill>
                  <a:srgbClr val="0070C0"/>
                </a:solidFill>
              </a:rPr>
              <a:t>if</a:t>
            </a:r>
            <a:r>
              <a:rPr lang="en-US" sz="1350" b="1" dirty="0"/>
              <a:t> (</a:t>
            </a:r>
            <a:r>
              <a:rPr lang="en-US" sz="1350" b="1" dirty="0" err="1">
                <a:solidFill>
                  <a:srgbClr val="0070C0"/>
                </a:solidFill>
              </a:rPr>
              <a:t>typeof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1350" b="1" dirty="0"/>
              <a:t> == "</a:t>
            </a:r>
            <a:r>
              <a:rPr lang="en-US" sz="1350" b="1" dirty="0">
                <a:solidFill>
                  <a:srgbClr val="00B050"/>
                </a:solidFill>
              </a:rPr>
              <a:t>object</a:t>
            </a:r>
            <a:r>
              <a:rPr lang="en-US" sz="1350" b="1" dirty="0"/>
              <a:t>") { </a:t>
            </a:r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 = 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    // j is defined everywhere, not just block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>
                <a:solidFill>
                  <a:srgbClr val="0070C0"/>
                </a:solidFill>
              </a:rPr>
              <a:t>for(</a:t>
            </a:r>
            <a:r>
              <a:rPr lang="en-US" sz="1350" b="1" dirty="0" err="1">
                <a:solidFill>
                  <a:srgbClr val="0070C0"/>
                </a:solidFill>
              </a:rPr>
              <a:t>var</a:t>
            </a:r>
            <a:r>
              <a:rPr lang="en-US" sz="1350" b="1" dirty="0"/>
              <a:t>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=</a:t>
            </a:r>
            <a:r>
              <a:rPr lang="en-US" sz="1350" b="1" dirty="0">
                <a:solidFill>
                  <a:srgbClr val="00B050"/>
                </a:solidFill>
              </a:rPr>
              <a:t>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 &lt; </a:t>
            </a:r>
            <a:r>
              <a:rPr lang="en-US" sz="1350" b="1" dirty="0">
                <a:solidFill>
                  <a:srgbClr val="00B050"/>
                </a:solidFill>
              </a:rPr>
              <a:t>10</a:t>
            </a:r>
            <a:r>
              <a:rPr lang="en-US" sz="1350" b="1" dirty="0"/>
              <a:t>; 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++) {    // k is defined everywhere, not just loop </a:t>
            </a:r>
          </a:p>
          <a:p>
            <a:r>
              <a:rPr lang="en-US" sz="1350" b="1" dirty="0"/>
              <a:t>      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</a:t>
            </a:r>
          </a:p>
          <a:p>
            <a:r>
              <a:rPr lang="en-US" sz="1350" b="1" dirty="0"/>
              <a:t>                } </a:t>
            </a:r>
          </a:p>
          <a:p>
            <a:endParaRPr lang="en-US" sz="1350" b="1" dirty="0"/>
          </a:p>
          <a:p>
            <a:r>
              <a:rPr lang="en-US" sz="1350" b="1" dirty="0"/>
              <a:t>         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350" b="1" dirty="0"/>
              <a:t>);   // k is still defined: prints 10 </a:t>
            </a:r>
          </a:p>
          <a:p>
            <a:r>
              <a:rPr lang="en-US" sz="1350" b="1" dirty="0"/>
              <a:t>       } </a:t>
            </a:r>
          </a:p>
          <a:p>
            <a:r>
              <a:rPr lang="en-US" sz="1350" b="1" dirty="0"/>
              <a:t>       </a:t>
            </a:r>
            <a:r>
              <a:rPr lang="en-US" sz="1350" b="1" dirty="0" err="1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sz="1350" b="1" dirty="0" err="1"/>
              <a:t>.</a:t>
            </a:r>
            <a:r>
              <a:rPr lang="en-US" sz="1350" b="1" dirty="0" err="1">
                <a:solidFill>
                  <a:srgbClr val="0070C0"/>
                </a:solidFill>
              </a:rPr>
              <a:t>write</a:t>
            </a:r>
            <a:r>
              <a:rPr lang="en-US" sz="1350" b="1" dirty="0"/>
              <a:t>(</a:t>
            </a:r>
            <a:r>
              <a:rPr lang="en-US" sz="135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US" sz="1350" b="1" dirty="0"/>
              <a:t>);    // j is defined, but may not be initialized </a:t>
            </a:r>
          </a:p>
          <a:p>
            <a:r>
              <a:rPr lang="en-US" sz="1350" b="1" dirty="0"/>
              <a:t>}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 block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9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603" y="1754814"/>
            <a:ext cx="6322263" cy="2169825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1;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bar()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if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(!foo) {</a:t>
            </a:r>
          </a:p>
          <a:p>
            <a:r>
              <a:rPr lang="en-US" sz="1350" b="1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1350" b="1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b="1" dirty="0">
                <a:solidFill>
                  <a:prstClr val="black"/>
                </a:solidFill>
                <a:latin typeface="Consolas"/>
              </a:rPr>
              <a:t> foo = 10;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}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	alert(foo);</a:t>
            </a: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1350" b="1" dirty="0">
                <a:solidFill>
                  <a:prstClr val="black"/>
                </a:solidFill>
                <a:latin typeface="Consolas"/>
              </a:rPr>
              <a:t>bar();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Hoisting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Code in global scope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3658" y="1646802"/>
            <a:ext cx="4320480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DOCTYPE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Untitled Page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title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en-US" sz="105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="script.js"&gt;&lt;/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head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="text/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javascript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"&gt;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a = 5;</a:t>
            </a:r>
          </a:p>
          <a:p>
            <a:pPr lvl="1"/>
            <a:r>
              <a:rPr lang="en-US" sz="1050" u="sng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b = 2;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sum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+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1"/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050" u="sng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u="sng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050" u="sng" dirty="0" err="1">
                <a:solidFill>
                  <a:prstClr val="black"/>
                </a:solidFill>
                <a:latin typeface="Consolas"/>
              </a:rPr>
              <a:t>mul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(x, y) {</a:t>
            </a:r>
          </a:p>
          <a:p>
            <a:pPr lvl="1"/>
            <a:r>
              <a:rPr lang="en-US" sz="1050" dirty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x * y;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} 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script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body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050" dirty="0">
                <a:solidFill>
                  <a:srgbClr val="800000"/>
                </a:solidFill>
                <a:latin typeface="Consolas"/>
              </a:rPr>
              <a:t>html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4018" y="1508302"/>
            <a:ext cx="999111" cy="300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50" dirty="0"/>
              <a:t>Index.html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977934" y="2510899"/>
            <a:ext cx="3564396" cy="2327486"/>
            <a:chOff x="3779912" y="2204864"/>
            <a:chExt cx="4752528" cy="3103314"/>
          </a:xfrm>
        </p:grpSpPr>
        <p:grpSp>
          <p:nvGrpSpPr>
            <p:cNvPr id="12" name="Group 11"/>
            <p:cNvGrpSpPr/>
            <p:nvPr/>
          </p:nvGrpSpPr>
          <p:grpSpPr>
            <a:xfrm>
              <a:off x="3779912" y="2204864"/>
              <a:ext cx="4752528" cy="3103314"/>
              <a:chOff x="3779912" y="2204864"/>
              <a:chExt cx="4752528" cy="310331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860032" y="4077072"/>
                <a:ext cx="3672408" cy="123110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350" u="sng" dirty="0" err="1">
                    <a:solidFill>
                      <a:srgbClr val="0000FF"/>
                    </a:solidFill>
                    <a:latin typeface="Consolas"/>
                  </a:rPr>
                  <a:t>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</a:t>
                </a:r>
                <a:r>
                  <a:rPr lang="en-US" sz="1350" u="sng" dirty="0" err="1">
                    <a:solidFill>
                      <a:prstClr val="black"/>
                    </a:solidFill>
                    <a:latin typeface="Consolas"/>
                  </a:rPr>
                  <a:t>gloabalVar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= 5;</a:t>
                </a:r>
              </a:p>
              <a:p>
                <a:r>
                  <a:rPr lang="en-US" sz="1350" u="sng" dirty="0">
                    <a:solidFill>
                      <a:srgbClr val="0000FF"/>
                    </a:solidFill>
                    <a:latin typeface="Consolas"/>
                  </a:rPr>
                  <a:t>function</a:t>
                </a:r>
                <a:r>
                  <a:rPr lang="en-US" sz="1350" u="sng" dirty="0">
                    <a:solidFill>
                      <a:prstClr val="black"/>
                    </a:solidFill>
                    <a:latin typeface="Consolas"/>
                  </a:rPr>
                  <a:t> square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(x) {</a:t>
                </a:r>
              </a:p>
              <a:p>
                <a:r>
                  <a:rPr lang="en-US" sz="1350" dirty="0">
                    <a:solidFill>
                      <a:srgbClr val="0000FF"/>
                    </a:solidFill>
                    <a:latin typeface="Consolas"/>
                  </a:rPr>
                  <a:t>	return</a:t>
                </a:r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 x * x;</a:t>
                </a:r>
              </a:p>
              <a:p>
                <a:r>
                  <a:rPr lang="en-US" sz="1350" dirty="0">
                    <a:solidFill>
                      <a:prstClr val="black"/>
                    </a:solidFill>
                    <a:latin typeface="Consolas"/>
                  </a:rPr>
                  <a:t>}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3779912" y="2204864"/>
                <a:ext cx="1656184" cy="194421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380312" y="3779748"/>
              <a:ext cx="1008112" cy="4001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50" dirty="0"/>
                <a:t>script.js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9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ＭＳ Ｐゴシック" pitchFamily="34" charset="-128"/>
              </a:rPr>
              <a:t>Global namespace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658" y="1646803"/>
            <a:ext cx="5670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ea typeface="ＭＳ Ｐゴシック" pitchFamily="34" charset="-128"/>
              </a:rPr>
              <a:t>Every variable is global unless it's in a function and is declared with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var</a:t>
            </a:r>
            <a:endParaRPr lang="en-US" sz="2100" b="1" dirty="0">
              <a:solidFill>
                <a:schemeClr val="accent6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7664" y="2456892"/>
            <a:ext cx="3429000" cy="1200329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variable”;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271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  <a:r>
              <a:rPr lang="en-US" dirty="0" smtClean="0"/>
              <a:t>object (WAT)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1141" y="3573016"/>
            <a:ext cx="399603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Global variables are evil</a:t>
            </a:r>
          </a:p>
        </p:txBody>
      </p:sp>
      <p:sp>
        <p:nvSpPr>
          <p:cNvPr id="6" name="Rectangle 5"/>
          <p:cNvSpPr/>
          <p:nvPr/>
        </p:nvSpPr>
        <p:spPr>
          <a:xfrm>
            <a:off x="481141" y="1548526"/>
            <a:ext cx="7259211" cy="175432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(){</a:t>
            </a:r>
            <a:endParaRPr lang="en-US" b="1" dirty="0"/>
          </a:p>
          <a:p>
            <a:r>
              <a:rPr lang="en-US" b="1" dirty="0" smtClean="0"/>
              <a:t>     x = </a:t>
            </a:r>
            <a:r>
              <a:rPr lang="en-US" b="1" dirty="0"/>
              <a:t>“</a:t>
            </a:r>
            <a:r>
              <a:rPr lang="en-US" b="1" dirty="0" smtClean="0"/>
              <a:t>global variable</a:t>
            </a:r>
            <a:r>
              <a:rPr lang="en-US" b="1" dirty="0"/>
              <a:t>”;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is missed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}</a:t>
            </a:r>
          </a:p>
          <a:p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/>
              <a:t>();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this</a:t>
            </a:r>
            <a:r>
              <a:rPr lang="en-US" b="1" dirty="0" err="1" smtClean="0"/>
              <a:t>.x</a:t>
            </a:r>
            <a:r>
              <a:rPr lang="en-US" b="1" dirty="0" smtClean="0"/>
              <a:t> === “global variable”;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w</a:t>
            </a:r>
            <a:r>
              <a:rPr lang="en-US" b="1" dirty="0" err="1" smtClean="0">
                <a:solidFill>
                  <a:srgbClr val="FF0000"/>
                </a:solidFill>
              </a:rPr>
              <a:t>indow</a:t>
            </a:r>
            <a:r>
              <a:rPr lang="en-US" b="1" dirty="0" err="1" smtClean="0"/>
              <a:t>.x</a:t>
            </a:r>
            <a:r>
              <a:rPr lang="en-US" b="1" dirty="0" smtClean="0"/>
              <a:t> </a:t>
            </a:r>
            <a:r>
              <a:rPr lang="en-US" b="1" dirty="0"/>
              <a:t>===  “global variable</a:t>
            </a:r>
            <a:r>
              <a:rPr lang="en-US" b="1" dirty="0" smtClean="0"/>
              <a:t>”;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true for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319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a typeface="ＭＳ Ｐゴシック" pitchFamily="34" charset="-128"/>
              </a:rPr>
              <a:t>Globals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652" y="1538791"/>
            <a:ext cx="5994666" cy="42473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srgbClr val="0000FF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sum(x, y) {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implied global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result = x + y;</a:t>
            </a:r>
          </a:p>
          <a:p>
            <a:pPr lvl="1"/>
            <a:r>
              <a:rPr lang="en-US" sz="13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result;</a:t>
            </a: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endParaRPr lang="en-US" sz="1350" dirty="0">
              <a:solidFill>
                <a:srgbClr val="006400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sz="1350" dirty="0" err="1">
                <a:solidFill>
                  <a:srgbClr val="006400"/>
                </a:solidFill>
                <a:latin typeface="Consolas"/>
              </a:rPr>
              <a:t>antipattern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 = b = 0;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6400"/>
                </a:solidFill>
                <a:latin typeface="Consolas"/>
              </a:rPr>
              <a:t>// preferred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pPr lvl="1"/>
            <a:r>
              <a:rPr lang="en-US" sz="13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35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pPr lvl="1"/>
            <a:r>
              <a:rPr lang="en-US" sz="1350" dirty="0">
                <a:solidFill>
                  <a:srgbClr val="006400"/>
                </a:solidFill>
                <a:latin typeface="Consolas"/>
              </a:rPr>
              <a:t>// ...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en-US" sz="1350" dirty="0">
                <a:solidFill>
                  <a:prstClr val="black"/>
                </a:solidFill>
                <a:latin typeface="Consolas"/>
              </a:rPr>
              <a:t>a = b = 0; </a:t>
            </a:r>
            <a:r>
              <a:rPr lang="en-US" sz="1350" dirty="0">
                <a:solidFill>
                  <a:srgbClr val="006400"/>
                </a:solidFill>
                <a:latin typeface="Consolas"/>
              </a:rPr>
              <a:t>// both local</a:t>
            </a:r>
            <a:endParaRPr lang="en-US" sz="1350" dirty="0">
              <a:solidFill>
                <a:prstClr val="black"/>
              </a:solidFill>
              <a:latin typeface="Consolas"/>
            </a:endParaRPr>
          </a:p>
          <a:p>
            <a:r>
              <a:rPr lang="en-US" sz="13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04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7754" y="1714488"/>
            <a:ext cx="40805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&lt;script&gt;</a:t>
            </a:r>
            <a:endParaRPr lang="en-US" sz="2100" b="1" dirty="0"/>
          </a:p>
          <a:p>
            <a:pPr lvl="1"/>
            <a:r>
              <a:rPr lang="en-US" sz="2100" b="1" dirty="0"/>
              <a:t>if (("a" in window) == false) {</a:t>
            </a:r>
          </a:p>
          <a:p>
            <a:pPr lvl="1"/>
            <a:r>
              <a:rPr lang="en-US" sz="2100" b="1" dirty="0"/>
              <a:t>    </a:t>
            </a:r>
            <a:r>
              <a:rPr lang="en-US" sz="2100" b="1" dirty="0" err="1"/>
              <a:t>var</a:t>
            </a:r>
            <a:r>
              <a:rPr lang="en-US" sz="2100" b="1" dirty="0"/>
              <a:t> a = 1; </a:t>
            </a:r>
          </a:p>
          <a:p>
            <a:pPr lvl="1"/>
            <a:r>
              <a:rPr lang="en-US" sz="2100" b="1" dirty="0"/>
              <a:t>}</a:t>
            </a:r>
          </a:p>
          <a:p>
            <a:pPr lvl="1"/>
            <a:r>
              <a:rPr lang="en-US" sz="2100" b="1" dirty="0"/>
              <a:t>alert(a);</a:t>
            </a:r>
          </a:p>
          <a:p>
            <a:r>
              <a:rPr lang="en-US" sz="2100" b="1" dirty="0">
                <a:solidFill>
                  <a:schemeClr val="bg1">
                    <a:lumMod val="50000"/>
                  </a:schemeClr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0369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global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1556792"/>
            <a:ext cx="453650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Ubuntu Mono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f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Ubuntu Mono"/>
              </a:rPr>
              <a:t>window.foo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Ubuntu Mono"/>
              </a:rPr>
              <a:t>) { …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if </a:t>
            </a:r>
            <a:r>
              <a:rPr lang="en-US" altLang="en-US" sz="2000" dirty="0" smtClean="0">
                <a:latin typeface="Ubuntu Mono"/>
              </a:rPr>
              <a:t>(“foo” in window) </a:t>
            </a:r>
            <a:r>
              <a:rPr lang="en-US" altLang="en-US" sz="2000" dirty="0">
                <a:latin typeface="Ubuntu Mono"/>
              </a:rPr>
              <a:t>{ … </a:t>
            </a:r>
            <a:r>
              <a:rPr lang="en-US" altLang="en-US" sz="2000" dirty="0" smtClean="0">
                <a:latin typeface="Ubuntu Mono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Ubuntu Mono"/>
              </a:rPr>
              <a:t>i</a:t>
            </a:r>
            <a:r>
              <a:rPr lang="en-US" altLang="en-US" sz="2000" dirty="0" smtClean="0">
                <a:latin typeface="Ubuntu Mono"/>
              </a:rPr>
              <a:t>f (</a:t>
            </a:r>
            <a:r>
              <a:rPr lang="en-US" altLang="en-US" sz="2000" dirty="0" err="1" smtClean="0">
                <a:latin typeface="Ubuntu Mono"/>
              </a:rPr>
              <a:t>typeof</a:t>
            </a:r>
            <a:r>
              <a:rPr lang="en-US" altLang="en-US" sz="2000" dirty="0" smtClean="0">
                <a:latin typeface="Ubuntu Mono"/>
              </a:rPr>
              <a:t> “foo” !== “undefined”) { … }</a:t>
            </a: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83" y="964389"/>
            <a:ext cx="5829300" cy="3964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71604" y="1821645"/>
            <a:ext cx="5829300" cy="28396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endParaRPr lang="be-BY" sz="1350"/>
          </a:p>
          <a:p>
            <a:pPr>
              <a:spcBef>
                <a:spcPct val="0"/>
              </a:spcBef>
              <a:defRPr/>
            </a:pPr>
            <a:endParaRPr lang="be-BY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4447" y="1607332"/>
            <a:ext cx="6375842" cy="170816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1" dirty="0"/>
              <a:t>if (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== </a:t>
            </a:r>
            <a:r>
              <a:rPr lang="en-US" sz="1500" b="1" dirty="0">
                <a:solidFill>
                  <a:srgbClr val="00B050"/>
                </a:solidFill>
              </a:rPr>
              <a:t>null</a:t>
            </a:r>
            <a:r>
              <a:rPr lang="en-US" sz="1500" b="1" dirty="0"/>
              <a:t>){</a:t>
            </a:r>
          </a:p>
          <a:p>
            <a:r>
              <a:rPr lang="en-US" sz="1500" b="1" dirty="0"/>
              <a:t>	</a:t>
            </a:r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/>
              <a:t> = {}; 	</a:t>
            </a:r>
          </a:p>
          <a:p>
            <a:r>
              <a:rPr lang="en-US" sz="1500" b="1" dirty="0"/>
              <a:t>}</a:t>
            </a:r>
          </a:p>
          <a:p>
            <a:endParaRPr lang="en-US" sz="1500" b="1" dirty="0"/>
          </a:p>
          <a:p>
            <a:r>
              <a:rPr lang="en-US" sz="1500" b="1" dirty="0" err="1">
                <a:solidFill>
                  <a:srgbClr val="0070C0"/>
                </a:solidFill>
              </a:rPr>
              <a:t>window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myNamespace</a:t>
            </a:r>
            <a:r>
              <a:rPr lang="en-US" sz="1500" b="1" dirty="0" err="1"/>
              <a:t>.</a:t>
            </a:r>
            <a:r>
              <a:rPr lang="en-US" sz="1500" b="1" dirty="0" err="1">
                <a:solidFill>
                  <a:srgbClr val="0070C0"/>
                </a:solidFill>
              </a:rPr>
              <a:t>myFunction</a:t>
            </a:r>
            <a:r>
              <a:rPr lang="en-US" sz="1500" b="1" dirty="0">
                <a:solidFill>
                  <a:srgbClr val="0070C0"/>
                </a:solidFill>
              </a:rPr>
              <a:t> </a:t>
            </a:r>
            <a:r>
              <a:rPr lang="en-US" sz="1500" b="1" dirty="0"/>
              <a:t>= function(</a:t>
            </a:r>
            <a:r>
              <a:rPr lang="en-US" sz="1500" dirty="0"/>
              <a:t>/* </a:t>
            </a:r>
            <a:r>
              <a:rPr lang="en-US" sz="1500" dirty="0" err="1"/>
              <a:t>params</a:t>
            </a:r>
            <a:r>
              <a:rPr lang="en-US" sz="1500" dirty="0"/>
              <a:t>*/ </a:t>
            </a:r>
            <a:r>
              <a:rPr lang="en-US" sz="1500" b="1" dirty="0"/>
              <a:t>) {</a:t>
            </a:r>
          </a:p>
          <a:p>
            <a:r>
              <a:rPr lang="en-US" sz="1500" b="1" dirty="0"/>
              <a:t>	</a:t>
            </a:r>
            <a:r>
              <a:rPr lang="en-US" sz="1500" dirty="0"/>
              <a:t>/* code here */ </a:t>
            </a:r>
          </a:p>
          <a:p>
            <a:r>
              <a:rPr lang="en-US" sz="15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5413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5616" y="1916831"/>
            <a:ext cx="70723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/>
            <a:r>
              <a:rPr lang="en-US" sz="3200" b="1" dirty="0" smtClean="0"/>
              <a:t> function </a:t>
            </a:r>
            <a:r>
              <a:rPr lang="en-US" sz="3200" b="1" dirty="0" smtClean="0">
                <a:solidFill>
                  <a:srgbClr val="00B050"/>
                </a:solidFill>
              </a:rPr>
              <a:t>declaration 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VS</a:t>
            </a:r>
          </a:p>
          <a:p>
            <a:pPr marL="609600" indent="-609600" algn="ctr"/>
            <a:endParaRPr lang="en-US" sz="3200" b="1" dirty="0"/>
          </a:p>
          <a:p>
            <a:pPr marL="609600" indent="-609600" algn="ctr"/>
            <a:r>
              <a:rPr lang="en-US" sz="3200" b="1" dirty="0" smtClean="0"/>
              <a:t>function </a:t>
            </a:r>
            <a:r>
              <a:rPr lang="en-US" sz="3200" b="1" dirty="0" smtClean="0">
                <a:solidFill>
                  <a:srgbClr val="00B050"/>
                </a:solidFill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552331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1255"/>
            <a:ext cx="4464496" cy="6696745"/>
          </a:xfrm>
        </p:spPr>
      </p:pic>
    </p:spTree>
    <p:extLst>
      <p:ext uri="{BB962C8B-B14F-4D97-AF65-F5344CB8AC3E}">
        <p14:creationId xmlns:p14="http://schemas.microsoft.com/office/powerpoint/2010/main" val="18705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568" y="2386339"/>
            <a:ext cx="4714908" cy="1631216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 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function add(x,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3568" y="1029017"/>
            <a:ext cx="785818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  <a:endParaRPr lang="ru-RU" sz="2400" b="1" dirty="0" smtClean="0"/>
          </a:p>
          <a:p>
            <a:pPr>
              <a:spcBef>
                <a:spcPct val="0"/>
              </a:spcBef>
            </a:pPr>
            <a:r>
              <a:rPr lang="ru-RU" sz="2400" b="1" i="1" dirty="0" smtClean="0">
                <a:solidFill>
                  <a:srgbClr val="FF000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29536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declaration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836712"/>
            <a:ext cx="5904656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6400"/>
                </a:solidFill>
                <a:latin typeface="Consolas"/>
              </a:rPr>
              <a:t>function body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 = 10;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10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x = 20;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x() {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alert(x); </a:t>
            </a:r>
            <a:r>
              <a:rPr lang="en-US" dirty="0">
                <a:solidFill>
                  <a:srgbClr val="006400"/>
                </a:solidFill>
                <a:latin typeface="Consolas"/>
              </a:rPr>
              <a:t>// 20</a:t>
            </a:r>
          </a:p>
        </p:txBody>
      </p:sp>
    </p:spTree>
    <p:extLst>
      <p:ext uri="{BB962C8B-B14F-4D97-AF65-F5344CB8AC3E}">
        <p14:creationId xmlns:p14="http://schemas.microsoft.com/office/powerpoint/2010/main" val="2494242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38050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add;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//undefined</a:t>
            </a:r>
          </a:p>
          <a:p>
            <a:r>
              <a:rPr lang="en-US" sz="2000" b="1" dirty="0" smtClean="0"/>
              <a:t>add(2, 4);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this raises a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TypeError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function(x, y) {</a:t>
            </a:r>
          </a:p>
          <a:p>
            <a:r>
              <a:rPr lang="en-US" sz="2000" b="1" dirty="0" smtClean="0"/>
              <a:t>	return x + y;</a:t>
            </a:r>
          </a:p>
          <a:p>
            <a:r>
              <a:rPr lang="en-US" sz="2000" b="1" dirty="0" smtClean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b="1" dirty="0"/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210291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83568" y="2343524"/>
            <a:ext cx="4714908" cy="193899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foo</a:t>
            </a:r>
            <a:r>
              <a:rPr lang="en-US" sz="2000" b="1" dirty="0" smtClean="0"/>
              <a:t> = function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 {</a:t>
            </a:r>
          </a:p>
          <a:p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works</a:t>
            </a:r>
          </a:p>
          <a:p>
            <a:r>
              <a:rPr lang="en-US" sz="2000" b="1" dirty="0" smtClean="0"/>
              <a:t>}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ar</a:t>
            </a:r>
            <a:r>
              <a:rPr lang="en-US" sz="2000" b="1" dirty="0" smtClean="0"/>
              <a:t>();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ReferenceError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b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83568" y="980728"/>
            <a:ext cx="771530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function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functionName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en-US" sz="2400" b="1" dirty="0" smtClean="0"/>
              <a:t>){</a:t>
            </a:r>
          </a:p>
          <a:p>
            <a:pPr>
              <a:spcBef>
                <a:spcPct val="0"/>
              </a:spcBef>
            </a:pPr>
            <a:r>
              <a:rPr lang="en-US" sz="2400" b="1" i="1" dirty="0" smtClean="0">
                <a:solidFill>
                  <a:srgbClr val="00B050"/>
                </a:solidFill>
              </a:rPr>
              <a:t>	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functionBody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1" dirty="0" smtClean="0"/>
              <a:t>};</a:t>
            </a:r>
            <a:endParaRPr lang="be-BY" sz="2400" b="1" dirty="0" smtClean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b="1" dirty="0" smtClean="0"/>
              <a:t>Named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function</a:t>
            </a:r>
            <a:r>
              <a:rPr lang="en-US" b="1" dirty="0" smtClean="0"/>
              <a:t> </a:t>
            </a:r>
            <a:r>
              <a:rPr lang="en-US" b="1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219262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3462" y="1698569"/>
            <a:ext cx="6286544" cy="400110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/>
              <a:t>var</a:t>
            </a:r>
            <a:r>
              <a:rPr lang="en-US" sz="2000" b="1" dirty="0" smtClean="0"/>
              <a:t> add = new Function(“x”, “y”, “return x + y”);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462" y="1127065"/>
            <a:ext cx="828680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variableName</a:t>
            </a:r>
            <a:r>
              <a:rPr lang="en-US" sz="2400" b="1" dirty="0" smtClean="0">
                <a:solidFill>
                  <a:schemeClr val="tx2"/>
                </a:solidFill>
              </a:rPr>
              <a:t> = </a:t>
            </a:r>
            <a:r>
              <a:rPr lang="en-US" sz="2400" b="1" dirty="0" smtClean="0">
                <a:solidFill>
                  <a:srgbClr val="0070C0"/>
                </a:solidFill>
              </a:rPr>
              <a:t>new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Function</a:t>
            </a:r>
            <a:r>
              <a:rPr lang="en-US" sz="2400" b="1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*/, </a:t>
            </a:r>
            <a:r>
              <a:rPr lang="en-US" sz="2400" b="1" i="1" dirty="0" err="1" smtClean="0">
                <a:solidFill>
                  <a:schemeClr val="accent6">
                    <a:lumMod val="75000"/>
                  </a:schemeClr>
                </a:solidFill>
              </a:rPr>
              <a:t>functionBody</a:t>
            </a:r>
            <a:r>
              <a:rPr lang="en-US" sz="2400" b="1" dirty="0" smtClean="0"/>
              <a:t>);</a:t>
            </a:r>
            <a:endParaRPr lang="be-BY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74224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Immediately-Invoked Function Expression (IIFE)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Immediately-Invoked Function Expression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452" y="1600924"/>
            <a:ext cx="3550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Ubuntu Mono"/>
              </a:rPr>
              <a:t>()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Ubuntu Mono"/>
              </a:rPr>
              <a:t>// open IIFE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Ubuntu Mono"/>
              </a:rPr>
              <a:t>// inside IIFE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Ubuntu Mono"/>
              </a:rPr>
              <a:t>());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Ubuntu Mono"/>
              </a:rPr>
              <a:t>// close IIFE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3654316"/>
            <a:ext cx="5842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sz="2400" dirty="0" smtClean="0">
                <a:latin typeface="Ubuntu Mono"/>
              </a:rPr>
              <a:t>x, y</a:t>
            </a:r>
            <a:r>
              <a:rPr lang="en-US" altLang="en-US" sz="2400" dirty="0" smtClean="0">
                <a:solidFill>
                  <a:srgbClr val="FF0000"/>
                </a:solidFill>
                <a:latin typeface="Ubuntu Mono"/>
              </a:rPr>
              <a:t>)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 smtClean="0">
                <a:solidFill>
                  <a:srgbClr val="35586C"/>
                </a:solidFill>
                <a:latin typeface="Ubuntu Mono"/>
              </a:rPr>
              <a:t>      </a:t>
            </a:r>
            <a:r>
              <a:rPr lang="en-US" altLang="en-US" sz="2400" i="1" dirty="0" smtClean="0">
                <a:latin typeface="Ubuntu Mono"/>
              </a:rPr>
              <a:t>console.log(x + y); </a:t>
            </a:r>
            <a:endParaRPr lang="en-US" altLang="en-US" sz="2400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400" dirty="0" smtClean="0">
                <a:solidFill>
                  <a:srgbClr val="FF0000"/>
                </a:solidFill>
                <a:latin typeface="Ubuntu Mono"/>
              </a:rPr>
              <a:t>(2,4));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452" y="29969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Why IIFE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Avoiding global variable or hiding variables from global scope.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44" y="1600298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Ubuntu Mono"/>
              </a:rPr>
              <a:t> x = 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dirty="0" smtClean="0">
                <a:solidFill>
                  <a:srgbClr val="000000"/>
                </a:solidFill>
                <a:latin typeface="Ubuntu Mono"/>
              </a:rPr>
              <a:t> y = 4;</a:t>
            </a: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());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Ubuntu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Ubuntu Mono"/>
              </a:rPr>
              <a:t>window.x</a:t>
            </a:r>
            <a:r>
              <a:rPr lang="en-US" altLang="en-US" dirty="0" smtClean="0">
                <a:solidFill>
                  <a:srgbClr val="000000"/>
                </a:solidFill>
                <a:latin typeface="Ubuntu Mono"/>
              </a:rPr>
              <a:t> === </a:t>
            </a:r>
            <a:r>
              <a:rPr lang="en-US" altLang="en-US" dirty="0" smtClean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 smtClean="0">
                <a:latin typeface="Ubuntu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000000"/>
                </a:solidFill>
                <a:latin typeface="Ubuntu Mono"/>
              </a:rPr>
              <a:t>typeof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Ubuntu Mono"/>
              </a:rPr>
              <a:t>window.y</a:t>
            </a:r>
            <a:r>
              <a:rPr lang="en-US" altLang="en-US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Ubuntu Mono"/>
              </a:rPr>
              <a:t>=== </a:t>
            </a:r>
            <a:r>
              <a:rPr lang="en-US" altLang="en-US" dirty="0">
                <a:solidFill>
                  <a:srgbClr val="FF0000"/>
                </a:solidFill>
                <a:latin typeface="Ubuntu Mono"/>
              </a:rPr>
              <a:t>“undefined”</a:t>
            </a:r>
            <a:r>
              <a:rPr lang="en-US" altLang="en-US" dirty="0">
                <a:latin typeface="Ubuntu Mono"/>
              </a:rPr>
              <a:t>;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980728"/>
            <a:ext cx="541975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function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f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</a:t>
            </a:r>
            <a:r>
              <a:rPr kumimoji="0" lang="en-US" altLang="en-US" sz="2400" b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var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result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  <a:cs typeface="Sakkal Majalla" panose="02000000000000000000" pitchFamily="2" charset="-78"/>
              </a:rPr>
              <a:t>=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    for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(</a:t>
            </a:r>
            <a:r>
              <a:rPr kumimoji="0" lang="en-US" altLang="en-US" sz="2400" b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var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  <a:cs typeface="Sakkal Majalla" panose="02000000000000000000" pitchFamily="2" charset="-78"/>
              </a:rPr>
              <a:t>=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  <a:cs typeface="Sakkal Majalla" panose="02000000000000000000" pitchFamily="2" charset="-78"/>
              </a:rPr>
              <a:t>0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;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  <a:cs typeface="Sakkal Majalla" panose="02000000000000000000" pitchFamily="2" charset="-78"/>
              </a:rPr>
              <a:t>&lt;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  <a:cs typeface="Sakkal Majalla" panose="02000000000000000000" pitchFamily="2" charset="-78"/>
              </a:rPr>
              <a:t>3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;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  <a:cs typeface="Sakkal Majalla" panose="02000000000000000000" pitchFamily="2" charset="-78"/>
              </a:rPr>
              <a:t>++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</a:t>
            </a:r>
            <a:r>
              <a:rPr kumimoji="0" lang="en-US" altLang="en-US" sz="2400" b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var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func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  <a:cs typeface="Sakkal Majalla" panose="02000000000000000000" pitchFamily="2" charset="-78"/>
              </a:rPr>
              <a:t>=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function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() { 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return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;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   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result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.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push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(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func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  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  <a:cs typeface="Sakkal Majalla" panose="02000000000000000000" pitchFamily="2" charset="-78"/>
              </a:rPr>
              <a:t>    return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result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console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.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log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(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  <a:cs typeface="Sakkal Majalla" panose="02000000000000000000" pitchFamily="2" charset="-78"/>
              </a:rPr>
              <a:t>f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0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  <a:cs typeface="Sakkal Majalla" panose="02000000000000000000" pitchFamily="2" charset="-78"/>
              </a:rPr>
              <a:t>]()); 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  <a:cs typeface="Sakkal Majalla" panose="02000000000000000000" pitchFamily="2" charset="-78"/>
              </a:rPr>
              <a:t>// 3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  <a:cs typeface="Sakkal Majalla" panose="02000000000000000000" pitchFamily="2" charset="-78"/>
              </a:rPr>
              <a:t>f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()[</a:t>
            </a:r>
            <a:r>
              <a:rPr lang="en-US" altLang="en-US" sz="2400" dirty="0" smtClean="0">
                <a:solidFill>
                  <a:srgbClr val="FF6600"/>
                </a:solidFill>
                <a:latin typeface="Ubuntu Mono"/>
                <a:cs typeface="Sakkal Majalla" panose="02000000000000000000" pitchFamily="2" charset="-78"/>
              </a:rPr>
              <a:t>2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  <a:cs typeface="Sakkal Majalla" panose="02000000000000000000" pitchFamily="2" charset="-78"/>
              </a:rPr>
              <a:t>]()); </a:t>
            </a:r>
            <a:r>
              <a:rPr lang="en-US" altLang="en-US" sz="2400" dirty="0">
                <a:solidFill>
                  <a:srgbClr val="35586C"/>
                </a:solidFill>
                <a:latin typeface="Ubuntu Mono"/>
                <a:cs typeface="Sakkal Majalla" panose="02000000000000000000" pitchFamily="2" charset="-78"/>
              </a:rPr>
              <a:t>// 3</a:t>
            </a:r>
            <a:r>
              <a:rPr lang="en-US" altLang="en-US" sz="2400" dirty="0">
                <a:latin typeface="Ubuntu Mono"/>
                <a:cs typeface="Sakkal Majalla" panose="02000000000000000000" pitchFamily="2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Ubuntu Mono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8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325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26289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Avoiding variable sharing.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908720"/>
            <a:ext cx="61875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[];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++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() {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step 1: IIFE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step 2: copy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() {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result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push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}());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result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()[</a:t>
            </a:r>
            <a:r>
              <a:rPr lang="en-US" altLang="en-US" sz="2400" dirty="0" smtClean="0">
                <a:solidFill>
                  <a:srgbClr val="FF6600"/>
                </a:solidFill>
                <a:latin typeface="Ubuntu Mono"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]());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 smtClean="0">
                <a:solidFill>
                  <a:srgbClr val="FF6600"/>
                </a:solidFill>
                <a:latin typeface="Ubuntu Mono"/>
              </a:rPr>
              <a:t>1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1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.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log</a:t>
            </a:r>
            <a:r>
              <a:rPr lang="en-US" altLang="en-US" sz="2400" dirty="0">
                <a:solidFill>
                  <a:srgbClr val="000000"/>
                </a:solidFill>
                <a:latin typeface="Ubuntu Mono"/>
              </a:rPr>
              <a:t>(</a:t>
            </a:r>
            <a:r>
              <a:rPr lang="en-US" altLang="en-US" sz="2400" dirty="0">
                <a:solidFill>
                  <a:srgbClr val="000088"/>
                </a:solidFill>
                <a:latin typeface="Ubuntu Mono"/>
              </a:rPr>
              <a:t>f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()[</a:t>
            </a:r>
            <a:r>
              <a:rPr lang="en-US" altLang="en-US" sz="2400" dirty="0" smtClean="0">
                <a:solidFill>
                  <a:srgbClr val="FF6600"/>
                </a:solidFill>
                <a:latin typeface="Ubuntu Mono"/>
              </a:rPr>
              <a:t>2</a:t>
            </a:r>
            <a:r>
              <a:rPr lang="en-US" altLang="en-US" sz="2400" dirty="0" smtClean="0">
                <a:solidFill>
                  <a:srgbClr val="000000"/>
                </a:solidFill>
                <a:latin typeface="Ubuntu Mono"/>
              </a:rPr>
              <a:t>]()); </a:t>
            </a:r>
            <a:r>
              <a:rPr lang="en-US" altLang="en-US" sz="2400" i="1" dirty="0">
                <a:solidFill>
                  <a:srgbClr val="35586C"/>
                </a:solidFill>
                <a:latin typeface="Ubuntu Mono"/>
              </a:rPr>
              <a:t>// </a:t>
            </a:r>
            <a:r>
              <a:rPr lang="en-US" altLang="en-US" sz="2400" i="1" dirty="0" smtClean="0">
                <a:solidFill>
                  <a:srgbClr val="35586C"/>
                </a:solidFill>
                <a:latin typeface="Ubuntu Mono"/>
              </a:rPr>
              <a:t>2</a:t>
            </a:r>
            <a:r>
              <a:rPr lang="en-US" altLang="en-US" sz="2400" dirty="0" smtClean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3. </a:t>
            </a:r>
            <a:r>
              <a:rPr lang="en-US" sz="3200" dirty="0"/>
              <a:t>Keeping </a:t>
            </a:r>
            <a:r>
              <a:rPr lang="en-US" sz="3200" dirty="0" smtClean="0"/>
              <a:t>data </a:t>
            </a:r>
            <a:r>
              <a:rPr lang="en-US" sz="3200" dirty="0"/>
              <a:t>private to all of a constructor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3528" y="1400895"/>
            <a:ext cx="913256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() {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open IIFE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KEY_BUFFER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StringBuilder_buffer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_'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uuid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v4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KEY_BUFFER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]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[];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StringBuilder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prototype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{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Omitted: methods accessing this[KEY_BUFFER]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//….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Ubuntu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    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}();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close IIFE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4</a:t>
            </a:r>
            <a:r>
              <a:rPr lang="en-US" sz="3200" dirty="0" smtClean="0"/>
              <a:t>. </a:t>
            </a:r>
            <a:r>
              <a:rPr lang="en-US" sz="3200" dirty="0"/>
              <a:t>Attaching </a:t>
            </a:r>
            <a:r>
              <a:rPr lang="en-US" sz="3200" dirty="0" smtClean="0"/>
              <a:t>data </a:t>
            </a:r>
            <a:r>
              <a:rPr lang="en-US" sz="3200" dirty="0"/>
              <a:t>to a </a:t>
            </a:r>
            <a:r>
              <a:rPr lang="en-US" sz="3200" dirty="0" smtClean="0"/>
              <a:t>method </a:t>
            </a: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0198" y="1628800"/>
            <a:ext cx="537006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obj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    method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() {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open IIFE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method-private 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invocCount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Ubuntu Mono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invocCount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console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'Invocation #'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Ubuntu Mono"/>
              </a:rPr>
              <a:t>+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invocCount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latin typeface="Ubuntu Mono"/>
              </a:rPr>
              <a:t>'result'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;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}()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5586C"/>
                </a:solidFill>
                <a:effectLst/>
                <a:latin typeface="Ubuntu Mono"/>
              </a:rPr>
              <a:t>// close IIFE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(Static)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/>
              <a:t>structure of a program determines the scope of a </a:t>
            </a:r>
            <a:r>
              <a:rPr lang="en-US" dirty="0" smtClean="0"/>
              <a:t>variable.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2708920"/>
            <a:ext cx="190276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lang="en-US" altLang="en-US" sz="2000" dirty="0" err="1" smtClean="0">
                <a:solidFill>
                  <a:srgbClr val="000000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x = 2;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Ubuntu Mono"/>
              </a:rPr>
              <a:t>function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Ubuntu Mono"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     alert(x);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buntu Mono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664" y="1484784"/>
            <a:ext cx="6156684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10;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foo() {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	alert(z);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foo(); </a:t>
            </a:r>
          </a:p>
          <a:p>
            <a:endParaRPr lang="en-US" sz="1050" dirty="0">
              <a:solidFill>
                <a:prstClr val="black"/>
              </a:solidFill>
              <a:latin typeface="Consolas"/>
            </a:endParaRP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() {</a:t>
            </a:r>
          </a:p>
          <a:p>
            <a:pPr lvl="1"/>
            <a:r>
              <a:rPr lang="en-US" sz="105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050" dirty="0">
                <a:solidFill>
                  <a:prstClr val="black"/>
                </a:solidFill>
                <a:latin typeface="Consolas"/>
              </a:rPr>
              <a:t> z = 20;</a:t>
            </a:r>
          </a:p>
          <a:p>
            <a:pPr lvl="1"/>
            <a:r>
              <a:rPr lang="en-US" sz="1050" dirty="0">
                <a:solidFill>
                  <a:prstClr val="black"/>
                </a:solidFill>
                <a:latin typeface="Consolas"/>
              </a:rPr>
              <a:t>foo();</a:t>
            </a:r>
          </a:p>
          <a:p>
            <a:r>
              <a:rPr lang="en-US" sz="1050" dirty="0">
                <a:solidFill>
                  <a:prstClr val="black"/>
                </a:solidFill>
                <a:latin typeface="Consolas"/>
              </a:rPr>
              <a:t>})();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7664" y="3699031"/>
            <a:ext cx="6156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word “static” relates to ability to determine the scope of an identifier during the parsing stage of a program.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Lexical (Static)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3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2520192"/>
            <a:ext cx="584040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There are only two kinds of languages: the ones people complain about and the ones nobody uses</a:t>
            </a:r>
            <a:r>
              <a:rPr lang="ru-RU" sz="2100" b="1" dirty="0"/>
              <a:t/>
            </a:r>
            <a:br>
              <a:rPr lang="ru-RU" sz="2100" b="1" dirty="0"/>
            </a:br>
            <a:r>
              <a:rPr lang="en-US" sz="2100" b="1" dirty="0"/>
              <a:t>			 </a:t>
            </a:r>
            <a:r>
              <a:rPr lang="ru-RU" sz="2100" b="1" dirty="0"/>
              <a:t>	</a:t>
            </a:r>
            <a:r>
              <a:rPr lang="ru-RU" sz="2100" dirty="0" err="1"/>
              <a:t>Bjarne</a:t>
            </a:r>
            <a:r>
              <a:rPr lang="ru-RU" sz="2100" dirty="0"/>
              <a:t> </a:t>
            </a:r>
            <a:r>
              <a:rPr lang="ru-RU" sz="2100" dirty="0" err="1"/>
              <a:t>Stroustrup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69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7772400" cy="5286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 </a:t>
            </a:r>
            <a:endParaRPr lang="be-BY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4901" y="714356"/>
            <a:ext cx="8286808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endParaRPr lang="en-US" sz="2400" b="1" dirty="0" smtClean="0"/>
          </a:p>
          <a:p>
            <a:pPr lvl="0">
              <a:spcBef>
                <a:spcPct val="0"/>
              </a:spcBef>
              <a:defRPr/>
            </a:pPr>
            <a:endParaRPr lang="be-B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96752"/>
            <a:ext cx="2686867" cy="352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99686" y="1510902"/>
            <a:ext cx="82750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JavaScript: The Definitive Guide, </a:t>
            </a:r>
            <a:r>
              <a:rPr lang="en-US" b="1" dirty="0" smtClean="0"/>
              <a:t>Six </a:t>
            </a:r>
            <a:r>
              <a:rPr lang="en-US" b="1" dirty="0"/>
              <a:t>Edition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/>
              <a:t>by David Flanagan </a:t>
            </a:r>
            <a:endParaRPr lang="en-US" b="1" dirty="0" smtClean="0"/>
          </a:p>
          <a:p>
            <a:pPr>
              <a:spcBef>
                <a:spcPct val="0"/>
              </a:spcBef>
              <a:defRPr/>
            </a:pPr>
            <a:endParaRPr lang="en-US" b="1" dirty="0"/>
          </a:p>
          <a:p>
            <a:pPr>
              <a:spcBef>
                <a:spcPct val="0"/>
              </a:spcBef>
              <a:defRPr/>
            </a:pPr>
            <a:r>
              <a:rPr lang="en-US" b="1" dirty="0"/>
              <a:t>Speaking JavaScript: An In-Depth Guide for Programmers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/>
              <a:t>by </a:t>
            </a:r>
            <a:r>
              <a:rPr lang="en-US" b="1" dirty="0"/>
              <a:t>Dr. Axel </a:t>
            </a:r>
            <a:r>
              <a:rPr lang="en-US" b="1" dirty="0" err="1"/>
              <a:t>Rauschmayer</a:t>
            </a:r>
            <a:r>
              <a:rPr lang="en-US" b="1" dirty="0" smtClean="0"/>
              <a:t> </a:t>
            </a:r>
          </a:p>
          <a:p>
            <a:pPr>
              <a:spcBef>
                <a:spcPct val="0"/>
              </a:spcBef>
              <a:defRPr/>
            </a:pPr>
            <a:endParaRPr lang="en-US" dirty="0" smtClean="0">
              <a:hlinkClick r:id="rId4"/>
            </a:endParaRP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hlinkClick r:id="rId4"/>
              </a:rPr>
              <a:t>http</a:t>
            </a:r>
            <a:r>
              <a:rPr lang="en-US" b="1" dirty="0">
                <a:hlinkClick r:id="rId4"/>
              </a:rPr>
              <a:t>://dmitrysoshnikov.com</a:t>
            </a:r>
            <a:endParaRPr lang="en-US" b="1" dirty="0"/>
          </a:p>
          <a:p>
            <a:pPr>
              <a:spcBef>
                <a:spcPct val="0"/>
              </a:spcBef>
              <a:defRPr/>
            </a:pPr>
            <a:endParaRPr lang="fr-FR" b="1" dirty="0"/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hlinkClick r:id="rId5"/>
              </a:rPr>
              <a:t>http</a:t>
            </a:r>
            <a:r>
              <a:rPr lang="en-US" b="1" dirty="0" smtClean="0">
                <a:hlinkClick r:id="rId5"/>
              </a:rPr>
              <a:t>://learn.j</a:t>
            </a:r>
            <a:r>
              <a:rPr lang="fr-FR" b="1" dirty="0" smtClean="0">
                <a:hlinkClick r:id="rId5"/>
              </a:rPr>
              <a:t>avascript.ru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16624" cy="4958888"/>
          </a:xfrm>
        </p:spPr>
      </p:pic>
    </p:spTree>
    <p:extLst>
      <p:ext uri="{BB962C8B-B14F-4D97-AF65-F5344CB8AC3E}">
        <p14:creationId xmlns:p14="http://schemas.microsoft.com/office/powerpoint/2010/main" val="29666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a = 2;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2;</a:t>
            </a:r>
          </a:p>
          <a:p>
            <a:pPr marL="0" indent="0">
              <a:buNone/>
            </a:pPr>
            <a:r>
              <a:rPr lang="en-US" smtClean="0"/>
              <a:t>console.log(a + 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/>
          <a:lstStyle/>
          <a:p>
            <a:r>
              <a:rPr lang="en-US" dirty="0" smtClean="0"/>
              <a:t>ES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of a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630" y="1196752"/>
            <a:ext cx="633670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scope of a variable are the locations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where it is accessible.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b="1" dirty="0">
              <a:solidFill>
                <a:srgbClr val="006699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6699"/>
                </a:solidFill>
                <a:latin typeface="Ubuntu Mono"/>
              </a:rPr>
              <a:t>function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foo</a:t>
            </a:r>
            <a:r>
              <a:rPr lang="en-US" altLang="en-US" sz="2000" dirty="0">
                <a:solidFill>
                  <a:srgbClr val="000000"/>
                </a:solidFill>
                <a:latin typeface="Ubuntu Mono"/>
              </a:rPr>
              <a:t>() { </a:t>
            </a:r>
            <a:endParaRPr lang="en-US" altLang="en-US" sz="2000" dirty="0" smtClean="0">
              <a:solidFill>
                <a:srgbClr val="000000"/>
              </a:solidFill>
              <a:latin typeface="Ubuntu Mono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  <a:latin typeface="Ubuntu Mono"/>
              </a:rPr>
              <a:t>  </a:t>
            </a:r>
            <a:r>
              <a:rPr lang="en-US" altLang="en-US" sz="2000" b="1" dirty="0" err="1" smtClean="0">
                <a:solidFill>
                  <a:srgbClr val="006699"/>
                </a:solidFill>
                <a:latin typeface="Ubuntu Mono"/>
              </a:rPr>
              <a:t>var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Ubuntu Mono"/>
              </a:rPr>
              <a:t>x</a:t>
            </a: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;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Ubuntu Mono"/>
              </a:rPr>
              <a:t>}</a:t>
            </a:r>
            <a:r>
              <a:rPr lang="en-US" altLang="en-US" sz="2000" dirty="0" smtClean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11336</TotalTime>
  <Words>1275</Words>
  <Application>Microsoft Office PowerPoint</Application>
  <PresentationFormat>On-screen Show (4:3)</PresentationFormat>
  <Paragraphs>397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MS PGothic</vt:lpstr>
      <vt:lpstr>Arial</vt:lpstr>
      <vt:lpstr>Calibri</vt:lpstr>
      <vt:lpstr>Consolas</vt:lpstr>
      <vt:lpstr>Courier New</vt:lpstr>
      <vt:lpstr>Sakkal Majalla</vt:lpstr>
      <vt:lpstr>Ubuntu Mono</vt:lpstr>
      <vt:lpstr>Тема Office</vt:lpstr>
      <vt:lpstr>Lecture III</vt:lpstr>
      <vt:lpstr>Recap of lecture II</vt:lpstr>
      <vt:lpstr>PowerPoint Presentation</vt:lpstr>
      <vt:lpstr>PowerPoint Presentation</vt:lpstr>
      <vt:lpstr>PowerPoint Presentation</vt:lpstr>
      <vt:lpstr>Example</vt:lpstr>
      <vt:lpstr>PowerPoint Presentation</vt:lpstr>
      <vt:lpstr>ES 3</vt:lpstr>
      <vt:lpstr>The Scope of a Variable</vt:lpstr>
      <vt:lpstr>Nested Scope</vt:lpstr>
      <vt:lpstr>Nested Scope</vt:lpstr>
      <vt:lpstr>Shadowing</vt:lpstr>
      <vt:lpstr>Shadowing</vt:lpstr>
      <vt:lpstr>Shadowing</vt:lpstr>
      <vt:lpstr>PowerPoint Presentation</vt:lpstr>
      <vt:lpstr>Hoisting</vt:lpstr>
      <vt:lpstr>Hoisting</vt:lpstr>
      <vt:lpstr>Hoisting</vt:lpstr>
      <vt:lpstr>Only functions introduce new scopes</vt:lpstr>
      <vt:lpstr>PowerPoint Presentation</vt:lpstr>
      <vt:lpstr>PowerPoint Presentation</vt:lpstr>
      <vt:lpstr>Code in global scope</vt:lpstr>
      <vt:lpstr>Global namespace</vt:lpstr>
      <vt:lpstr>Global object (WAT)</vt:lpstr>
      <vt:lpstr>Globals</vt:lpstr>
      <vt:lpstr>PowerPoint Presentation</vt:lpstr>
      <vt:lpstr>Working with global</vt:lpstr>
      <vt:lpstr>Namespaces</vt:lpstr>
      <vt:lpstr>PowerPoint Presentation</vt:lpstr>
      <vt:lpstr>function declaration</vt:lpstr>
      <vt:lpstr>function declaration</vt:lpstr>
      <vt:lpstr>function expression</vt:lpstr>
      <vt:lpstr>Named function expression</vt:lpstr>
      <vt:lpstr>Function</vt:lpstr>
      <vt:lpstr>Immediately-Invoked Function Expression (IIFE) </vt:lpstr>
      <vt:lpstr>Immediately-Invoked Function Expression</vt:lpstr>
      <vt:lpstr>Why IIFE ?</vt:lpstr>
      <vt:lpstr>PowerPoint Presentation</vt:lpstr>
      <vt:lpstr>PowerPoint Presentation</vt:lpstr>
      <vt:lpstr>PowerPoint Presentation</vt:lpstr>
      <vt:lpstr>3. Keeping data private to all of a constructor </vt:lpstr>
      <vt:lpstr>4. Attaching data to a method </vt:lpstr>
      <vt:lpstr>Lexical (Static) Scope</vt:lpstr>
      <vt:lpstr>PowerPoint Presentation</vt:lpstr>
      <vt:lpstr>PowerPoint Presentation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lecture 1</dc:title>
  <dc:creator>Sonejka</dc:creator>
  <cp:lastModifiedBy>Dzmitry Varabei</cp:lastModifiedBy>
  <cp:revision>845</cp:revision>
  <dcterms:created xsi:type="dcterms:W3CDTF">2009-11-07T10:35:59Z</dcterms:created>
  <dcterms:modified xsi:type="dcterms:W3CDTF">2015-08-31T20:15:22Z</dcterms:modified>
</cp:coreProperties>
</file>