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51" r:id="rId39"/>
    <p:sldId id="352" r:id="rId40"/>
    <p:sldId id="318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82" r:id="rId53"/>
    <p:sldId id="283" r:id="rId54"/>
    <p:sldId id="284" r:id="rId55"/>
    <p:sldId id="285" r:id="rId56"/>
    <p:sldId id="286" r:id="rId57"/>
    <p:sldId id="319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BA72-729A-4E0B-95BA-FB7FACF09332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7DFE-8F8D-4D06-89CD-39650685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2207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445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292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33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061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prints function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306461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8155" y="3822721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add = function(x,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8155" y="2465400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1478652" y="359162"/>
            <a:ext cx="93270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anonymous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/>
              <a:t>function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92724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/>
              <a:t> = function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80900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7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462" y="1127066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/>
              <a:t>);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426656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528" y="1412777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Primitive types are manipulated </a:t>
            </a:r>
            <a:r>
              <a:rPr lang="en-US" sz="2400" u="sng" dirty="0"/>
              <a:t>by value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Object types are manipulated </a:t>
            </a:r>
            <a:r>
              <a:rPr lang="en-US" sz="2400" u="sng" dirty="0"/>
              <a:t>by sharing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){</a:t>
            </a:r>
            <a:endParaRPr lang="en-US" dirty="0"/>
          </a:p>
          <a:p>
            <a:pPr lvl="1"/>
            <a:r>
              <a:rPr lang="en-US" dirty="0" smtClean="0"/>
              <a:t>obj.prop1 </a:t>
            </a:r>
            <a:r>
              <a:rPr lang="en-US" dirty="0"/>
              <a:t>= 5;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 = </a:t>
            </a:r>
            <a:r>
              <a:rPr lang="en-US" dirty="0"/>
              <a:t>{};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(data);</a:t>
            </a:r>
            <a:endParaRPr lang="en-US" dirty="0"/>
          </a:p>
          <a:p>
            <a:r>
              <a:rPr lang="en-US" dirty="0" smtClean="0"/>
              <a:t>console.log(data</a:t>
            </a:r>
            <a:r>
              <a:rPr lang="en-US" dirty="0"/>
              <a:t>); // {prop1: 5} </a:t>
            </a:r>
          </a:p>
        </p:txBody>
      </p:sp>
    </p:spTree>
    <p:extLst>
      <p:ext uri="{BB962C8B-B14F-4D97-AF65-F5344CB8AC3E}">
        <p14:creationId xmlns:p14="http://schemas.microsoft.com/office/powerpoint/2010/main" val="123186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95472" y="857233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*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; 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pointerToSquare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9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 = [</a:t>
            </a:r>
            <a:r>
              <a:rPr lang="en-US" sz="2000" b="1" dirty="0">
                <a:solidFill>
                  <a:srgbClr val="00B050"/>
                </a:solidFill>
              </a:rPr>
              <a:t>"a"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"b"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"c"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];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](</a:t>
            </a:r>
            <a:r>
              <a:rPr lang="en-US" sz="2000" b="1" dirty="0">
                <a:solidFill>
                  <a:srgbClr val="00B050"/>
                </a:solidFill>
              </a:rPr>
              <a:t>4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16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 </a:t>
            </a:r>
            <a:r>
              <a:rPr lang="en-US" sz="2000" b="1" dirty="0">
                <a:solidFill>
                  <a:srgbClr val="00B050"/>
                </a:solidFill>
              </a:rPr>
              <a:t>"square"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 };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5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25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181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MyMath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//math here...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MyMath.Pi</a:t>
            </a:r>
            <a:r>
              <a:rPr lang="en-US" sz="2800" b="1" dirty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2166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if 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	return ++</a:t>
            </a:r>
            <a:r>
              <a:rPr lang="en-US" sz="2800" b="1" dirty="0" err="1"/>
              <a:t>getNewId.lastId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99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9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i="1" dirty="0"/>
              <a:t>expression</a:t>
            </a:r>
            <a:r>
              <a:rPr lang="en-US" sz="2800" b="1" dirty="0"/>
              <a:t>;</a:t>
            </a:r>
          </a:p>
          <a:p>
            <a:r>
              <a:rPr lang="en-US" sz="2800" dirty="0"/>
              <a:t>or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;</a:t>
            </a:r>
          </a:p>
          <a:p>
            <a:pPr lvl="1"/>
            <a:endParaRPr lang="en-US" sz="2800" b="1" dirty="0"/>
          </a:p>
          <a:p>
            <a:r>
              <a:rPr lang="en-US" sz="2800" dirty="0"/>
              <a:t>If there is no </a:t>
            </a:r>
            <a:r>
              <a:rPr lang="en-US" sz="2800" i="1" dirty="0"/>
              <a:t>expression</a:t>
            </a:r>
            <a:r>
              <a:rPr lang="en-US" sz="2800" dirty="0"/>
              <a:t>, then the return value is </a:t>
            </a:r>
            <a:r>
              <a:rPr lang="en-US" sz="2800" b="1" dirty="0"/>
              <a:t>undefined</a:t>
            </a:r>
            <a:r>
              <a:rPr lang="en-US" sz="2800" dirty="0"/>
              <a:t>. </a:t>
            </a:r>
          </a:p>
          <a:p>
            <a:r>
              <a:rPr lang="en-US" sz="2800" dirty="0"/>
              <a:t>Except for constructors, whose default return value is </a:t>
            </a:r>
            <a:r>
              <a:rPr lang="en-US" sz="2800" b="1" dirty="0"/>
              <a:t>this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0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/>
          </a:p>
          <a:p>
            <a:pPr lvl="0">
              <a:spcBef>
                <a:spcPct val="20000"/>
              </a:spcBef>
            </a:pPr>
            <a:r>
              <a:rPr lang="en-US" sz="2800" b="1" dirty="0"/>
              <a:t>2) If a function is called with too few arguments, the missing values will be undefined.</a:t>
            </a:r>
          </a:p>
        </p:txBody>
      </p:sp>
    </p:spTree>
    <p:extLst>
      <p:ext uri="{BB962C8B-B14F-4D97-AF65-F5344CB8AC3E}">
        <p14:creationId xmlns:p14="http://schemas.microsoft.com/office/powerpoint/2010/main" val="194614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8348" y="135729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/>
              <a:t>(/*</a:t>
            </a:r>
            <a:r>
              <a:rPr lang="en-US" b="1" dirty="0" err="1"/>
              <a:t>domNode|String</a:t>
            </a:r>
            <a:r>
              <a:rPr lang="en-US" b="1" dirty="0"/>
              <a:t>*/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>
                <a:solidFill>
                  <a:schemeClr val="tx1"/>
                </a:solidFill>
              </a:rPr>
              <a:t>/*String?*/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/>
              <a:t>) {</a:t>
            </a:r>
          </a:p>
          <a:p>
            <a:r>
              <a:rPr lang="en-US" b="1" dirty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== </a:t>
            </a:r>
            <a:r>
              <a:rPr lang="en-US" b="1" dirty="0">
                <a:solidFill>
                  <a:srgbClr val="00B050"/>
                </a:solidFill>
              </a:rPr>
              <a:t>“string”</a:t>
            </a:r>
            <a:r>
              <a:rPr lang="en-US" b="1" dirty="0"/>
              <a:t>){</a:t>
            </a:r>
          </a:p>
          <a:p>
            <a:r>
              <a:rPr lang="en-US" b="1" dirty="0"/>
              <a:t>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 </a:t>
            </a:r>
            <a:r>
              <a:rPr lang="en-US" b="1" dirty="0" err="1"/>
              <a:t>document.</a:t>
            </a:r>
            <a:r>
              <a:rPr lang="en-US" b="1" dirty="0" err="1">
                <a:solidFill>
                  <a:srgbClr val="0070C0"/>
                </a:solidFill>
              </a:rPr>
              <a:t>getElementById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(!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 !=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/>
              <a:t>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;</a:t>
            </a:r>
          </a:p>
          <a:p>
            <a:r>
              <a:rPr lang="en-US" b="1" dirty="0"/>
              <a:t>	} 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b="1" dirty="0"/>
              <a:t> {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;	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5" y="2577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common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Johnny </a:t>
            </a:r>
            <a:r>
              <a:rPr lang="en-US" dirty="0"/>
              <a:t>Depp </a:t>
            </a:r>
            <a:r>
              <a:rPr lang="en-US" dirty="0" smtClean="0"/>
              <a:t>and JS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75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141960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50534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dirty="0"/>
              <a:t>  contains the following properties: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/>
              <a:t>callee</a:t>
            </a:r>
            <a:r>
              <a:rPr lang="en-US" sz="2400" dirty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properties-indexes – parameters from the invocation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484603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5971" y="404665"/>
            <a:ext cx="8424936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alert(arguments[2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undefined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77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n = </a:t>
            </a:r>
            <a:r>
              <a:rPr lang="en-US" sz="2400" b="1" dirty="0" err="1">
                <a:solidFill>
                  <a:schemeClr val="tx1"/>
                </a:solidFill>
              </a:rPr>
              <a:t>arguments.length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total 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(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i = 0; i &lt; n; i++) {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	total 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return 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</a:p>
        </p:txBody>
      </p:sp>
    </p:spTree>
    <p:extLst>
      <p:ext uri="{BB962C8B-B14F-4D97-AF65-F5344CB8AC3E}">
        <p14:creationId xmlns:p14="http://schemas.microsoft.com/office/powerpoint/2010/main" val="2009834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1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2928" y="1484785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8460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25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7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 of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 in function context is determined 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86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4975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9" y="19862"/>
            <a:ext cx="7669161" cy="6838138"/>
          </a:xfrm>
        </p:spPr>
      </p:pic>
    </p:spTree>
    <p:extLst>
      <p:ext uri="{BB962C8B-B14F-4D97-AF65-F5344CB8AC3E}">
        <p14:creationId xmlns:p14="http://schemas.microsoft.com/office/powerpoint/2010/main" val="198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7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function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	this === window;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96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	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}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[“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”]();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 = </a:t>
            </a: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4026570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</p:spTree>
    <p:extLst>
      <p:ext uri="{BB962C8B-B14F-4D97-AF65-F5344CB8AC3E}">
        <p14:creationId xmlns:p14="http://schemas.microsoft.com/office/powerpoint/2010/main" val="414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15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/>
                </a:solidFill>
              </a:rPr>
              <a:t>{}</a:t>
            </a:r>
            <a:r>
              <a:rPr lang="en-US" b="1" dirty="0"/>
              <a:t>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  <a:endParaRPr lang="ru-RU" b="1" dirty="0"/>
          </a:p>
          <a:p>
            <a:pPr lvl="1"/>
            <a:r>
              <a:rPr lang="en-US" b="1" dirty="0"/>
              <a:t>return that;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43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7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731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6" y="100010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{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model; 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this.color</a:t>
            </a:r>
            <a:r>
              <a:rPr lang="en-US" b="1" dirty="0">
                <a:solidFill>
                  <a:schemeClr val="tx1"/>
                </a:solidFill>
              </a:rPr>
              <a:t> = color;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this.changeGear</a:t>
            </a:r>
            <a:r>
              <a:rPr lang="en-US" b="1" dirty="0">
                <a:solidFill>
                  <a:schemeClr val="tx1"/>
                </a:solidFill>
              </a:rPr>
              <a:t> = function () 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inner();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53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apply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call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/>
              <a:t>apply </a:t>
            </a:r>
            <a:r>
              <a:rPr lang="en-US" sz="2400" dirty="0"/>
              <a:t>or </a:t>
            </a:r>
            <a:r>
              <a:rPr lang="en-US" sz="2400" b="1" dirty="0"/>
              <a:t>call </a:t>
            </a:r>
            <a:r>
              <a:rPr lang="en-US" sz="2400" dirty="0"/>
              <a:t>method allows for calling the function, explicitly specifying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520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/>
              <a:t>Math.max.apply</a:t>
            </a:r>
            <a:r>
              <a:rPr lang="en-US" sz="2000" b="1" dirty="0"/>
              <a:t>(</a:t>
            </a:r>
            <a:r>
              <a:rPr lang="en-US" sz="2000" b="1" dirty="0" err="1"/>
              <a:t>Math,array</a:t>
            </a:r>
            <a:r>
              <a:rPr lang="en-US" sz="2000" b="1" dirty="0"/>
              <a:t>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//368</a:t>
            </a:r>
          </a:p>
        </p:txBody>
      </p:sp>
    </p:spTree>
    <p:extLst>
      <p:ext uri="{BB962C8B-B14F-4D97-AF65-F5344CB8AC3E}">
        <p14:creationId xmlns:p14="http://schemas.microsoft.com/office/powerpoint/2010/main" val="177914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/>
              <a:t>	if (v === null) { return 'null'; }</a:t>
            </a:r>
            <a:br>
              <a:rPr lang="en-US" sz="2000" b="1" dirty="0"/>
            </a:br>
            <a:r>
              <a:rPr lang="en-US" sz="2000" b="1" dirty="0"/>
              <a:t>	if 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(v). slice(8, -1).</a:t>
            </a:r>
            <a:r>
              <a:rPr lang="en-US" sz="2000" b="1" dirty="0" err="1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type({});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</a:p>
          <a:p>
            <a:r>
              <a:rPr lang="en-US" sz="2000" b="1" dirty="0"/>
              <a:t>type(new String(“</a:t>
            </a:r>
            <a:r>
              <a:rPr lang="en-US" sz="2000" b="1" dirty="0" err="1"/>
              <a:t>str</a:t>
            </a:r>
            <a:r>
              <a:rPr lang="en-US" sz="2000" b="1" dirty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45975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67" y="26462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They play a lot of different roles</a:t>
            </a:r>
          </a:p>
        </p:txBody>
      </p:sp>
    </p:spTree>
    <p:extLst>
      <p:ext uri="{BB962C8B-B14F-4D97-AF65-F5344CB8AC3E}">
        <p14:creationId xmlns:p14="http://schemas.microsoft.com/office/powerpoint/2010/main" val="2986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6910" y="928671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.call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param1, p2, p3);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.apply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2238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f()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args</a:t>
            </a:r>
            <a:r>
              <a:rPr lang="en-US" sz="2800" b="1" dirty="0"/>
              <a:t> = [].</a:t>
            </a:r>
            <a:r>
              <a:rPr lang="en-US" sz="2800" b="1" dirty="0" err="1"/>
              <a:t>slice.call</a:t>
            </a:r>
            <a:r>
              <a:rPr lang="en-US" sz="2800" b="1" dirty="0"/>
              <a:t>(arguments, 1, 3);</a:t>
            </a:r>
          </a:p>
          <a:p>
            <a:r>
              <a:rPr lang="en-US" sz="2800" b="1" dirty="0"/>
              <a:t>	return </a:t>
            </a:r>
            <a:r>
              <a:rPr lang="en-US" sz="2800" b="1" dirty="0" err="1"/>
              <a:t>args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309101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Immediately-Invoked Function Expression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8452" y="1600924"/>
            <a:ext cx="3550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open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inside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close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54317"/>
            <a:ext cx="58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dirty="0">
                <a:latin typeface="Ubuntu Mono"/>
              </a:rPr>
              <a:t>x, y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      </a:t>
            </a:r>
            <a:r>
              <a:rPr lang="en-US" altLang="en-US" sz="2400" i="1" dirty="0">
                <a:latin typeface="Ubuntu Mono"/>
              </a:rPr>
              <a:t>console.log(x + y); </a:t>
            </a:r>
            <a:endParaRPr lang="en-US" altLang="en-US" sz="2400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(2,4));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452" y="29969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1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Why IIFE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Avoiding global variable or hiding variables from global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1544" y="1600298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x = 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y = 4;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window.x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window.y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980729"/>
            <a:ext cx="541975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Ubuntu Mono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4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1545" y="908720"/>
            <a:ext cx="61875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1: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2: copy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}());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0</a:t>
            </a:r>
            <a:r>
              <a:rPr lang="en-US" altLang="en-US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1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2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200" dirty="0"/>
              <a:t>3. Keeping data private to all of a constructor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529" y="1400896"/>
            <a:ext cx="913256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'_</a:t>
            </a:r>
            <a:r>
              <a:rPr lang="en-US" altLang="en-US" sz="2000" dirty="0" err="1">
                <a:solidFill>
                  <a:srgbClr val="CC3300"/>
                </a:solidFill>
                <a:latin typeface="Ubuntu Mono"/>
              </a:rPr>
              <a:t>StringBuilder_buffer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_'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uuid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v4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this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[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]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prototype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Omitted: methods accessing this[KEY_BUFFER]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//….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    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}();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Attaching data to a method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4198" y="1628800"/>
            <a:ext cx="537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    method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: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method-private data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'Invocation #'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'result'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}()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2708921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x = 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alert(x);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normal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add(a, b)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a +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664" y="1484785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1664" y="3699032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Lexical (Static)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1704" y="2520192"/>
            <a:ext cx="584040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70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310"/>
            <a:ext cx="6349181" cy="4228555"/>
          </a:xfrm>
        </p:spPr>
      </p:pic>
    </p:spTree>
    <p:extLst>
      <p:ext uri="{BB962C8B-B14F-4D97-AF65-F5344CB8AC3E}">
        <p14:creationId xmlns:p14="http://schemas.microsoft.com/office/powerpoint/2010/main" val="2742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9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6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6" y="86206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Duck typing is a style of </a:t>
            </a:r>
            <a:r>
              <a:rPr lang="en-US" dirty="0">
                <a:solidFill>
                  <a:schemeClr val="accent5"/>
                </a:solidFill>
              </a:rPr>
              <a:t>dynamic typing </a:t>
            </a:r>
            <a:r>
              <a:rPr lang="en-US" dirty="0"/>
              <a:t>in which an </a:t>
            </a:r>
            <a:r>
              <a:rPr lang="en-US" u="sng" dirty="0"/>
              <a:t>object's current set of methods and properties determines the valid semantic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rather than its inheritance from a particular class or implementation of a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668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1" y="365125"/>
            <a:ext cx="4720713" cy="6713476"/>
          </a:xfrm>
        </p:spPr>
      </p:pic>
    </p:spTree>
    <p:extLst>
      <p:ext uri="{BB962C8B-B14F-4D97-AF65-F5344CB8AC3E}">
        <p14:creationId xmlns:p14="http://schemas.microsoft.com/office/powerpoint/2010/main" val="2164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59996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178814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function </a:t>
            </a:r>
            <a:r>
              <a:rPr lang="en-US" sz="2000" b="1" dirty="0" err="1">
                <a:solidFill>
                  <a:srgbClr val="0070C0"/>
                </a:solidFill>
              </a:rPr>
              <a:t>sayHello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#1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 = function() { alert(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); }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#2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76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Rectangle = {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dirty="0" smtClean="0"/>
              <a:t>: 2,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y: 4,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perimeter </a:t>
            </a:r>
            <a:r>
              <a:rPr lang="en-US" dirty="0"/>
              <a:t>: </a:t>
            </a:r>
            <a:r>
              <a:rPr lang="en-US" dirty="0" smtClean="0"/>
              <a:t>function() {</a:t>
            </a:r>
          </a:p>
          <a:p>
            <a:pPr marL="0" indent="0">
              <a:buNone/>
            </a:pPr>
            <a:r>
              <a:rPr lang="en-US" dirty="0" smtClean="0"/>
              <a:t>	     return (</a:t>
            </a:r>
            <a:r>
              <a:rPr lang="en-US" dirty="0" err="1" smtClean="0"/>
              <a:t>this.x+this.y</a:t>
            </a:r>
            <a:r>
              <a:rPr lang="en-US" dirty="0" smtClean="0"/>
              <a:t>)*2;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Math.add</a:t>
            </a:r>
            <a:r>
              <a:rPr lang="en-US" dirty="0" smtClean="0"/>
              <a:t>(2, 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750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3058" y="2500307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224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		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3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return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} 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884" y="2928935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35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74456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function() { return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 };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	if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/>
              <a:t> &amp;&amp; !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)) return;</a:t>
            </a:r>
          </a:p>
          <a:p>
            <a:r>
              <a:rPr lang="en-US" sz="2000" b="1" dirty="0"/>
              <a:t>	   	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 = v;</a:t>
            </a:r>
          </a:p>
          <a:p>
            <a:r>
              <a:rPr lang="en-US" sz="2000" b="1" dirty="0"/>
              <a:t>	   };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2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{};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"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",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return </a:t>
            </a:r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== "string"; });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setName</a:t>
            </a:r>
            <a:r>
              <a:rPr lang="en-US" sz="2000" b="1" dirty="0"/>
              <a:t>("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  <a:p>
            <a:endParaRPr lang="en-US" sz="2000" b="1" dirty="0"/>
          </a:p>
          <a:p>
            <a:r>
              <a:rPr lang="en-US" sz="2000" b="1" dirty="0"/>
              <a:t>Assert(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getName</a:t>
            </a:r>
            <a:r>
              <a:rPr lang="en-US" sz="2000" b="1" dirty="0"/>
              <a:t>() == 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817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494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873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3727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81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setup()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0;</a:t>
            </a:r>
          </a:p>
          <a:p>
            <a:r>
              <a:rPr lang="en-US" sz="2800" b="1" dirty="0"/>
              <a:t>	return function() {</a:t>
            </a:r>
          </a:p>
          <a:p>
            <a:r>
              <a:rPr lang="en-US" sz="2800" b="1" dirty="0"/>
              <a:t>		return ++count;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 </a:t>
            </a:r>
          </a:p>
          <a:p>
            <a:endParaRPr lang="en-US" sz="2800" b="1" dirty="0"/>
          </a:p>
          <a:p>
            <a:r>
              <a:rPr lang="en-US" sz="2800" b="1" dirty="0" err="1"/>
              <a:t>var</a:t>
            </a:r>
            <a:r>
              <a:rPr lang="en-US" sz="2800" b="1" dirty="0"/>
              <a:t> next = setup();</a:t>
            </a:r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8257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Rectangle(x, y)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this.x</a:t>
            </a:r>
            <a:r>
              <a:rPr lang="en-US" dirty="0" smtClean="0"/>
              <a:t>  = 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Rectangle();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(function (a, b){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 = a + b;</a:t>
            </a:r>
          </a:p>
          <a:p>
            <a:r>
              <a:rPr lang="en-US" sz="2800" b="1" dirty="0"/>
              <a:t>	alert(c);</a:t>
            </a:r>
          </a:p>
          <a:p>
            <a:r>
              <a:rPr lang="en-US" sz="2800" b="1" dirty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5445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next()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1;</a:t>
            </a:r>
          </a:p>
          <a:p>
            <a:r>
              <a:rPr lang="en-US" sz="2800" b="1" dirty="0"/>
              <a:t>	next = function() {</a:t>
            </a:r>
          </a:p>
          <a:p>
            <a:r>
              <a:rPr lang="en-US" sz="2800" b="1" dirty="0"/>
              <a:t>		return ++count;	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	return count;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20563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lazy(){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result = 2 + 2;</a:t>
            </a:r>
          </a:p>
          <a:p>
            <a:r>
              <a:rPr lang="en-US" sz="2800" b="1" dirty="0"/>
              <a:t>	lazy = function() {</a:t>
            </a:r>
          </a:p>
          <a:p>
            <a:r>
              <a:rPr lang="en-US" sz="2800" b="1" dirty="0"/>
              <a:t>		return result;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	return lazy();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lazy(); // 4</a:t>
            </a:r>
          </a:p>
          <a:p>
            <a:r>
              <a:rPr lang="en-US" sz="2800" b="1" dirty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27538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o = {</a:t>
            </a:r>
          </a:p>
          <a:p>
            <a:r>
              <a:rPr lang="en-US" sz="2000" b="1" dirty="0"/>
              <a:t>	v:1,</a:t>
            </a:r>
          </a:p>
          <a:p>
            <a:pPr lvl="2"/>
            <a:r>
              <a:rPr lang="en-US" sz="2000" b="1" dirty="0"/>
              <a:t>increment: function() 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++;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add: function (v){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 += v;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shout: function() {</a:t>
            </a:r>
          </a:p>
          <a:p>
            <a:pPr lvl="2"/>
            <a:r>
              <a:rPr lang="en-US" sz="2000" b="1" dirty="0"/>
              <a:t>	alert(</a:t>
            </a:r>
            <a:r>
              <a:rPr lang="en-US" sz="2000" b="1" dirty="0" err="1"/>
              <a:t>this.v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}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r>
              <a:rPr lang="en-US" sz="2000" b="1" dirty="0" err="1"/>
              <a:t>o.increment</a:t>
            </a:r>
            <a:r>
              <a:rPr lang="en-US" sz="2000" b="1" dirty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32539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World"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1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Single 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instance = this;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	//add more to this...</a:t>
            </a:r>
          </a:p>
          <a:p>
            <a:endParaRPr lang="en-US" sz="2800" b="1" dirty="0"/>
          </a:p>
          <a:p>
            <a:r>
              <a:rPr lang="en-US" sz="2800" b="1" dirty="0"/>
              <a:t>	Single = function () {</a:t>
            </a:r>
          </a:p>
          <a:p>
            <a:r>
              <a:rPr lang="en-US" sz="2800" b="1" dirty="0"/>
              <a:t>		return instance;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logArgs</a:t>
            </a:r>
            <a:r>
              <a:rPr lang="en-US" sz="2400" b="1" dirty="0"/>
              <a:t>(f){</a:t>
            </a:r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(arguments);</a:t>
            </a:r>
          </a:p>
          <a:p>
            <a:r>
              <a:rPr lang="en-US" sz="2400" b="1" dirty="0"/>
              <a:t>        return </a:t>
            </a:r>
            <a:r>
              <a:rPr lang="en-US" sz="2400" b="1" dirty="0" err="1"/>
              <a:t>f.apply</a:t>
            </a:r>
            <a:r>
              <a:rPr lang="en-US" sz="2400" b="1" dirty="0"/>
              <a:t>(this,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sum(x, y){</a:t>
            </a:r>
          </a:p>
          <a:p>
            <a:r>
              <a:rPr lang="en-US" sz="2400" b="1" dirty="0"/>
              <a:t>     return x + y;    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sum = </a:t>
            </a:r>
            <a:r>
              <a:rPr lang="en-US" sz="2400" b="1" dirty="0" err="1"/>
              <a:t>logArgs</a:t>
            </a:r>
            <a:r>
              <a:rPr lang="en-US" sz="2400" b="1" dirty="0"/>
              <a:t>(sum);</a:t>
            </a:r>
          </a:p>
          <a:p>
            <a:r>
              <a:rPr lang="en-US" sz="2400" b="1" dirty="0"/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37903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679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339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24" y="928671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obj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616" y="1916832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/>
              <a:t> function </a:t>
            </a:r>
            <a:r>
              <a:rPr lang="en-US" sz="3200" b="1" dirty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function </a:t>
            </a:r>
            <a:r>
              <a:rPr lang="en-US" sz="3200" b="1" dirty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451837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4377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0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var</a:t>
            </a:r>
            <a:r>
              <a:rPr lang="en-US" sz="2800" b="1" dirty="0"/>
              <a:t> x = {</a:t>
            </a:r>
          </a:p>
          <a:p>
            <a:r>
              <a:rPr lang="en-US" sz="2800" b="1" dirty="0"/>
              <a:t>	name: “</a:t>
            </a:r>
            <a:r>
              <a:rPr lang="en-US" sz="2800" b="1" dirty="0" err="1"/>
              <a:t>dima</a:t>
            </a:r>
            <a:r>
              <a:rPr lang="en-US" sz="2800" b="1" dirty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sayName</a:t>
            </a:r>
            <a:r>
              <a:rPr lang="en-US" sz="2800" b="1" dirty="0"/>
              <a:t>:  function() {</a:t>
            </a:r>
          </a:p>
          <a:p>
            <a:r>
              <a:rPr lang="en-US" sz="2800" b="1" dirty="0"/>
              <a:t>		alert(this.name);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window.</a:t>
            </a:r>
            <a:r>
              <a:rPr lang="en-US" sz="2800" b="1" dirty="0" err="1">
                <a:solidFill>
                  <a:srgbClr val="0070C0"/>
                </a:solidFill>
              </a:rPr>
              <a:t>setTimeout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bind</a:t>
            </a:r>
            <a:r>
              <a:rPr lang="en-US" sz="2800" b="1" dirty="0"/>
              <a:t>(x, </a:t>
            </a:r>
            <a:r>
              <a:rPr lang="en-US" sz="2800" b="1" dirty="0" err="1"/>
              <a:t>x.sayName</a:t>
            </a:r>
            <a:r>
              <a:rPr lang="en-US" sz="2800" b="1" dirty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317138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bind(</a:t>
            </a:r>
            <a:r>
              <a:rPr lang="en-US" sz="2800" b="1" dirty="0" err="1"/>
              <a:t>obj</a:t>
            </a:r>
            <a:r>
              <a:rPr lang="en-US" sz="2800" b="1" dirty="0"/>
              <a:t>, </a:t>
            </a:r>
            <a:r>
              <a:rPr lang="en-US" sz="2800" b="1" dirty="0" err="1"/>
              <a:t>fn</a:t>
            </a:r>
            <a:r>
              <a:rPr lang="en-US" sz="2800" b="1" dirty="0"/>
              <a:t>){</a:t>
            </a:r>
          </a:p>
          <a:p>
            <a:r>
              <a:rPr lang="en-US" sz="2800" b="1" dirty="0"/>
              <a:t>	return function(){</a:t>
            </a:r>
          </a:p>
          <a:p>
            <a:r>
              <a:rPr lang="en-US" sz="2800" b="1" dirty="0"/>
              <a:t>		return </a:t>
            </a:r>
            <a:r>
              <a:rPr lang="en-US" sz="2800" b="1" dirty="0" err="1"/>
              <a:t>fn.apply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, arguments);	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6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28671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fn</a:t>
            </a:r>
            <a:r>
              <a:rPr lang="en-US" sz="1900" b="1" dirty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/>
              <a:t>	</a:t>
            </a:r>
            <a:r>
              <a:rPr lang="en-US" sz="1900" b="1" dirty="0" err="1"/>
              <a:t>var</a:t>
            </a:r>
            <a:r>
              <a:rPr lang="en-US" sz="1900" b="1" dirty="0"/>
              <a:t> 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/>
              <a:t>	       </a:t>
            </a:r>
            <a:r>
              <a:rPr lang="en-US" sz="1900" b="1" dirty="0" err="1"/>
              <a:t>args</a:t>
            </a:r>
            <a:r>
              <a:rPr lang="en-US" sz="1900" b="1" dirty="0"/>
              <a:t> 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/>
              <a:t>	return function () {</a:t>
            </a:r>
          </a:p>
          <a:p>
            <a:r>
              <a:rPr lang="en-US" sz="1900" b="1" dirty="0"/>
              <a:t>		return </a:t>
            </a:r>
            <a:r>
              <a:rPr lang="en-US" sz="1900" b="1" dirty="0" err="1"/>
              <a:t>fn.apply</a:t>
            </a:r>
            <a:r>
              <a:rPr lang="en-US" sz="1900" b="1" dirty="0"/>
              <a:t>(</a:t>
            </a:r>
            <a:r>
              <a:rPr lang="en-US" sz="1900" b="1" dirty="0" err="1"/>
              <a:t>obj</a:t>
            </a:r>
            <a:r>
              <a:rPr lang="en-US" sz="1900" b="1" dirty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1919536" y="4519216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/>
              <a:t>setTimeout</a:t>
            </a:r>
            <a:r>
              <a:rPr lang="en-US" sz="1900" b="1" dirty="0"/>
              <a:t>(curry(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12402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 err="1">
                <a:solidFill>
                  <a:srgbClr val="0070C0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/*???*/</a:t>
            </a:r>
            <a:r>
              <a:rPr lang="en-US" sz="2400" b="1" dirty="0">
                <a:solidFill>
                  <a:schemeClr val="tx1"/>
                </a:solidFill>
              </a:rPr>
              <a:t>) {	</a:t>
            </a:r>
            <a:r>
              <a:rPr lang="en-US" sz="2400" b="1" dirty="0">
                <a:solidFill>
                  <a:srgbClr val="FF0000"/>
                </a:solidFill>
              </a:rPr>
              <a:t>/* ??? */ </a:t>
            </a: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s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x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750);</a:t>
            </a:r>
          </a:p>
        </p:txBody>
      </p:sp>
    </p:spTree>
    <p:extLst>
      <p:ext uri="{BB962C8B-B14F-4D97-AF65-F5344CB8AC3E}">
        <p14:creationId xmlns:p14="http://schemas.microsoft.com/office/powerpoint/2010/main" val="144663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152400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3962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0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78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7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3686" y="1510903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Six 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Dr. Axel </a:t>
            </a:r>
            <a:r>
              <a:rPr lang="en-US" b="1" dirty="0" err="1"/>
              <a:t>Rauschmayer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http://learn.j</a:t>
            </a:r>
            <a:r>
              <a:rPr lang="fr-FR" b="1" dirty="0">
                <a:hlinkClick r:id="rId5"/>
              </a:rPr>
              <a:t>avascript.ru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bind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bind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null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 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6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7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/>
          </a:p>
          <a:p>
            <a:r>
              <a:rPr lang="en-US" sz="2000" b="1" dirty="0"/>
              <a:t>function add(x,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7568" y="1029018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  <a:endParaRPr lang="ru-RU" sz="2400" b="1" dirty="0"/>
          </a:p>
          <a:p>
            <a:pPr>
              <a:spcBef>
                <a:spcPct val="0"/>
              </a:spcBef>
            </a:pPr>
            <a:r>
              <a:rPr lang="ru-RU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175450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1941</Words>
  <Application>Microsoft Office PowerPoint</Application>
  <PresentationFormat>Widescreen</PresentationFormat>
  <Paragraphs>716</Paragraphs>
  <Slides>87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MS PGothic</vt:lpstr>
      <vt:lpstr>Arial</vt:lpstr>
      <vt:lpstr>Calibri</vt:lpstr>
      <vt:lpstr>Calibri Light</vt:lpstr>
      <vt:lpstr>Consolas</vt:lpstr>
      <vt:lpstr>Sakkal Majalla</vt:lpstr>
      <vt:lpstr>Ubuntu Mono</vt:lpstr>
      <vt:lpstr>Office Theme</vt:lpstr>
      <vt:lpstr>Functions</vt:lpstr>
      <vt:lpstr>What is common between  Johnny Depp and JS Function?</vt:lpstr>
      <vt:lpstr>PowerPoint Presentation</vt:lpstr>
      <vt:lpstr>They play a lot of different roles</vt:lpstr>
      <vt:lpstr>Function as normal function</vt:lpstr>
      <vt:lpstr>Function as method</vt:lpstr>
      <vt:lpstr>Function as constructor</vt:lpstr>
      <vt:lpstr>PowerPoint Presentation</vt:lpstr>
      <vt:lpstr>function declaration</vt:lpstr>
      <vt:lpstr>function declaration</vt:lpstr>
      <vt:lpstr>anonymous function expression</vt:lpstr>
      <vt:lpstr>Named function expression</vt:lpstr>
      <vt:lpstr>Function</vt:lpstr>
      <vt:lpstr>Strategy of passing arguments to 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Arguments / apply</vt:lpstr>
      <vt:lpstr>Solid type-checking function </vt:lpstr>
      <vt:lpstr>Borrowing methods </vt:lpstr>
      <vt:lpstr>Immediately-Invoked Function Expression (IIFE) </vt:lpstr>
      <vt:lpstr>Immediately-Invoked Function Expression</vt:lpstr>
      <vt:lpstr>Why IIFE ?</vt:lpstr>
      <vt:lpstr>PowerPoint Presentation</vt:lpstr>
      <vt:lpstr>PowerPoint Presentation</vt:lpstr>
      <vt:lpstr>PowerPoint Presentation</vt:lpstr>
      <vt:lpstr>3. Keeping data private to all of a constructor </vt:lpstr>
      <vt:lpstr>4. Attaching data to a method </vt:lpstr>
      <vt:lpstr>Lexical (Static) Scope</vt:lpstr>
      <vt:lpstr>PowerPoint Presentation</vt:lpstr>
      <vt:lpstr>PowerPoint Presentation</vt:lpstr>
      <vt:lpstr>Duck typing</vt:lpstr>
      <vt:lpstr>PowerPoint Presentation</vt:lpstr>
      <vt:lpstr>PowerPoint Presentation</vt:lpstr>
      <vt:lpstr>PowerPoint Presentation</vt:lpstr>
      <vt:lpstr>PowerPoint Presentation</vt:lpstr>
      <vt:lpstr>Duck typing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 </vt:lpstr>
      <vt:lpstr>Function bind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21</cp:revision>
  <dcterms:created xsi:type="dcterms:W3CDTF">2015-09-01T08:17:03Z</dcterms:created>
  <dcterms:modified xsi:type="dcterms:W3CDTF">2015-09-07T21:33:35Z</dcterms:modified>
</cp:coreProperties>
</file>