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9" r:id="rId3"/>
    <p:sldId id="336" r:id="rId4"/>
    <p:sldId id="344" r:id="rId5"/>
    <p:sldId id="350" r:id="rId6"/>
    <p:sldId id="309" r:id="rId7"/>
    <p:sldId id="310" r:id="rId8"/>
    <p:sldId id="311" r:id="rId9"/>
    <p:sldId id="365" r:id="rId10"/>
    <p:sldId id="312" r:id="rId11"/>
    <p:sldId id="366" r:id="rId12"/>
    <p:sldId id="367" r:id="rId13"/>
    <p:sldId id="368" r:id="rId14"/>
    <p:sldId id="313" r:id="rId15"/>
    <p:sldId id="314" r:id="rId16"/>
    <p:sldId id="369" r:id="rId17"/>
    <p:sldId id="370" r:id="rId18"/>
    <p:sldId id="315" r:id="rId19"/>
    <p:sldId id="316" r:id="rId20"/>
    <p:sldId id="317" r:id="rId21"/>
    <p:sldId id="371" r:id="rId22"/>
    <p:sldId id="372" r:id="rId23"/>
    <p:sldId id="373" r:id="rId24"/>
    <p:sldId id="320" r:id="rId25"/>
    <p:sldId id="374" r:id="rId26"/>
    <p:sldId id="321" r:id="rId27"/>
    <p:sldId id="375" r:id="rId28"/>
    <p:sldId id="322" r:id="rId29"/>
    <p:sldId id="319" r:id="rId30"/>
    <p:sldId id="323" r:id="rId31"/>
    <p:sldId id="324" r:id="rId32"/>
    <p:sldId id="376" r:id="rId33"/>
    <p:sldId id="325" r:id="rId34"/>
    <p:sldId id="326" r:id="rId35"/>
    <p:sldId id="377" r:id="rId36"/>
    <p:sldId id="328" r:id="rId37"/>
    <p:sldId id="329" r:id="rId38"/>
    <p:sldId id="378" r:id="rId39"/>
    <p:sldId id="330" r:id="rId40"/>
    <p:sldId id="331" r:id="rId41"/>
    <p:sldId id="332" r:id="rId42"/>
    <p:sldId id="334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1" r:id="rId52"/>
    <p:sldId id="392" r:id="rId53"/>
    <p:sldId id="393" r:id="rId54"/>
    <p:sldId id="394" r:id="rId55"/>
    <p:sldId id="396" r:id="rId56"/>
    <p:sldId id="397" r:id="rId57"/>
    <p:sldId id="398" r:id="rId58"/>
    <p:sldId id="395" r:id="rId59"/>
    <p:sldId id="333" r:id="rId60"/>
    <p:sldId id="335" r:id="rId61"/>
    <p:sldId id="338" r:id="rId62"/>
    <p:sldId id="343" r:id="rId63"/>
    <p:sldId id="341" r:id="rId64"/>
    <p:sldId id="345" r:id="rId65"/>
    <p:sldId id="348" r:id="rId66"/>
    <p:sldId id="289" r:id="rId67"/>
    <p:sldId id="351" r:id="rId68"/>
    <p:sldId id="274" r:id="rId69"/>
    <p:sldId id="356" r:id="rId70"/>
    <p:sldId id="337" r:id="rId71"/>
    <p:sldId id="362" r:id="rId72"/>
    <p:sldId id="399" r:id="rId73"/>
    <p:sldId id="400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7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3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97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2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4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9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4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7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7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archive/2015/06/29/git-migrate/" TargetMode="External"/><Relationship Id="rId2" Type="http://schemas.openxmlformats.org/officeDocument/2006/relationships/hyperlink" Target="http://haacked.com/archive/2014/07/28/github-flow-alia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log/2019-how-to-undo-almost-anything-with-git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QrDFcIiPjSLDn3EL15IJygNPiHORgU1_OOAqWjiDU5Y/mobilebasic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wildlyinaccurate.com/a-hackers-guide-to-git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haacked.com/archive/2014/07/28/github-flow-alias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tom.preston-werner.com/2009/05/19/the-git-parable.html" TargetMode="External"/><Relationship Id="rId2" Type="http://schemas.openxmlformats.org/officeDocument/2006/relationships/hyperlink" Target="http://www-cs-students.stanford.edu/~blynn/gitmagi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mver.org/" TargetMode="External"/><Relationship Id="rId4" Type="http://schemas.openxmlformats.org/officeDocument/2006/relationships/hyperlink" Target="https://www.youtube.com/watch?v=qyz3jkOBbQY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v2" TargetMode="External"/><Relationship Id="rId2" Type="http://schemas.openxmlformats.org/officeDocument/2006/relationships/hyperlink" Target="http://www.laputan.org/mu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hromium.org/developers/fast-intro-to-git-internals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Tools-Rewriting-History#The-Nuclear-Option:-filter-branc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, commit and code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2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Будем хранить код проекта, например, тут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совсем без версий плохо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после завершения каждой </a:t>
            </a:r>
            <a:r>
              <a:rPr lang="ru-RU" dirty="0" err="1" smtClean="0"/>
              <a:t>фичи</a:t>
            </a:r>
            <a:r>
              <a:rPr lang="ru-RU" dirty="0" smtClean="0"/>
              <a:t> будем делать копию папки: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506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Вот таким образом: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>
                <a:solidFill>
                  <a:schemeClr val="accent4"/>
                </a:solidFill>
              </a:rPr>
              <a:t>archive</a:t>
            </a:r>
            <a:r>
              <a:rPr lang="en-US" b="1" dirty="0" smtClean="0"/>
              <a:t>\</a:t>
            </a:r>
            <a:r>
              <a:rPr lang="en-US" dirty="0" smtClean="0">
                <a:solidFill>
                  <a:srgbClr val="FF0000"/>
                </a:solidFill>
              </a:rPr>
              <a:t>snapshot-0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совсем без версий плохо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после завершения каждой </a:t>
            </a:r>
            <a:r>
              <a:rPr lang="ru-RU" dirty="0" err="1" smtClean="0"/>
              <a:t>фичи</a:t>
            </a:r>
            <a:r>
              <a:rPr lang="ru-RU" dirty="0" smtClean="0"/>
              <a:t> будем делать копию папки: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506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Вот таким образом: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>
                <a:solidFill>
                  <a:schemeClr val="accent4"/>
                </a:solidFill>
              </a:rPr>
              <a:t>archive</a:t>
            </a:r>
            <a:r>
              <a:rPr lang="en-US" b="1" dirty="0" smtClean="0"/>
              <a:t>\</a:t>
            </a:r>
            <a:r>
              <a:rPr lang="en-US" dirty="0" smtClean="0">
                <a:solidFill>
                  <a:srgbClr val="FF0000"/>
                </a:solidFill>
              </a:rPr>
              <a:t>snapshot-0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b="1" dirty="0"/>
              <a:t>И еще и еще</a:t>
            </a:r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1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2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3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4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теперь пришло время изобрести </a:t>
            </a:r>
            <a:br>
              <a:rPr lang="ru-RU" dirty="0" smtClean="0"/>
            </a:br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каждый </a:t>
            </a:r>
            <a:r>
              <a:rPr lang="en-US" dirty="0" smtClean="0"/>
              <a:t>snapshot </a:t>
            </a:r>
            <a:r>
              <a:rPr lang="ru-RU" dirty="0" smtClean="0"/>
              <a:t>архив будем добавлять</a:t>
            </a:r>
            <a:br>
              <a:rPr lang="ru-RU" dirty="0" smtClean="0"/>
            </a:br>
            <a:r>
              <a:rPr lang="en-US" dirty="0" smtClean="0"/>
              <a:t>message.txt</a:t>
            </a:r>
            <a:r>
              <a:rPr lang="ru-RU" dirty="0" smtClean="0"/>
              <a:t> вида: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Я, Иванов Иван Иванович, прикрутил новую версию </a:t>
            </a:r>
            <a:r>
              <a:rPr lang="en-US" dirty="0" smtClean="0"/>
              <a:t>tau</a:t>
            </a:r>
            <a:r>
              <a:rPr lang="ru-RU" dirty="0" smtClean="0"/>
              <a:t>С</a:t>
            </a:r>
            <a:r>
              <a:rPr lang="en-US" dirty="0" smtClean="0"/>
              <a:t>harts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20 августа 2042</a:t>
            </a:r>
            <a:r>
              <a:rPr lang="en-US" dirty="0" smtClean="0"/>
              <a:t> - [digital signature]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9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структура папок выглядит так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snapshot-0\message.txt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1</a:t>
            </a:r>
            <a:r>
              <a:rPr lang="en-US" dirty="0" smtClean="0"/>
              <a:t>\message.txt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2</a:t>
            </a:r>
            <a:r>
              <a:rPr lang="en-US" dirty="0" smtClean="0"/>
              <a:t>\message.txt</a:t>
            </a:r>
            <a:endParaRPr lang="en-US" b="1" dirty="0" smtClean="0"/>
          </a:p>
          <a:p>
            <a:pPr marL="0" indent="0">
              <a:buNone/>
            </a:pPr>
            <a:r>
              <a:rPr lang="en-US" sz="3200" dirty="0" smtClean="0"/>
              <a:t>…..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96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Прошла пара недель…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релиз: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(aka release-1.0)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мы </a:t>
            </a:r>
            <a:r>
              <a:rPr lang="ru-RU" dirty="0" err="1" smtClean="0"/>
              <a:t>девелопим</a:t>
            </a:r>
            <a:r>
              <a:rPr lang="ru-RU" dirty="0" smtClean="0"/>
              <a:t> дальше: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97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98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(aka release-1.0)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ru-RU" dirty="0" err="1" smtClean="0"/>
              <a:t>Критикал</a:t>
            </a:r>
            <a:r>
              <a:rPr lang="ru-RU" dirty="0" smtClean="0"/>
              <a:t> баг в </a:t>
            </a:r>
            <a:r>
              <a:rPr lang="ru-RU" dirty="0" err="1" smtClean="0"/>
              <a:t>продакшене</a:t>
            </a:r>
            <a:r>
              <a:rPr lang="en-US" dirty="0" smtClean="0"/>
              <a:t>”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первая: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Поправили, но куда теперь сохранить </a:t>
            </a:r>
            <a:r>
              <a:rPr lang="en-US" dirty="0" smtClean="0"/>
              <a:t>fix?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5035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97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98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(aka release-1.0)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2012655">
            <a:off x="5211193" y="3266983"/>
            <a:ext cx="1109709" cy="7013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организация не подходит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Есть идея! - </a:t>
            </a:r>
            <a:r>
              <a:rPr lang="en-US" dirty="0"/>
              <a:t>Directed Acyclic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7" y="1432838"/>
            <a:ext cx="6976281" cy="49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преобразовать список в дерево?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(aka release-1.0.0)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snapshot-105 (aka release-1.0.1)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6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7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8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snapshot-109</a:t>
            </a:r>
            <a:r>
              <a:rPr lang="ru-RU" dirty="0" smtClean="0"/>
              <a:t> </a:t>
            </a:r>
            <a:r>
              <a:rPr lang="en-US" dirty="0" smtClean="0"/>
              <a:t>(aka release-1.0.2)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Добавим к каждому сообщению ссылку на родителя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Я, Иванов Иван Иванович, исправил </a:t>
            </a:r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</a:rPr>
              <a:t>аццкий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баг в </a:t>
            </a:r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</a:rPr>
              <a:t>продакшене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20 августа 2042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- [digital signature]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Предыдущий </a:t>
            </a:r>
            <a:r>
              <a:rPr lang="ru-RU" dirty="0" err="1" smtClean="0"/>
              <a:t>коммит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С</a:t>
            </a:r>
            <a:r>
              <a:rPr lang="en-US" dirty="0" smtClean="0"/>
              <a:t>:\\dev</a:t>
            </a:r>
            <a:r>
              <a:rPr lang="ru-RU" dirty="0" smtClean="0"/>
              <a:t>\</a:t>
            </a:r>
            <a:r>
              <a:rPr lang="en-US" dirty="0" smtClean="0"/>
              <a:t>archive\snapshot-</a:t>
            </a:r>
            <a:r>
              <a:rPr lang="ru-RU" dirty="0" smtClean="0"/>
              <a:t>99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51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(aka release-1.0.0)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snapshot-105 (aka release-1.0.1)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6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7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8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snapshot-109</a:t>
            </a:r>
            <a:r>
              <a:rPr lang="ru-RU" dirty="0" smtClean="0"/>
              <a:t> </a:t>
            </a:r>
            <a:r>
              <a:rPr lang="en-US" dirty="0" smtClean="0"/>
              <a:t>(aka release-1.0.2)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Получилось такая логическая </a:t>
            </a:r>
            <a:r>
              <a:rPr lang="ru-RU" dirty="0" err="1" smtClean="0"/>
              <a:t>стуруктура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38014" y="1690688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38013" y="2284777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14246" y="384578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</a:t>
            </a:r>
            <a:r>
              <a:rPr lang="ru-RU" b="1" dirty="0" smtClean="0">
                <a:solidFill>
                  <a:srgbClr val="0070C0"/>
                </a:solidFill>
              </a:rPr>
              <a:t>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38013" y="2942224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38013" y="3860226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538013" y="4418107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8013" y="4989346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38013" y="5560585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14246" y="4418107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</a:t>
            </a:r>
            <a:r>
              <a:rPr lang="ru-RU" b="1" dirty="0" smtClean="0">
                <a:solidFill>
                  <a:srgbClr val="0070C0"/>
                </a:solidFill>
              </a:rPr>
              <a:t>9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 flipH="1">
            <a:off x="9065180" y="3416580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9013689" flipH="1">
            <a:off x="7908758" y="3402864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Но как это обычно бывает появилась другая проблема – нет возможности определить последний </a:t>
            </a:r>
            <a:r>
              <a:rPr lang="ru-RU" dirty="0" err="1" smtClean="0"/>
              <a:t>коммит</a:t>
            </a:r>
            <a:r>
              <a:rPr lang="ru-RU" dirty="0" smtClean="0"/>
              <a:t> в ветке по номеру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snapshot-105 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6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7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8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smtClean="0"/>
              <a:t>archive\</a:t>
            </a:r>
            <a:r>
              <a:rPr lang="en-US" smtClean="0"/>
              <a:t>snapshot-109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Нам нужны ссылки на последние </a:t>
            </a:r>
            <a:r>
              <a:rPr lang="ru-RU" dirty="0" err="1" smtClean="0"/>
              <a:t>коммиты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:\\dev\working</a:t>
            </a:r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archive\snapshot-0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\message.txt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07739" y="4369362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snapshot-111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46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Нам нужны ссылки на последние </a:t>
            </a:r>
            <a:r>
              <a:rPr lang="ru-RU" dirty="0" err="1" smtClean="0"/>
              <a:t>коммиты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:\\dev\working</a:t>
            </a:r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archive\snapshot-0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\message.txt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release-1.0</a:t>
            </a:r>
            <a:r>
              <a:rPr lang="en-US" b="1" dirty="0" smtClean="0"/>
              <a:t>.txt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new-help-page</a:t>
            </a:r>
            <a:r>
              <a:rPr lang="en-US" b="1" dirty="0" smtClean="0"/>
              <a:t>.txt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….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74196" y="4001294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snapshot-111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839850" y="4563412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snapshot-109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445713" y="4990736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snapshot-113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97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6009" y="791993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76008" y="1386082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52241" y="2947094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76008" y="2043529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76008" y="2961531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6008" y="3519412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76008" y="4090651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76008" y="466189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52241" y="3519412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snapshot-109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42460" y="4661890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9200" y="3519412"/>
            <a:ext cx="128413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Release-1.0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479931" y="3519412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03175" y="2517885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flipH="1">
            <a:off x="6544911" y="4692601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46753" y="2504169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Simple but powerful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3304" y="314321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3303" y="908410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79536" y="2469422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3303" y="1565857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03303" y="248385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3303" y="304174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03303" y="361297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79536" y="304174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6208" y="4184218"/>
            <a:ext cx="128413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Release-1.0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516089" y="4184218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30470" y="2040213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74048" y="2026497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79536" y="361297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snapshot-109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79536" y="418421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snapshot-110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2680" y="418421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02680" y="474209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02680" y="531333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02680" y="5884577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snapshot-107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969132" y="5884577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6571583" y="5915288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69132" y="314321"/>
            <a:ext cx="48392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Теперь, при каждом </a:t>
            </a:r>
            <a:r>
              <a:rPr lang="ru-RU" sz="2800" dirty="0" err="1" smtClean="0"/>
              <a:t>коммите</a:t>
            </a:r>
            <a:endParaRPr lang="ru-RU" sz="2800" dirty="0" smtClean="0"/>
          </a:p>
          <a:p>
            <a:r>
              <a:rPr lang="ru-RU" sz="2800" dirty="0" smtClean="0"/>
              <a:t>пододвигаем </a:t>
            </a:r>
            <a:r>
              <a:rPr lang="ru-RU" sz="2800" dirty="0" err="1" smtClean="0"/>
              <a:t>соответсвующий</a:t>
            </a:r>
            <a:endParaRPr lang="ru-RU" sz="2800" dirty="0" smtClean="0"/>
          </a:p>
          <a:p>
            <a:r>
              <a:rPr lang="ru-RU" sz="2800" dirty="0" smtClean="0"/>
              <a:t>указатель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29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Бранчи</a:t>
            </a:r>
            <a:r>
              <a:rPr lang="ru-RU" dirty="0" smtClean="0"/>
              <a:t> </a:t>
            </a:r>
            <a:r>
              <a:rPr lang="ru-RU" dirty="0" err="1" smtClean="0"/>
              <a:t>офигенная</a:t>
            </a:r>
            <a:r>
              <a:rPr lang="ru-RU" dirty="0" smtClean="0"/>
              <a:t> вещь - используем!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 указатели не постоянны  (меняются при </a:t>
            </a:r>
            <a:r>
              <a:rPr lang="ru-RU" dirty="0" err="1" smtClean="0"/>
              <a:t>кадом</a:t>
            </a:r>
            <a:r>
              <a:rPr lang="ru-RU" dirty="0" smtClean="0"/>
              <a:t> новом </a:t>
            </a:r>
            <a:r>
              <a:rPr lang="ru-RU" dirty="0" err="1" smtClean="0"/>
              <a:t>коммите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Что делать?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Изобретаем теги!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наши папки выглядят так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:\\dev\working</a:t>
            </a:r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\message.txt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release-1.0</a:t>
            </a:r>
            <a:r>
              <a:rPr lang="en-US" b="1" dirty="0" smtClean="0"/>
              <a:t>.txt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</a:t>
            </a:r>
            <a:r>
              <a:rPr lang="ru-RU" b="1" dirty="0" smtClean="0">
                <a:solidFill>
                  <a:schemeClr val="accent6"/>
                </a:solidFill>
              </a:rPr>
              <a:t>0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</a:t>
            </a:r>
            <a:r>
              <a:rPr lang="ru-RU" b="1" dirty="0" smtClean="0">
                <a:solidFill>
                  <a:schemeClr val="accent6"/>
                </a:solidFill>
              </a:rPr>
              <a:t>1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86381" y="3580573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snapshot-111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780059" y="4013618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snapshot-1</a:t>
            </a:r>
            <a:r>
              <a:rPr lang="ru-RU" sz="2800" dirty="0" smtClean="0"/>
              <a:t>09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434617" y="4524514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</a:t>
            </a:r>
            <a:r>
              <a:rPr lang="ru-RU" sz="2800" dirty="0" smtClean="0"/>
              <a:t>99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696199" y="4971412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</a:t>
            </a:r>
            <a:r>
              <a:rPr lang="ru-RU" sz="2800" dirty="0" smtClean="0"/>
              <a:t>105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34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3304" y="314321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3303" y="908410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79536" y="2469422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3303" y="1565857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03303" y="248385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3303" y="304174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03303" y="361297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79536" y="304174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6208" y="4184218"/>
            <a:ext cx="128413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Release-</a:t>
            </a:r>
            <a:r>
              <a:rPr lang="ru-RU" b="1" dirty="0" smtClean="0">
                <a:solidFill>
                  <a:schemeClr val="bg1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r>
              <a:rPr lang="ru-RU" b="1" dirty="0" smtClean="0">
                <a:solidFill>
                  <a:schemeClr val="bg1"/>
                </a:solidFill>
              </a:rPr>
              <a:t>0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516089" y="4184218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30470" y="2040213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74048" y="2026497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79536" y="361297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snapshot-109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79536" y="418421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snapshot-110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2680" y="418421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02680" y="474209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02680" y="531333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02680" y="5884577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snapshot-106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969132" y="5884577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6571583" y="5915288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86535" y="2470324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V1.0.1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505305" y="2483859"/>
            <a:ext cx="235974" cy="3693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69132" y="1565857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flipH="1">
            <a:off x="6571583" y="1596568"/>
            <a:ext cx="304177" cy="3386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минуту вспомним про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9273"/>
            <a:ext cx="10515600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Distributed </a:t>
            </a:r>
            <a:r>
              <a:rPr lang="en-US" dirty="0"/>
              <a:t>version control </a:t>
            </a:r>
            <a:r>
              <a:rPr lang="en-US" dirty="0" smtClean="0"/>
              <a:t>system</a:t>
            </a:r>
          </a:p>
          <a:p>
            <a:pPr marL="514350" indent="-514350">
              <a:buAutoNum type="arabicParenR"/>
            </a:pPr>
            <a:r>
              <a:rPr lang="ru-RU" dirty="0" smtClean="0"/>
              <a:t>Нет центрального </a:t>
            </a:r>
            <a:r>
              <a:rPr lang="ru-RU" dirty="0" err="1" smtClean="0"/>
              <a:t>репозитория</a:t>
            </a:r>
            <a:r>
              <a:rPr lang="ru-RU" dirty="0" smtClean="0"/>
              <a:t> в техническом плане</a:t>
            </a:r>
          </a:p>
          <a:p>
            <a:pPr marL="514350" indent="-514350">
              <a:buAutoNum type="arabicParenR"/>
            </a:pPr>
            <a:r>
              <a:rPr lang="ru-RU" dirty="0" smtClean="0"/>
              <a:t>Просто один рассматривается в качестве центрального (</a:t>
            </a:r>
            <a:r>
              <a:rPr lang="en-US" dirty="0" smtClean="0"/>
              <a:t>origin</a:t>
            </a:r>
            <a:r>
              <a:rPr lang="ru-RU" dirty="0" smtClean="0"/>
              <a:t>)</a:t>
            </a:r>
            <a:endParaRPr lang="en-US" dirty="0" smtClean="0"/>
          </a:p>
          <a:p>
            <a:pPr marL="514350" indent="-514350">
              <a:buAutoNum type="arabicParenR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74" y="3425627"/>
            <a:ext cx="4630375" cy="343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Продолжаем изобретать 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</a:t>
            </a:r>
            <a:r>
              <a:rPr lang="ru-RU" dirty="0" smtClean="0"/>
              <a:t>опируем все файлы и отправляем другому разработчику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Он можно работать в асинхронно с первых, </a:t>
            </a:r>
            <a:r>
              <a:rPr lang="ru-RU" dirty="0" err="1" smtClean="0"/>
              <a:t>оффлайн</a:t>
            </a:r>
            <a:r>
              <a:rPr lang="ru-RU" dirty="0" smtClean="0"/>
              <a:t>, быстро смотреть историю и т.д.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появилась новая проблема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Коллизия имен в виду единой нумерации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5968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Сделаем имена </a:t>
            </a:r>
            <a:r>
              <a:rPr lang="en-US" dirty="0" smtClean="0"/>
              <a:t>snapshot’</a:t>
            </a:r>
            <a:r>
              <a:rPr lang="ru-RU" dirty="0" err="1" smtClean="0"/>
              <a:t>ов</a:t>
            </a:r>
            <a:r>
              <a:rPr lang="ru-RU" dirty="0" smtClean="0"/>
              <a:t> уникальными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Берем сообщение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b="1" dirty="0" smtClean="0">
                <a:solidFill>
                  <a:srgbClr val="0070C0"/>
                </a:solidFill>
              </a:rPr>
              <a:t>snapshot-</a:t>
            </a:r>
            <a:r>
              <a:rPr lang="ru-RU" b="1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/>
              <a:t>\</a:t>
            </a:r>
            <a:r>
              <a:rPr lang="en-US" b="1" dirty="0" smtClean="0">
                <a:solidFill>
                  <a:srgbClr val="7030A0"/>
                </a:solidFill>
              </a:rPr>
              <a:t>message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2942105"/>
            <a:ext cx="8143568" cy="3369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Я, Иванов Иван Иванович, исправил </a:t>
            </a:r>
            <a:r>
              <a:rPr lang="ru-RU" dirty="0" err="1" smtClean="0"/>
              <a:t>аццкий</a:t>
            </a:r>
            <a:r>
              <a:rPr lang="ru-RU" dirty="0" smtClean="0"/>
              <a:t> баг в </a:t>
            </a:r>
            <a:r>
              <a:rPr lang="ru-RU" dirty="0" err="1" smtClean="0"/>
              <a:t>продакшене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20 августа 2042</a:t>
            </a:r>
            <a:r>
              <a:rPr lang="en-US" dirty="0" smtClean="0"/>
              <a:t> - [digital signature]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Мой предыдущий </a:t>
            </a:r>
            <a:r>
              <a:rPr lang="ru-RU" dirty="0" err="1" smtClean="0"/>
              <a:t>коммит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Сообщения 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ru-RU" dirty="0" smtClean="0"/>
              <a:t>могут испугать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“You </a:t>
            </a:r>
            <a:r>
              <a:rPr lang="en-US" dirty="0"/>
              <a:t>are in detached HEAD </a:t>
            </a:r>
            <a:r>
              <a:rPr lang="en-US" dirty="0" smtClean="0"/>
              <a:t>state</a:t>
            </a:r>
            <a:r>
              <a:rPr lang="ru-RU" dirty="0" smtClean="0"/>
              <a:t>…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04797" y="2425937"/>
            <a:ext cx="10515600" cy="1325563"/>
          </a:xfrm>
        </p:spPr>
        <p:txBody>
          <a:bodyPr/>
          <a:lstStyle/>
          <a:p>
            <a:r>
              <a:rPr lang="en-US" dirty="0" smtClean="0"/>
              <a:t>SHA1 hash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используя магию</a:t>
            </a:r>
            <a:r>
              <a:rPr lang="en-US" dirty="0"/>
              <a:t> SHA1 </a:t>
            </a:r>
            <a:r>
              <a:rPr lang="ru-RU" dirty="0" smtClean="0"/>
              <a:t>получаем вот такую строку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8ba3441b6b89cad23387ee875f2ae55069291f4b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Это и будет новым именем.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директория выглядит так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b="1" dirty="0" smtClean="0">
                <a:solidFill>
                  <a:srgbClr val="0070C0"/>
                </a:solidFill>
              </a:rPr>
              <a:t>8ecefd0b596fe2f95d91e4b914dc8b7b45eebd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b="1" dirty="0" smtClean="0">
                <a:solidFill>
                  <a:srgbClr val="0070C0"/>
                </a:solidFill>
              </a:rPr>
              <a:t>11c52114047683224149cf2d48f0752e548b0c</a:t>
            </a:r>
            <a:r>
              <a:rPr lang="en-US" b="1" dirty="0" smtClean="0"/>
              <a:t>\</a:t>
            </a:r>
            <a:r>
              <a:rPr lang="en-US" b="1" dirty="0" smtClean="0">
                <a:solidFill>
                  <a:srgbClr val="7030A0"/>
                </a:solidFill>
              </a:rPr>
              <a:t>message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references\heads</a:t>
            </a:r>
            <a:r>
              <a:rPr lang="en-US" b="1" dirty="0"/>
              <a:t>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references\heads\</a:t>
            </a:r>
            <a:r>
              <a:rPr lang="en-US" b="1" dirty="0" smtClean="0">
                <a:solidFill>
                  <a:schemeClr val="accent2"/>
                </a:solidFill>
              </a:rPr>
              <a:t>release-1.0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v1.0.1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v1.0.2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443716" y="3728339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2521386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073788" y="4165067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c211f7f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025185" y="4688287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7a6c97e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286767" y="5135185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e690abb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17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3304" y="314321"/>
            <a:ext cx="98834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5aefd3c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3303" y="908410"/>
            <a:ext cx="100219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e742533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41257" y="2469422"/>
            <a:ext cx="106471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e690abb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3303" y="1565857"/>
            <a:ext cx="9781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7a6c97e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03303" y="2483859"/>
            <a:ext cx="9836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8ca90af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3303" y="3041740"/>
            <a:ext cx="10054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b843a0e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03303" y="3612979"/>
            <a:ext cx="99738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2a5e81e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41257" y="3041740"/>
            <a:ext cx="101662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fba1609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57929" y="4184218"/>
            <a:ext cx="128413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Release-0.1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877810" y="4184218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30470" y="2040213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74048" y="2026497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41257" y="3612979"/>
            <a:ext cx="101662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df6215a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41257" y="4184218"/>
            <a:ext cx="9492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c211f7f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2680" y="4184218"/>
            <a:ext cx="10089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172af80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02680" y="4742099"/>
            <a:ext cx="10631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5b38360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02680" y="5313338"/>
            <a:ext cx="101822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7be20f0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02680" y="5884577"/>
            <a:ext cx="10567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2521386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969132" y="5884577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6571583" y="5915288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48256" y="2470324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V1.0.1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867026" y="2483859"/>
            <a:ext cx="235974" cy="3693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69132" y="1565857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flipH="1">
            <a:off x="6571583" y="1596568"/>
            <a:ext cx="304177" cy="3386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этом проблемы не заканчиваются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Прошло еще пару месяцев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на винчестере стало мало места…..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Лучше рассмотрим реальный гит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/refs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ru-RU" dirty="0" smtClean="0"/>
              <a:t>Имеет уникальное имя (</a:t>
            </a:r>
            <a:r>
              <a:rPr lang="en-US" dirty="0" smtClean="0"/>
              <a:t>commit ID </a:t>
            </a:r>
            <a:r>
              <a:rPr lang="ru-RU" dirty="0" smtClean="0"/>
              <a:t>)</a:t>
            </a:r>
          </a:p>
          <a:p>
            <a:pPr marL="514350" indent="-514350">
              <a:buAutoNum type="arabicParenR"/>
            </a:pPr>
            <a:r>
              <a:rPr lang="ru-RU" dirty="0" smtClean="0"/>
              <a:t>Имя это </a:t>
            </a:r>
            <a:r>
              <a:rPr lang="en-US" dirty="0" smtClean="0"/>
              <a:t>SHA1 </a:t>
            </a:r>
            <a:r>
              <a:rPr lang="ru-RU" dirty="0" smtClean="0"/>
              <a:t>от его </a:t>
            </a:r>
          </a:p>
          <a:p>
            <a:pPr marL="971550" lvl="1" indent="-514350">
              <a:buAutoNum type="arabicParenR"/>
            </a:pPr>
            <a:r>
              <a:rPr lang="ru-RU" dirty="0" smtClean="0"/>
              <a:t>Контент (состояние директории на момент </a:t>
            </a:r>
            <a:r>
              <a:rPr lang="ru-RU" dirty="0" err="1" smtClean="0"/>
              <a:t>коммита</a:t>
            </a:r>
            <a:r>
              <a:rPr lang="ru-RU" dirty="0" smtClean="0"/>
              <a:t>)</a:t>
            </a:r>
          </a:p>
          <a:p>
            <a:pPr marL="971550" lvl="1" indent="-514350">
              <a:buAutoNum type="arabicParenR"/>
            </a:pPr>
            <a:r>
              <a:rPr lang="ru-RU" dirty="0" smtClean="0"/>
              <a:t>Автор</a:t>
            </a:r>
          </a:p>
          <a:p>
            <a:pPr marL="971550" lvl="1" indent="-514350">
              <a:buAutoNum type="arabicParenR"/>
            </a:pPr>
            <a:r>
              <a:rPr lang="ru-RU" dirty="0" smtClean="0"/>
              <a:t>Сообщение указанное автором</a:t>
            </a:r>
          </a:p>
          <a:p>
            <a:pPr marL="971550" lvl="1" indent="-514350">
              <a:buAutoNum type="arabicParenR"/>
            </a:pPr>
            <a:r>
              <a:rPr lang="ru-RU" dirty="0" smtClean="0"/>
              <a:t>Дата</a:t>
            </a:r>
          </a:p>
          <a:p>
            <a:pPr marL="971550" lvl="1" indent="-514350">
              <a:buAutoNum type="arabicParenR"/>
            </a:pPr>
            <a:r>
              <a:rPr lang="ru-RU" dirty="0" smtClean="0"/>
              <a:t>Имя предыдущего </a:t>
            </a:r>
            <a:r>
              <a:rPr lang="ru-RU" dirty="0" err="1" smtClean="0"/>
              <a:t>коммита</a:t>
            </a:r>
            <a:endParaRPr lang="ru-RU" dirty="0"/>
          </a:p>
          <a:p>
            <a:pPr marL="514350" indent="-514350">
              <a:buAutoNum type="arabicParenR"/>
            </a:pPr>
            <a:r>
              <a:rPr lang="ru-RU" dirty="0" smtClean="0"/>
              <a:t>Каждый </a:t>
            </a:r>
            <a:r>
              <a:rPr lang="ru-RU" dirty="0" err="1" smtClean="0"/>
              <a:t>коммит</a:t>
            </a:r>
            <a:r>
              <a:rPr lang="ru-RU" dirty="0" smtClean="0"/>
              <a:t> уникальный</a:t>
            </a:r>
          </a:p>
          <a:p>
            <a:pPr marL="514350" indent="-514350">
              <a:buAutoNum type="arabicParenR"/>
            </a:pPr>
            <a:r>
              <a:rPr lang="ru-RU" dirty="0" err="1" smtClean="0"/>
              <a:t>Коммит</a:t>
            </a:r>
            <a:r>
              <a:rPr lang="ru-RU" dirty="0" smtClean="0"/>
              <a:t> </a:t>
            </a:r>
            <a:r>
              <a:rPr lang="ru-RU" dirty="0"/>
              <a:t>невозможно изменить (так как</a:t>
            </a:r>
            <a:r>
              <a:rPr lang="en-US" dirty="0"/>
              <a:t> </a:t>
            </a:r>
            <a:r>
              <a:rPr lang="ru-RU" dirty="0"/>
              <a:t>нельзя измениться его </a:t>
            </a:r>
            <a:r>
              <a:rPr lang="en-US" dirty="0"/>
              <a:t>ID</a:t>
            </a:r>
            <a:r>
              <a:rPr lang="ru-RU" dirty="0"/>
              <a:t>) Как и не возможно изменить его предков во всех поколениях. </a:t>
            </a:r>
          </a:p>
          <a:p>
            <a:pPr marL="514350" indent="-514350">
              <a:buAutoNum type="arabicParenR"/>
            </a:pPr>
            <a:r>
              <a:rPr lang="ru-RU" dirty="0"/>
              <a:t>Историю нельзя изменять</a:t>
            </a:r>
            <a:r>
              <a:rPr lang="en-US" dirty="0"/>
              <a:t>,</a:t>
            </a:r>
            <a:r>
              <a:rPr lang="ru-RU" dirty="0"/>
              <a:t> но можно переписывать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tree 4d7419c27598cf602ff02141b87efc79c573679a</a:t>
            </a:r>
          </a:p>
          <a:p>
            <a:pPr marL="0" indent="0">
              <a:buNone/>
            </a:pPr>
            <a:r>
              <a:rPr lang="en-US" sz="2400" dirty="0"/>
              <a:t>parent 05ae02e56916093163fec474ebd45fc27191d258</a:t>
            </a:r>
          </a:p>
          <a:p>
            <a:pPr marL="0" indent="0">
              <a:buNone/>
            </a:pPr>
            <a:r>
              <a:rPr lang="en-US" sz="2400" dirty="0"/>
              <a:t>author </a:t>
            </a:r>
            <a:r>
              <a:rPr lang="en-US" sz="2400" dirty="0" err="1"/>
              <a:t>Dzmtiry</a:t>
            </a:r>
            <a:r>
              <a:rPr lang="en-US" sz="2400" dirty="0"/>
              <a:t> Varabei &lt;dzmitry.varabei@gmail.com&gt; 1439984870 +0300</a:t>
            </a:r>
          </a:p>
          <a:p>
            <a:pPr marL="0" indent="0">
              <a:buNone/>
            </a:pPr>
            <a:r>
              <a:rPr lang="en-US" sz="2400" dirty="0"/>
              <a:t>committer </a:t>
            </a:r>
            <a:r>
              <a:rPr lang="en-US" sz="2400" dirty="0" err="1"/>
              <a:t>Dzmtiry</a:t>
            </a:r>
            <a:r>
              <a:rPr lang="en-US" sz="2400" dirty="0"/>
              <a:t> Varabei &lt;dzmitry.varabei@gmail.com&gt; 1439989492 +0300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commit message </a:t>
            </a:r>
          </a:p>
        </p:txBody>
      </p:sp>
    </p:spTree>
    <p:extLst>
      <p:ext uri="{BB962C8B-B14F-4D97-AF65-F5344CB8AC3E}">
        <p14:creationId xmlns:p14="http://schemas.microsoft.com/office/powerpoint/2010/main" val="22415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39" y="1591709"/>
            <a:ext cx="10515600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</a:t>
            </a:r>
            <a:r>
              <a:rPr lang="en-US" sz="2400" dirty="0">
                <a:solidFill>
                  <a:schemeClr val="accent2"/>
                </a:solidFill>
              </a:rPr>
              <a:t>blob</a:t>
            </a:r>
            <a:r>
              <a:rPr lang="en-US" sz="2400" dirty="0">
                <a:solidFill>
                  <a:schemeClr val="lt1"/>
                </a:solidFill>
              </a:rPr>
              <a:t> 6c6a8c9a4a38fa43552d7f7c2e4be629f9fe7c5e	</a:t>
            </a:r>
            <a:r>
              <a:rPr lang="en-US" sz="2400" dirty="0">
                <a:solidFill>
                  <a:schemeClr val="accent2"/>
                </a:solidFill>
              </a:rPr>
              <a:t>README.md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</a:t>
            </a:r>
            <a:r>
              <a:rPr lang="en-US" sz="2400" dirty="0">
                <a:solidFill>
                  <a:schemeClr val="accent2"/>
                </a:solidFill>
              </a:rPr>
              <a:t>tree</a:t>
            </a:r>
            <a:r>
              <a:rPr lang="en-US" sz="2400" dirty="0">
                <a:solidFill>
                  <a:schemeClr val="lt1"/>
                </a:solidFill>
              </a:rPr>
              <a:t> 14b0478621e0e14dea0b682a5f0792efdd1e2ab7	</a:t>
            </a:r>
            <a:r>
              <a:rPr lang="en-US" sz="2400" dirty="0">
                <a:solidFill>
                  <a:schemeClr val="accent2"/>
                </a:solidFill>
              </a:rPr>
              <a:t>assets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5d925925c88dc0c20e0b82b5df355d9464ec86d5	</a:t>
            </a:r>
            <a:r>
              <a:rPr lang="en-US" sz="2400" dirty="0" err="1">
                <a:solidFill>
                  <a:schemeClr val="lt1"/>
                </a:solidFill>
              </a:rPr>
              <a:t>config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3bfcd883b02e6217cb238560287c1fddbec923d6	</a:t>
            </a:r>
            <a:r>
              <a:rPr lang="en-US" sz="2400" dirty="0" err="1">
                <a:solidFill>
                  <a:schemeClr val="lt1"/>
                </a:solidFill>
              </a:rPr>
              <a:t>docker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c393b9dea791413006fddad405d66c0faa6a0532	documentation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0b3ae64f38913074c10c623c1ebc3aedbfea9224	e2e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blob 17a490633dbc0b44ad0bb0af6d7b90c393b8eb4f	</a:t>
            </a:r>
            <a:r>
              <a:rPr lang="en-US" sz="2400" dirty="0" err="1">
                <a:solidFill>
                  <a:schemeClr val="lt1"/>
                </a:solidFill>
              </a:rPr>
              <a:t>npm-shrinkwrap.json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blob 024834865ff53045eecad5fa9145d6d74d211834	</a:t>
            </a:r>
            <a:r>
              <a:rPr lang="en-US" sz="2400" dirty="0" err="1">
                <a:solidFill>
                  <a:schemeClr val="lt1"/>
                </a:solidFill>
              </a:rPr>
              <a:t>package.json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4ec282c3e9150ab6df249ec131f6d3878e38a999	</a:t>
            </a:r>
            <a:r>
              <a:rPr lang="en-US" sz="2400" dirty="0" err="1">
                <a:solidFill>
                  <a:schemeClr val="lt1"/>
                </a:solidFill>
              </a:rPr>
              <a:t>src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blob 02435841a7915c1ff6019d654236a3d911c04f02	tests.webpack.js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ca76d40ddc66533c1cbd47bf370dbe5b0dab049c	views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a74f796073b9d9917822f36c79e124afcb8ae436	</a:t>
            </a:r>
            <a:r>
              <a:rPr lang="en-US" sz="2400" dirty="0" err="1">
                <a:solidFill>
                  <a:schemeClr val="lt1"/>
                </a:solidFill>
              </a:rPr>
              <a:t>webpack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663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808" y="0"/>
            <a:ext cx="12437616" cy="82751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9434" y="574276"/>
            <a:ext cx="3475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chemeClr val="bg1"/>
                </a:solidFill>
              </a:rPr>
              <a:t>Внезапно…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### Build the project</a:t>
            </a:r>
          </a:p>
          <a:p>
            <a:pPr marL="0" indent="0">
              <a:buNone/>
            </a:pPr>
            <a:r>
              <a:rPr lang="en-US" dirty="0"/>
              <a:t>- install </a:t>
            </a:r>
            <a:r>
              <a:rPr lang="en-US" dirty="0" err="1"/>
              <a:t>nodejs</a:t>
            </a:r>
            <a:r>
              <a:rPr lang="en-US" dirty="0"/>
              <a:t> (http://nodejs.org/)</a:t>
            </a:r>
          </a:p>
          <a:p>
            <a:pPr marL="0" indent="0">
              <a:buNone/>
            </a:pPr>
            <a:r>
              <a:rPr lang="en-US" dirty="0"/>
              <a:t>- install </a:t>
            </a:r>
            <a:r>
              <a:rPr lang="en-US" dirty="0" err="1"/>
              <a:t>mongodb</a:t>
            </a:r>
            <a:r>
              <a:rPr lang="en-US" dirty="0"/>
              <a:t> (http://www.mongodb.org/downloads)</a:t>
            </a:r>
          </a:p>
          <a:p>
            <a:pPr marL="0" indent="0">
              <a:buNone/>
            </a:pPr>
            <a:r>
              <a:rPr lang="en-US" dirty="0"/>
              <a:t>- install python 2.x.x (https://www.python.org/downloads)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>
              <a:buFontTx/>
              <a:buChar char="-"/>
            </a:pP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run build (win-build on windows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формата хранения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 </a:t>
            </a:r>
            <a:r>
              <a:rPr lang="en-US" dirty="0" smtClean="0"/>
              <a:t>Loose – </a:t>
            </a:r>
            <a:r>
              <a:rPr lang="ru-RU" dirty="0" smtClean="0"/>
              <a:t>как есть, только в заархивированные с помощью </a:t>
            </a:r>
            <a:r>
              <a:rPr lang="en-US" dirty="0" err="1" smtClean="0"/>
              <a:t>zlib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2) </a:t>
            </a:r>
            <a:r>
              <a:rPr lang="en-US" dirty="0" err="1" smtClean="0"/>
              <a:t>Packfiles</a:t>
            </a:r>
            <a:r>
              <a:rPr lang="en-US" dirty="0" smtClean="0"/>
              <a:t> – </a:t>
            </a:r>
            <a:r>
              <a:rPr lang="ru-RU" dirty="0" smtClean="0"/>
              <a:t>большие пачки объектов, объединенные вместе, возможно с хранение только </a:t>
            </a:r>
            <a:r>
              <a:rPr lang="en-US" dirty="0" smtClean="0"/>
              <a:t>diff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мусора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Бывает, но редко</a:t>
            </a:r>
          </a:p>
          <a:p>
            <a:pPr marL="0" indent="0">
              <a:buNone/>
            </a:pPr>
            <a:r>
              <a:rPr lang="ru-RU" dirty="0" smtClean="0"/>
              <a:t>Даже </a:t>
            </a:r>
            <a:r>
              <a:rPr lang="ru-RU" dirty="0" err="1" smtClean="0"/>
              <a:t>аттаченные</a:t>
            </a:r>
            <a:r>
              <a:rPr lang="ru-RU" dirty="0" smtClean="0"/>
              <a:t> </a:t>
            </a:r>
            <a:r>
              <a:rPr lang="ru-RU" dirty="0" err="1" smtClean="0"/>
              <a:t>коммиты</a:t>
            </a:r>
            <a:r>
              <a:rPr lang="ru-RU" dirty="0" smtClean="0"/>
              <a:t> сразу потерять невозможно</a:t>
            </a:r>
          </a:p>
          <a:p>
            <a:pPr marL="0" indent="0">
              <a:buNone/>
            </a:pPr>
            <a:r>
              <a:rPr lang="ru-RU" dirty="0" smtClean="0"/>
              <a:t>(есть сведенья что </a:t>
            </a:r>
            <a:r>
              <a:rPr lang="ru-RU" dirty="0" err="1" smtClean="0"/>
              <a:t>храняться</a:t>
            </a:r>
            <a:r>
              <a:rPr lang="ru-RU" dirty="0" smtClean="0"/>
              <a:t> около 2х недель)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Показать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1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один прикольный трюк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15" y="1467404"/>
            <a:ext cx="6711299" cy="3901032"/>
          </a:xfrm>
        </p:spPr>
      </p:pic>
    </p:spTree>
    <p:extLst>
      <p:ext uri="{BB962C8B-B14F-4D97-AF65-F5344CB8AC3E}">
        <p14:creationId xmlns:p14="http://schemas.microsoft.com/office/powerpoint/2010/main" val="14545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Добавили пару </a:t>
            </a:r>
            <a:r>
              <a:rPr lang="ru-RU" dirty="0" err="1" smtClean="0"/>
              <a:t>коммитов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8" y="1891289"/>
            <a:ext cx="6716062" cy="3901032"/>
          </a:xfrm>
        </p:spPr>
      </p:pic>
    </p:spTree>
    <p:extLst>
      <p:ext uri="{BB962C8B-B14F-4D97-AF65-F5344CB8AC3E}">
        <p14:creationId xmlns:p14="http://schemas.microsoft.com/office/powerpoint/2010/main" val="38803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-b new-branch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257"/>
            <a:ext cx="7067244" cy="4351338"/>
          </a:xfrm>
        </p:spPr>
      </p:pic>
    </p:spTree>
    <p:extLst>
      <p:ext uri="{BB962C8B-B14F-4D97-AF65-F5344CB8AC3E}">
        <p14:creationId xmlns:p14="http://schemas.microsoft.com/office/powerpoint/2010/main" val="1528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branch --force master origin/master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5" y="1836258"/>
            <a:ext cx="6939741" cy="4351338"/>
          </a:xfrm>
        </p:spPr>
      </p:pic>
    </p:spTree>
    <p:extLst>
      <p:ext uri="{BB962C8B-B14F-4D97-AF65-F5344CB8AC3E}">
        <p14:creationId xmlns:p14="http://schemas.microsoft.com/office/powerpoint/2010/main" val="34537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http://haacked.com/archive/2014/07/28/github-flow-aliases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://haacked.com/archive/2015/06/29/git-migrate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github.com/blog/2019-how-to-undo-almost-anything-with-git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Мержи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7309" y="2509487"/>
            <a:ext cx="8143568" cy="3369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Я, Иванов Иван Иванович, </a:t>
            </a:r>
            <a:r>
              <a:rPr lang="ru-RU" dirty="0" err="1" smtClean="0"/>
              <a:t>вмержил</a:t>
            </a:r>
            <a:r>
              <a:rPr lang="ru-RU" dirty="0" smtClean="0"/>
              <a:t> </a:t>
            </a:r>
            <a:r>
              <a:rPr lang="ru-RU" dirty="0" err="1" smtClean="0"/>
              <a:t>фичу</a:t>
            </a:r>
            <a:r>
              <a:rPr lang="ru-RU" dirty="0" smtClean="0"/>
              <a:t> разработанную Петровым А.В.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20 августа 2042</a:t>
            </a:r>
            <a:r>
              <a:rPr lang="en-US" dirty="0" smtClean="0"/>
              <a:t> - [digital signature]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u="sng" dirty="0" smtClean="0"/>
              <a:t>предыдущие </a:t>
            </a:r>
            <a:r>
              <a:rPr lang="ru-RU" u="sng" dirty="0" err="1" smtClean="0"/>
              <a:t>коммиты</a:t>
            </a:r>
            <a:endParaRPr lang="ru-RU" u="sng" dirty="0"/>
          </a:p>
          <a:p>
            <a:pPr marL="0" indent="0">
              <a:buNone/>
            </a:pPr>
            <a:r>
              <a:rPr lang="en-US" dirty="0" smtClean="0"/>
              <a:t>8ba3441b6b89cad23387ee875f2ae55069291f4b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db9ecb5b5a6294a8733503ab57577db96ff2249e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689" y="1864392"/>
            <a:ext cx="526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Придется создать отдельный </a:t>
            </a:r>
            <a:r>
              <a:rPr lang="ru-RU" dirty="0" err="1" smtClean="0"/>
              <a:t>снапшот</a:t>
            </a:r>
            <a:r>
              <a:rPr lang="ru-RU" dirty="0" smtClean="0"/>
              <a:t> и сообщение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 теперь</a:t>
            </a:r>
            <a:r>
              <a:rPr lang="en-US" dirty="0" smtClean="0"/>
              <a:t> </a:t>
            </a:r>
            <a:r>
              <a:rPr lang="ru-RU" dirty="0" smtClean="0"/>
              <a:t>будет притча</a:t>
            </a:r>
            <a:r>
              <a:rPr lang="en-US" dirty="0" smtClean="0"/>
              <a:t> 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48" y="6263005"/>
            <a:ext cx="10515600" cy="397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 smtClean="0"/>
              <a:t>По мотивам: </a:t>
            </a:r>
            <a:r>
              <a:rPr lang="en-US" sz="1400" dirty="0" smtClean="0"/>
              <a:t>http://tom.preston-werner.com/2009/05/19/the-git-parable.html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02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и её переписывание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TODODDODODO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HEAD</a:t>
            </a:r>
          </a:p>
          <a:p>
            <a:pPr marL="0" indent="0">
              <a:buNone/>
            </a:pPr>
            <a:r>
              <a:rPr lang="en-US" dirty="0" smtClean="0"/>
              <a:t>HEAD ^^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Detached snapshot and so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еще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Staging Area</a:t>
            </a:r>
          </a:p>
          <a:p>
            <a:pPr marL="0" indent="0">
              <a:buNone/>
            </a:pPr>
            <a:r>
              <a:rPr lang="en-US" b="1" dirty="0"/>
              <a:t>Diffs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 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6639" y="1971350"/>
            <a:ext cx="9278475" cy="193899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remember that it is almost impossible to lose work that has been committed.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Even when you delete a branch, all that’s really happened is that the pointer to that commit has been removed.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All of the snapshots are still in the objects directory, you just need to dig up the commit SHA. In these cases, look up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reflog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It contains a history of what each branch pointed to and in times of crisis, it will save the day.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7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смотрим реальную папку </a:t>
            </a:r>
            <a:r>
              <a:rPr lang="en-US" dirty="0" smtClean="0"/>
              <a:t>.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 – </a:t>
            </a:r>
            <a:r>
              <a:rPr lang="ru-RU" dirty="0" smtClean="0"/>
              <a:t>по сути обычный </a:t>
            </a:r>
            <a:r>
              <a:rPr lang="ru-RU" dirty="0" err="1" smtClean="0"/>
              <a:t>коммит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1571625"/>
            <a:ext cx="63627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AngularJS </a:t>
            </a:r>
            <a:r>
              <a:rPr lang="en-US" dirty="0" err="1" smtClean="0"/>
              <a:t>Git</a:t>
            </a:r>
            <a:r>
              <a:rPr lang="en-US" dirty="0" smtClean="0"/>
              <a:t> Commit Message Conventions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https://docs.google.com/document/d/1QrDFcIiPjSLDn3EL15IJygNPiHORgU1_OOAqWjiDU5Y/mobilebasic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emoji on commits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4428" y="0"/>
            <a:ext cx="16566428" cy="70407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GitHub Team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528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http://wildlyinaccurate.com/a-hackers-guide-to-git/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Alias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84" y="5925677"/>
            <a:ext cx="10331245" cy="7504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http://haacked.com/archive/2014/07/28/github-flow-aliases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4684" y="1512459"/>
            <a:ext cx="10982632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[alias]</a:t>
            </a:r>
          </a:p>
          <a:p>
            <a:r>
              <a:rPr lang="en-US" dirty="0"/>
              <a:t>	s = status -s</a:t>
            </a:r>
          </a:p>
          <a:p>
            <a:r>
              <a:rPr lang="en-US" dirty="0"/>
              <a:t>	</a:t>
            </a:r>
            <a:r>
              <a:rPr lang="en-US" dirty="0" err="1"/>
              <a:t>lg</a:t>
            </a:r>
            <a:r>
              <a:rPr lang="en-US" dirty="0"/>
              <a:t> = log --</a:t>
            </a:r>
            <a:r>
              <a:rPr lang="en-US" dirty="0" err="1"/>
              <a:t>oneline</a:t>
            </a:r>
            <a:r>
              <a:rPr lang="en-US" dirty="0"/>
              <a:t> --decorate --all --graph</a:t>
            </a:r>
          </a:p>
          <a:p>
            <a:r>
              <a:rPr lang="en-US" dirty="0"/>
              <a:t>	co = checkout</a:t>
            </a:r>
          </a:p>
          <a:p>
            <a:r>
              <a:rPr lang="en-US" dirty="0"/>
              <a:t>	cob = checkout -b</a:t>
            </a:r>
          </a:p>
          <a:p>
            <a:r>
              <a:rPr lang="en-US" dirty="0"/>
              <a:t>	</a:t>
            </a:r>
            <a:r>
              <a:rPr lang="en-US" dirty="0" err="1"/>
              <a:t>ec</a:t>
            </a:r>
            <a:r>
              <a:rPr lang="en-US" dirty="0"/>
              <a:t> = </a:t>
            </a:r>
            <a:r>
              <a:rPr lang="en-US" dirty="0" err="1"/>
              <a:t>config</a:t>
            </a:r>
            <a:r>
              <a:rPr lang="en-US" dirty="0"/>
              <a:t> --global -e</a:t>
            </a:r>
          </a:p>
          <a:p>
            <a:r>
              <a:rPr lang="en-US" dirty="0"/>
              <a:t>	cm = !</a:t>
            </a:r>
            <a:r>
              <a:rPr lang="en-US" dirty="0" err="1"/>
              <a:t>git</a:t>
            </a:r>
            <a:r>
              <a:rPr lang="en-US" dirty="0"/>
              <a:t> add -A &amp;&amp; </a:t>
            </a:r>
            <a:r>
              <a:rPr lang="en-US" dirty="0" err="1"/>
              <a:t>git</a:t>
            </a:r>
            <a:r>
              <a:rPr lang="en-US" dirty="0"/>
              <a:t> commit -m</a:t>
            </a:r>
          </a:p>
          <a:p>
            <a:r>
              <a:rPr lang="en-US" dirty="0"/>
              <a:t>	up = !</a:t>
            </a:r>
            <a:r>
              <a:rPr lang="en-US" dirty="0" err="1"/>
              <a:t>git</a:t>
            </a:r>
            <a:r>
              <a:rPr lang="en-US" dirty="0"/>
              <a:t> pull --rebase --prune $@ &amp;&amp; </a:t>
            </a:r>
            <a:r>
              <a:rPr lang="en-US" dirty="0" err="1"/>
              <a:t>git</a:t>
            </a:r>
            <a:r>
              <a:rPr lang="en-US" dirty="0"/>
              <a:t> submodule update --</a:t>
            </a:r>
            <a:r>
              <a:rPr lang="en-US" dirty="0" err="1"/>
              <a:t>init</a:t>
            </a:r>
            <a:r>
              <a:rPr lang="en-US" dirty="0"/>
              <a:t> --recursive</a:t>
            </a:r>
          </a:p>
          <a:p>
            <a:r>
              <a:rPr lang="en-US" dirty="0"/>
              <a:t>	save = !</a:t>
            </a:r>
            <a:r>
              <a:rPr lang="en-US" dirty="0" err="1"/>
              <a:t>git</a:t>
            </a:r>
            <a:r>
              <a:rPr lang="en-US" dirty="0"/>
              <a:t> add -A &amp;&amp; </a:t>
            </a:r>
            <a:r>
              <a:rPr lang="en-US" dirty="0" err="1"/>
              <a:t>git</a:t>
            </a:r>
            <a:r>
              <a:rPr lang="en-US" dirty="0"/>
              <a:t> commit -m 'SAVEPOINT'</a:t>
            </a:r>
          </a:p>
          <a:p>
            <a:r>
              <a:rPr lang="en-US" dirty="0"/>
              <a:t>	</a:t>
            </a:r>
            <a:r>
              <a:rPr lang="en-US" dirty="0" err="1"/>
              <a:t>wip</a:t>
            </a:r>
            <a:r>
              <a:rPr lang="en-US" dirty="0"/>
              <a:t> = commit -am "WIP"</a:t>
            </a:r>
          </a:p>
          <a:p>
            <a:r>
              <a:rPr lang="en-US" dirty="0"/>
              <a:t>	undo = reset HEAD~1 --mixed</a:t>
            </a:r>
          </a:p>
          <a:p>
            <a:r>
              <a:rPr lang="en-US" dirty="0"/>
              <a:t>	amend = commit -a --amend</a:t>
            </a:r>
          </a:p>
          <a:p>
            <a:r>
              <a:rPr lang="en-US" dirty="0"/>
              <a:t>	wipe = !</a:t>
            </a:r>
            <a:r>
              <a:rPr lang="en-US" dirty="0" err="1"/>
              <a:t>git</a:t>
            </a:r>
            <a:r>
              <a:rPr lang="en-US" dirty="0"/>
              <a:t> add -A &amp;&amp; </a:t>
            </a:r>
            <a:r>
              <a:rPr lang="en-US" dirty="0" err="1"/>
              <a:t>git</a:t>
            </a:r>
            <a:r>
              <a:rPr lang="en-US" dirty="0"/>
              <a:t> commit -</a:t>
            </a:r>
            <a:r>
              <a:rPr lang="en-US" dirty="0" err="1"/>
              <a:t>qm</a:t>
            </a:r>
            <a:r>
              <a:rPr lang="en-US" dirty="0"/>
              <a:t> 'WIPE SAVEPOINT' &amp;&amp; </a:t>
            </a:r>
            <a:r>
              <a:rPr lang="en-US" dirty="0" err="1"/>
              <a:t>git</a:t>
            </a:r>
            <a:r>
              <a:rPr lang="en-US" dirty="0"/>
              <a:t> reset HEAD~1 </a:t>
            </a:r>
            <a:r>
              <a:rPr lang="en-US" dirty="0" smtClean="0"/>
              <a:t>–hard</a:t>
            </a:r>
          </a:p>
          <a:p>
            <a:r>
              <a:rPr lang="en-US" dirty="0"/>
              <a:t>	</a:t>
            </a:r>
            <a:r>
              <a:rPr lang="en-US" dirty="0" smtClean="0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Представьте мир без систем контроля версий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Унылое место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Magic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http://www-cs-students.stanford.edu/~blynn/gitmagic/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Притча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http://tom.preston-werner.com/2009/05/19/the-git-parable.html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How GitHub Uses GitHub to Build GitHub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https://www.youtube.com/watch?v=qyz3jkOBbQY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Всё о правильной </a:t>
            </a:r>
            <a:r>
              <a:rPr lang="ru-RU" dirty="0" err="1" smtClean="0"/>
              <a:t>номерации</a:t>
            </a:r>
            <a:r>
              <a:rPr lang="ru-RU" dirty="0" smtClean="0"/>
              <a:t> версий приложения</a:t>
            </a:r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http://semver.org/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Big ball of mud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http://www.laputan.org/mud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git-scm.com/book/en/v2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Fast Intro to </a:t>
            </a:r>
            <a:r>
              <a:rPr lang="en-US" dirty="0" err="1"/>
              <a:t>Git</a:t>
            </a:r>
            <a:r>
              <a:rPr lang="en-US" dirty="0"/>
              <a:t> Internals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www.chromium.org/developers/fast-intro-to-git-internals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299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Указать виды тегов (два)</a:t>
            </a:r>
          </a:p>
          <a:p>
            <a:pPr marL="0" indent="0">
              <a:buNone/>
            </a:pPr>
            <a:r>
              <a:rPr lang="en-US" dirty="0"/>
              <a:t>nuclear weapon </a:t>
            </a:r>
            <a:r>
              <a:rPr lang="ru-RU" dirty="0"/>
              <a:t>с </a:t>
            </a:r>
            <a:r>
              <a:rPr lang="en-US" b="1" dirty="0">
                <a:hlinkClick r:id="rId2"/>
              </a:rPr>
              <a:t>filter-branch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4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выглядел бы день обычного разработчика?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Нет гита, нет проблем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13316</TotalTime>
  <Words>1655</Words>
  <Application>Microsoft Office PowerPoint</Application>
  <PresentationFormat>Widescreen</PresentationFormat>
  <Paragraphs>454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 Unicode MS</vt:lpstr>
      <vt:lpstr>Arial</vt:lpstr>
      <vt:lpstr>Calibri</vt:lpstr>
      <vt:lpstr>Calibri Light</vt:lpstr>
      <vt:lpstr>helvetica</vt:lpstr>
      <vt:lpstr>Wingdings</vt:lpstr>
      <vt:lpstr>Office Theme</vt:lpstr>
      <vt:lpstr>Git, commit and code review</vt:lpstr>
      <vt:lpstr>Часть первая: Git</vt:lpstr>
      <vt:lpstr>Git</vt:lpstr>
      <vt:lpstr>Сообщения Git’а могут испугать:</vt:lpstr>
      <vt:lpstr>PowerPoint Presentation</vt:lpstr>
      <vt:lpstr>А теперь будет притча o git</vt:lpstr>
      <vt:lpstr>Представьте мир без систем контроля версий</vt:lpstr>
      <vt:lpstr>Как выглядел бы день обычного разработчика?</vt:lpstr>
      <vt:lpstr>Нет гита, нет проблем</vt:lpstr>
      <vt:lpstr>Будем хранить код проекта, например, тут</vt:lpstr>
      <vt:lpstr>Ну совсем без версий плохо</vt:lpstr>
      <vt:lpstr>Ну совсем без версий плохо</vt:lpstr>
      <vt:lpstr>А теперь пришло время изобрести  commit message</vt:lpstr>
      <vt:lpstr>В каждый snapshot архив будем добавлять message.txt вида:</vt:lpstr>
      <vt:lpstr>Теперь структура папок выглядит так</vt:lpstr>
      <vt:lpstr>Прошла пара недель…</vt:lpstr>
      <vt:lpstr>Первый релиз:</vt:lpstr>
      <vt:lpstr>Но мы девелопим дальше:</vt:lpstr>
      <vt:lpstr>Плохие новости:</vt:lpstr>
      <vt:lpstr>Поправили, но куда теперь сохранить fix?</vt:lpstr>
      <vt:lpstr>Линейная организация не подходит </vt:lpstr>
      <vt:lpstr>Есть идея! - Directed Acyclic Graph</vt:lpstr>
      <vt:lpstr>Как преобразовать список в дерево?</vt:lpstr>
      <vt:lpstr>Добавим к каждому сообщению ссылку на родителя </vt:lpstr>
      <vt:lpstr>Получилось такая логическая стуруктура</vt:lpstr>
      <vt:lpstr>Но как это обычно бывает появилась другая проблема – нет возможности определить последний коммит в ветке по номеру</vt:lpstr>
      <vt:lpstr>Нам нужны ссылки на последние коммиты</vt:lpstr>
      <vt:lpstr>Нам нужны ссылки на последние коммиты</vt:lpstr>
      <vt:lpstr>PowerPoint Presentation</vt:lpstr>
      <vt:lpstr>PowerPoint Presentation</vt:lpstr>
      <vt:lpstr>Бранчи офигенная вещь - используем!</vt:lpstr>
      <vt:lpstr>Изобретаем теги!</vt:lpstr>
      <vt:lpstr>Теперь наши папки выглядят так</vt:lpstr>
      <vt:lpstr>PowerPoint Presentation</vt:lpstr>
      <vt:lpstr>На минуту вспомним про Git</vt:lpstr>
      <vt:lpstr>Продолжаем изобретать - </vt:lpstr>
      <vt:lpstr>Но появилась новая проблема </vt:lpstr>
      <vt:lpstr>Сделаем имена snapshot’ов уникальными</vt:lpstr>
      <vt:lpstr>Решение</vt:lpstr>
      <vt:lpstr>SHA1 hash algorithm</vt:lpstr>
      <vt:lpstr>Теперь директория выглядит так</vt:lpstr>
      <vt:lpstr>PowerPoint Presentation</vt:lpstr>
      <vt:lpstr>На этом проблемы не заканчиваются</vt:lpstr>
      <vt:lpstr>Прошло еще пару месяцев</vt:lpstr>
      <vt:lpstr>Что делать?</vt:lpstr>
      <vt:lpstr>Лучше рассмотрим реальный гит</vt:lpstr>
      <vt:lpstr>Commit </vt:lpstr>
      <vt:lpstr>Commit</vt:lpstr>
      <vt:lpstr>Tree</vt:lpstr>
      <vt:lpstr>Blob</vt:lpstr>
      <vt:lpstr>Два формата хранения</vt:lpstr>
      <vt:lpstr>Сборка мусора</vt:lpstr>
      <vt:lpstr>Git Aliases</vt:lpstr>
      <vt:lpstr>Еще один прикольный трюк</vt:lpstr>
      <vt:lpstr>Добавили пару коммитов</vt:lpstr>
      <vt:lpstr>git checkout -b new-branch</vt:lpstr>
      <vt:lpstr>git branch --force master origin/master</vt:lpstr>
      <vt:lpstr>Еще:</vt:lpstr>
      <vt:lpstr>Мержи</vt:lpstr>
      <vt:lpstr>История и её переписывание TODODDODODO</vt:lpstr>
      <vt:lpstr>Что еще</vt:lpstr>
      <vt:lpstr>Git </vt:lpstr>
      <vt:lpstr>Теперь смотрим реальную папку .git</vt:lpstr>
      <vt:lpstr>Stash – по сути обычный коммит</vt:lpstr>
      <vt:lpstr>PowerPoint Presentation</vt:lpstr>
      <vt:lpstr>Commit message</vt:lpstr>
      <vt:lpstr>GitHub Team</vt:lpstr>
      <vt:lpstr>Internals </vt:lpstr>
      <vt:lpstr>Git Alias</vt:lpstr>
      <vt:lpstr>Полезные ссылки</vt:lpstr>
      <vt:lpstr>Полезные ссылки</vt:lpstr>
      <vt:lpstr>Вопросы?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220</cp:revision>
  <dcterms:created xsi:type="dcterms:W3CDTF">2015-08-10T13:00:06Z</dcterms:created>
  <dcterms:modified xsi:type="dcterms:W3CDTF">2015-08-19T21:08:01Z</dcterms:modified>
</cp:coreProperties>
</file>