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55"/>
  </p:notesMasterIdLst>
  <p:sldIdLst>
    <p:sldId id="310" r:id="rId2"/>
    <p:sldId id="311" r:id="rId3"/>
    <p:sldId id="312" r:id="rId4"/>
    <p:sldId id="349" r:id="rId5"/>
    <p:sldId id="387" r:id="rId6"/>
    <p:sldId id="375" r:id="rId7"/>
    <p:sldId id="278" r:id="rId8"/>
    <p:sldId id="313" r:id="rId9"/>
    <p:sldId id="279" r:id="rId10"/>
    <p:sldId id="314" r:id="rId11"/>
    <p:sldId id="294" r:id="rId12"/>
    <p:sldId id="293" r:id="rId13"/>
    <p:sldId id="359" r:id="rId14"/>
    <p:sldId id="284" r:id="rId15"/>
    <p:sldId id="283" r:id="rId16"/>
    <p:sldId id="351" r:id="rId17"/>
    <p:sldId id="334" r:id="rId18"/>
    <p:sldId id="335" r:id="rId19"/>
    <p:sldId id="336" r:id="rId20"/>
    <p:sldId id="291" r:id="rId21"/>
    <p:sldId id="384" r:id="rId22"/>
    <p:sldId id="414" r:id="rId23"/>
    <p:sldId id="416" r:id="rId24"/>
    <p:sldId id="417" r:id="rId25"/>
    <p:sldId id="418" r:id="rId26"/>
    <p:sldId id="419" r:id="rId27"/>
    <p:sldId id="420" r:id="rId28"/>
    <p:sldId id="304" r:id="rId29"/>
    <p:sldId id="461" r:id="rId30"/>
    <p:sldId id="348" r:id="rId31"/>
    <p:sldId id="441" r:id="rId32"/>
    <p:sldId id="462" r:id="rId33"/>
    <p:sldId id="463" r:id="rId34"/>
    <p:sldId id="465" r:id="rId35"/>
    <p:sldId id="466" r:id="rId36"/>
    <p:sldId id="471" r:id="rId37"/>
    <p:sldId id="445" r:id="rId38"/>
    <p:sldId id="324" r:id="rId39"/>
    <p:sldId id="386" r:id="rId40"/>
    <p:sldId id="472" r:id="rId41"/>
    <p:sldId id="467" r:id="rId42"/>
    <p:sldId id="468" r:id="rId43"/>
    <p:sldId id="469" r:id="rId44"/>
    <p:sldId id="470" r:id="rId45"/>
    <p:sldId id="352" r:id="rId46"/>
    <p:sldId id="330" r:id="rId47"/>
    <p:sldId id="355" r:id="rId48"/>
    <p:sldId id="356" r:id="rId49"/>
    <p:sldId id="357" r:id="rId50"/>
    <p:sldId id="353" r:id="rId51"/>
    <p:sldId id="436" r:id="rId52"/>
    <p:sldId id="292" r:id="rId53"/>
    <p:sldId id="305" r:id="rId54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6" autoAdjust="0"/>
    <p:restoredTop sz="85393" autoAdjust="0"/>
  </p:normalViewPr>
  <p:slideViewPr>
    <p:cSldViewPr>
      <p:cViewPr varScale="1">
        <p:scale>
          <a:sx n="83" d="100"/>
          <a:sy n="83" d="100"/>
        </p:scale>
        <p:origin x="114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55866-C109-46F5-A1A5-A583FE70736B}" type="datetimeFigureOut">
              <a:rPr lang="be-BY" smtClean="0"/>
              <a:pPr/>
              <a:t>23.04.2014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B43F0-FEFD-424B-AFAA-1D3C2B01CC9C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1291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20330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Числа можно объявить следующим образом ...</a:t>
            </a:r>
          </a:p>
          <a:p>
            <a:endParaRPr lang="ru-RU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JavaScript определено несколько специальных числовых значений - ...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яваскрипте не бывает ошибок при операции с числовыми данными, так например нет ошибки деления на ноль. 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Результатом такоего деления будет бесконечность.</a:t>
            </a:r>
          </a:p>
          <a:p>
            <a:endParaRPr lang="ru-RU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 же существует специальный типа данных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 число. 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Такое значение может быть результатом деления слова на число, например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“hello”/ 2;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ведет себя необычно: оно не равно ни одному другому числу, в том числе и самому себе.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проверки на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существует специальная функция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isNaN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Похожая функция, isFinite(), позволяет проверить число на неравенство NaN или положительной/отрицательной бесконечности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ru-RU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10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67905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250183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12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40191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14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54907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19913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457053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17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14785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44974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19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83218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20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80170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9020988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ru-RU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5464469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22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8840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DF8DAA0-153C-4A28-85EC-0D41E4AA073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e-BY" smtClean="0"/>
          </a:p>
        </p:txBody>
      </p:sp>
    </p:spTree>
    <p:extLst>
      <p:ext uri="{BB962C8B-B14F-4D97-AF65-F5344CB8AC3E}">
        <p14:creationId xmlns:p14="http://schemas.microsoft.com/office/powerpoint/2010/main" val="21826077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24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5470607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5470607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27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691119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7033170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29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38777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30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65853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32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335647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6794710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JavaScript нет области видимости на уровне блоков. Все переменные, объявленные внутри функции, независимо от того, где именно это сделано, определены во </a:t>
            </a:r>
            <a:r>
              <a:rPr lang="ru-RU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всей</a:t>
            </a:r>
            <a:r>
              <a:rPr lang="ru-RU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функции.</a:t>
            </a:r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33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711892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936492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ru-RU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37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7279210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5874622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39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0491880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40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42801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ru-RU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44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1484129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45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6563344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46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0208389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47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279135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4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3764365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48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5376894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49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2979793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50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0538473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53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23665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ru-RU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41133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ru-RU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877720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7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543469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Числа можно объявить следующим образом ...</a:t>
            </a:r>
          </a:p>
          <a:p>
            <a:endParaRPr lang="ru-RU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JavaScript определено несколько специальных числовых значений - ...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яваскрипте не бывает ошибок при операции с числовыми данными, так например нет ошибки деления на ноль. 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Результатом такоего деления будет бесконечность.</a:t>
            </a:r>
          </a:p>
          <a:p>
            <a:endParaRPr lang="ru-RU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 же существует специальный типа данных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 число. 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Такое значение может быть результатом деления слова на число, например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“hello”/ 2;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ведет себя необычно: оно не равно ни одному другому числу, в том числе и самому себе.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проверки на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существует специальная функция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isNaN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Похожая функция, isFinite(), позволяет проверить число на неравенство NaN или положительной/отрицательной бесконечности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ru-RU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705675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9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13755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23.04.2014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23.04.2014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23.04.2014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23.04.2014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23.04.2014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23.04.2014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23.04.2014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23.04.2014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23.04.2014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23.04.2014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23.04.2014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D30C-D1AE-43D8-9AC8-81DD3F555E58}" type="datetimeFigureOut">
              <a:rPr lang="be-BY" smtClean="0"/>
              <a:pPr/>
              <a:t>23.04.2014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javascript.ru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mitrysoshnikov.com/" TargetMode="External"/><Relationship Id="rId5" Type="http://schemas.openxmlformats.org/officeDocument/2006/relationships/hyperlink" Target="http://developer.yahoo.com/yui/theater/" TargetMode="External"/><Relationship Id="rId4" Type="http://schemas.openxmlformats.org/officeDocument/2006/relationships/hyperlink" Target="http://javascript.crockford.com/" TargetMode="External"/><Relationship Id="rId9" Type="http://schemas.openxmlformats.org/officeDocument/2006/relationships/hyperlink" Target="http://google-styleguide.googlecode.com/svn/trunk/javascriptguide.x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NaN</a:t>
            </a:r>
            <a:r>
              <a:rPr lang="en-US" b="1" dirty="0" smtClean="0"/>
              <a:t> (Not a Number)</a:t>
            </a:r>
            <a:endParaRPr lang="en-US" b="1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00034" y="1214422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4348" y="1428736"/>
            <a:ext cx="77153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ct val="25000"/>
              </a:spcAft>
              <a:buFont typeface="+mj-lt"/>
              <a:buAutoNum type="arabicPeriod"/>
            </a:pPr>
            <a:r>
              <a:rPr lang="en-US" sz="2400" b="1" dirty="0" smtClean="0"/>
              <a:t>Result of erroneous operations.</a:t>
            </a:r>
          </a:p>
          <a:p>
            <a:pPr marL="457200" indent="-457200">
              <a:lnSpc>
                <a:spcPct val="150000"/>
              </a:lnSpc>
              <a:spcAft>
                <a:spcPct val="25000"/>
              </a:spcAft>
              <a:buFont typeface="+mj-lt"/>
              <a:buAutoNum type="arabicPeriod"/>
            </a:pPr>
            <a:r>
              <a:rPr lang="en-US" sz="2400" b="1" dirty="0" smtClean="0"/>
              <a:t>Any arithmetic operation with </a:t>
            </a:r>
            <a:r>
              <a:rPr lang="en-US" sz="2400" b="1" dirty="0" err="1" smtClean="0"/>
              <a:t>NaN</a:t>
            </a:r>
            <a:r>
              <a:rPr lang="en-US" sz="2400" b="1" dirty="0" smtClean="0"/>
              <a:t> as an input will have </a:t>
            </a:r>
            <a:r>
              <a:rPr lang="en-US" sz="2400" b="1" dirty="0" err="1" smtClean="0"/>
              <a:t>NaN</a:t>
            </a:r>
            <a:r>
              <a:rPr lang="en-US" sz="2400" b="1" dirty="0" smtClean="0"/>
              <a:t> as a result.</a:t>
            </a:r>
          </a:p>
          <a:p>
            <a:pPr marL="457200" indent="-457200">
              <a:lnSpc>
                <a:spcPct val="150000"/>
              </a:lnSpc>
              <a:spcAft>
                <a:spcPct val="25000"/>
              </a:spcAft>
              <a:buFont typeface="+mj-lt"/>
              <a:buAutoNum type="arabicPeriod"/>
            </a:pPr>
            <a:r>
              <a:rPr lang="en-US" sz="2400" b="1" dirty="0" err="1" smtClean="0"/>
              <a:t>NaN</a:t>
            </a:r>
            <a:r>
              <a:rPr lang="en-US" sz="2400" b="1" dirty="0" smtClean="0"/>
              <a:t> is not equal to anything, including </a:t>
            </a:r>
            <a:r>
              <a:rPr lang="en-US" sz="2400" b="1" dirty="0" err="1" smtClean="0"/>
              <a:t>NaN</a:t>
            </a:r>
            <a:r>
              <a:rPr lang="en-US" sz="2400" b="1" dirty="0" smtClean="0"/>
              <a:t>.</a:t>
            </a:r>
          </a:p>
          <a:p>
            <a:pPr marL="457200" indent="-457200">
              <a:lnSpc>
                <a:spcPct val="150000"/>
              </a:lnSpc>
              <a:spcAft>
                <a:spcPct val="25000"/>
              </a:spcAft>
              <a:buFont typeface="+mj-lt"/>
              <a:buAutoNum type="arabicPeriod"/>
            </a:pPr>
            <a:r>
              <a:rPr lang="en-US" sz="2400" b="1" dirty="0" smtClean="0"/>
              <a:t>Use </a:t>
            </a:r>
            <a:r>
              <a:rPr lang="en-US" sz="2400" b="1" dirty="0" err="1" smtClean="0"/>
              <a:t>IsNaN</a:t>
            </a:r>
            <a:r>
              <a:rPr lang="en-US" sz="2400" b="1" dirty="0" smtClean="0"/>
              <a:t>() to determine whether a value is </a:t>
            </a:r>
            <a:r>
              <a:rPr lang="en-US" sz="2400" b="1" dirty="0" err="1" smtClean="0"/>
              <a:t>NaN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714348" y="4725144"/>
            <a:ext cx="3569620" cy="156966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1"/>
                </a:solidFill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</a:rPr>
              <a:t>ar</a:t>
            </a:r>
            <a:r>
              <a:rPr lang="en-US" sz="2400" b="1" dirty="0" smtClean="0">
                <a:solidFill>
                  <a:schemeClr val="tx1"/>
                </a:solidFill>
              </a:rPr>
              <a:t> number = </a:t>
            </a:r>
            <a:r>
              <a:rPr lang="en-US" sz="2400" b="1" dirty="0" smtClean="0"/>
              <a:t>"string" </a:t>
            </a:r>
            <a:r>
              <a:rPr lang="en-US" sz="2400" b="1" dirty="0"/>
              <a:t>/ </a:t>
            </a:r>
            <a:r>
              <a:rPr lang="en-US" sz="2400" b="1" dirty="0" smtClean="0"/>
              <a:t>2;</a:t>
            </a:r>
          </a:p>
          <a:p>
            <a:r>
              <a:rPr lang="en-US" sz="2400" b="1" dirty="0" smtClean="0"/>
              <a:t>If (number != </a:t>
            </a:r>
            <a:r>
              <a:rPr lang="en-US" sz="2400" b="1" dirty="0" err="1" smtClean="0"/>
              <a:t>NaN</a:t>
            </a:r>
            <a:r>
              <a:rPr lang="en-US" sz="2400" b="1" dirty="0" smtClean="0"/>
              <a:t>) {</a:t>
            </a:r>
          </a:p>
          <a:p>
            <a:r>
              <a:rPr lang="en-US" sz="2400" b="1" dirty="0" smtClean="0"/>
              <a:t>….</a:t>
            </a:r>
          </a:p>
          <a:p>
            <a:r>
              <a:rPr lang="en-US" sz="2400" b="1" dirty="0" smtClean="0"/>
              <a:t>}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4700532" y="4725144"/>
            <a:ext cx="3569620" cy="156966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1"/>
                </a:solidFill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</a:rPr>
              <a:t>ar</a:t>
            </a:r>
            <a:r>
              <a:rPr lang="en-US" sz="2400" b="1" dirty="0" smtClean="0">
                <a:solidFill>
                  <a:schemeClr val="tx1"/>
                </a:solidFill>
              </a:rPr>
              <a:t> number = </a:t>
            </a:r>
            <a:r>
              <a:rPr lang="en-US" sz="2400" b="1" dirty="0" smtClean="0"/>
              <a:t>"string" </a:t>
            </a:r>
            <a:r>
              <a:rPr lang="en-US" sz="2400" b="1" dirty="0"/>
              <a:t>/ </a:t>
            </a:r>
            <a:r>
              <a:rPr lang="en-US" sz="2400" b="1" dirty="0" smtClean="0"/>
              <a:t>2;</a:t>
            </a:r>
          </a:p>
          <a:p>
            <a:r>
              <a:rPr lang="en-US" sz="2400" b="1" dirty="0" smtClean="0"/>
              <a:t>If (!</a:t>
            </a:r>
            <a:r>
              <a:rPr lang="en-US" sz="2400" b="1" dirty="0" err="1" smtClean="0"/>
              <a:t>isNaN</a:t>
            </a:r>
            <a:r>
              <a:rPr lang="en-US" sz="2400" b="1" dirty="0" smtClean="0"/>
              <a:t>(number)) {</a:t>
            </a:r>
          </a:p>
          <a:p>
            <a:r>
              <a:rPr lang="en-US" sz="2400" b="1" dirty="0" smtClean="0"/>
              <a:t>….</a:t>
            </a:r>
          </a:p>
          <a:p>
            <a:r>
              <a:rPr lang="en-US" sz="2400" b="1" dirty="0" smtClean="0"/>
              <a:t>}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Boolean function</a:t>
            </a:r>
            <a:endParaRPr lang="en-US" b="1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00034" y="1214422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5786" y="2071678"/>
            <a:ext cx="7715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returns </a:t>
            </a:r>
            <a:r>
              <a:rPr lang="en-US" sz="2400" b="1" dirty="0" smtClean="0">
                <a:solidFill>
                  <a:schemeClr val="accent2"/>
                </a:solidFill>
              </a:rPr>
              <a:t>true</a:t>
            </a:r>
            <a:r>
              <a:rPr lang="en-US" sz="2400" b="1" dirty="0" smtClean="0"/>
              <a:t> if value is </a:t>
            </a:r>
            <a:r>
              <a:rPr lang="en-US" sz="2400" b="1" dirty="0" err="1" smtClean="0"/>
              <a:t>truthy</a:t>
            </a: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returns </a:t>
            </a:r>
            <a:r>
              <a:rPr lang="en-US" sz="2400" b="1" dirty="0" smtClean="0">
                <a:solidFill>
                  <a:schemeClr val="accent2"/>
                </a:solidFill>
              </a:rPr>
              <a:t>false</a:t>
            </a:r>
            <a:r>
              <a:rPr lang="en-US" sz="2400" b="1" dirty="0" smtClean="0"/>
              <a:t> if value is </a:t>
            </a:r>
            <a:r>
              <a:rPr lang="en-US" sz="2400" b="1" dirty="0" err="1" smtClean="0"/>
              <a:t>falsy</a:t>
            </a: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Similar to !! prefix operator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224" y="1109947"/>
            <a:ext cx="6286544" cy="46166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booleanVariable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/>
              <a:t>= </a:t>
            </a:r>
            <a:r>
              <a:rPr lang="en-US" sz="2400" b="1" dirty="0" smtClean="0">
                <a:solidFill>
                  <a:srgbClr val="0070C0"/>
                </a:solidFill>
              </a:rPr>
              <a:t>Boolean</a:t>
            </a:r>
            <a:r>
              <a:rPr lang="en-US" sz="2400" b="1" dirty="0" smtClean="0">
                <a:solidFill>
                  <a:schemeClr val="tx1"/>
                </a:solidFill>
              </a:rPr>
              <a:t>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someValue</a:t>
            </a:r>
            <a:r>
              <a:rPr lang="en-US" sz="2400" b="1" dirty="0" smtClean="0">
                <a:solidFill>
                  <a:schemeClr val="tx1"/>
                </a:solidFill>
              </a:rPr>
              <a:t>)</a:t>
            </a:r>
            <a:r>
              <a:rPr lang="en-US" sz="2400" b="1" dirty="0" smtClean="0"/>
              <a:t>;</a:t>
            </a:r>
          </a:p>
        </p:txBody>
      </p:sp>
      <p:sp>
        <p:nvSpPr>
          <p:cNvPr id="8" name="Rectangle 7"/>
          <p:cNvSpPr/>
          <p:nvPr/>
        </p:nvSpPr>
        <p:spPr>
          <a:xfrm>
            <a:off x="928662" y="3786190"/>
            <a:ext cx="6286544" cy="83099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booleanVariable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/>
              <a:t>= </a:t>
            </a:r>
            <a:r>
              <a:rPr lang="en-US" sz="2400" b="1" dirty="0" smtClean="0">
                <a:solidFill>
                  <a:srgbClr val="0070C0"/>
                </a:solidFill>
              </a:rPr>
              <a:t>Boolean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"false"</a:t>
            </a:r>
            <a:r>
              <a:rPr lang="en-US" sz="2400" b="1" dirty="0" smtClean="0"/>
              <a:t>);</a:t>
            </a:r>
          </a:p>
          <a:p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booleanVariable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/>
              <a:t>= </a:t>
            </a:r>
            <a:r>
              <a:rPr lang="en-US" sz="2400" b="1" dirty="0" smtClean="0">
                <a:solidFill>
                  <a:srgbClr val="0070C0"/>
                </a:solidFill>
              </a:rPr>
              <a:t>!!</a:t>
            </a:r>
            <a:r>
              <a:rPr lang="en-US" sz="2400" b="1" dirty="0" smtClean="0">
                <a:solidFill>
                  <a:srgbClr val="00B050"/>
                </a:solidFill>
              </a:rPr>
              <a:t>"false"</a:t>
            </a:r>
            <a:r>
              <a:rPr lang="en-US" sz="2400" b="1" dirty="0" smtClean="0"/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Null and Undefined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00034" y="1214422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23872" y="14382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42910" y="1142984"/>
          <a:ext cx="764386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967"/>
                <a:gridCol w="1910967"/>
                <a:gridCol w="1910967"/>
                <a:gridCol w="1910967"/>
              </a:tblGrid>
              <a:tr h="37084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Value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Context in which value is used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Number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Boolean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Undefined value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"undefined"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NaN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"null"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typeof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operator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23872" y="14382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076789"/>
              </p:ext>
            </p:extLst>
          </p:nvPr>
        </p:nvGraphicFramePr>
        <p:xfrm>
          <a:off x="1562072" y="836712"/>
          <a:ext cx="6096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Result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undefined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"undefined"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null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"object"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"</a:t>
                      </a:r>
                      <a:r>
                        <a:rPr lang="en-US" sz="1600" b="1" dirty="0" err="1" smtClean="0"/>
                        <a:t>boolean</a:t>
                      </a:r>
                      <a:r>
                        <a:rPr lang="en-US" sz="1600" b="1" dirty="0" smtClean="0"/>
                        <a:t>"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new Boolean(true)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"object"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5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"number"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new Number(5)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"object"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“foo”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"string"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new String(“foo”)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"object"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[1, 2, 3]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"object"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function foo() {}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"function"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Any other object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"object"</a:t>
                      </a: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483768" y="5589240"/>
            <a:ext cx="4572000" cy="46166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</a:rPr>
              <a:t>typeof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</a:rPr>
              <a:t> == "</a:t>
            </a:r>
            <a:r>
              <a:rPr lang="en-US" sz="2400" b="1" dirty="0" smtClean="0">
                <a:solidFill>
                  <a:srgbClr val="00B050"/>
                </a:solidFill>
              </a:rPr>
              <a:t>number</a:t>
            </a:r>
            <a:r>
              <a:rPr lang="en-US" sz="2400" b="1" dirty="0" smtClean="0">
                <a:solidFill>
                  <a:schemeClr val="tx1"/>
                </a:solidFill>
              </a:rPr>
              <a:t>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Testing for Undefined </a:t>
            </a:r>
            <a:r>
              <a:rPr lang="en-US" b="1" dirty="0" smtClean="0"/>
              <a:t>Variables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001" y="908720"/>
            <a:ext cx="8001056" cy="46166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i</a:t>
            </a:r>
            <a:r>
              <a:rPr lang="en-US" sz="2400" b="1" dirty="0" smtClean="0">
                <a:solidFill>
                  <a:srgbClr val="0070C0"/>
                </a:solidFill>
              </a:rPr>
              <a:t>f </a:t>
            </a:r>
            <a:r>
              <a:rPr lang="en-US" sz="2400" b="1" dirty="0" smtClean="0">
                <a:solidFill>
                  <a:schemeClr val="tx1"/>
                </a:solidFill>
              </a:rPr>
              <a:t>(</a:t>
            </a:r>
            <a:r>
              <a:rPr lang="en-US" sz="2400" b="1" dirty="0" smtClean="0">
                <a:solidFill>
                  <a:schemeClr val="accent6"/>
                </a:solidFill>
              </a:rPr>
              <a:t>foo</a:t>
            </a:r>
            <a:r>
              <a:rPr lang="en-US" sz="2400" b="1" dirty="0" smtClean="0"/>
              <a:t> !== </a:t>
            </a:r>
            <a:r>
              <a:rPr lang="en-US" sz="2400" b="1" dirty="0" smtClean="0">
                <a:solidFill>
                  <a:srgbClr val="00B050"/>
                </a:solidFill>
              </a:rPr>
              <a:t>undefined</a:t>
            </a:r>
            <a:r>
              <a:rPr lang="en-US" sz="2400" b="1" dirty="0" smtClean="0">
                <a:solidFill>
                  <a:schemeClr val="tx1"/>
                </a:solidFill>
              </a:rPr>
              <a:t>)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</a:rPr>
              <a:t>ReferenceError</a:t>
            </a:r>
            <a:endParaRPr lang="en-US" sz="24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6886" y="1772816"/>
            <a:ext cx="8001056" cy="46166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</a:rPr>
              <a:t>t</a:t>
            </a:r>
            <a:r>
              <a:rPr lang="en-US" sz="2400" b="1" dirty="0" err="1" smtClean="0">
                <a:solidFill>
                  <a:srgbClr val="0070C0"/>
                </a:solidFill>
              </a:rPr>
              <a:t>ypeof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chemeClr val="accent6"/>
                </a:solidFill>
              </a:rPr>
              <a:t>foo</a:t>
            </a:r>
            <a:r>
              <a:rPr lang="en-US" sz="2400" b="1" dirty="0" smtClean="0"/>
              <a:t> != </a:t>
            </a:r>
            <a:r>
              <a:rPr lang="en-US" sz="2400" b="1" dirty="0" smtClean="0">
                <a:solidFill>
                  <a:srgbClr val="00B050"/>
                </a:solidFill>
              </a:rPr>
              <a:t>‘undefined’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2708920"/>
            <a:ext cx="6007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cs typeface="Arial" pitchFamily="34" charset="0"/>
              </a:rPr>
              <a:t>Unless checking whether a variable is defined, </a:t>
            </a:r>
            <a:endParaRPr lang="en-US" sz="2400" dirty="0" smtClean="0">
              <a:cs typeface="Arial" pitchFamily="34" charset="0"/>
            </a:endParaRPr>
          </a:p>
          <a:p>
            <a:pPr lvl="0"/>
            <a:r>
              <a:rPr lang="en-US" sz="2400" b="1" dirty="0" err="1" smtClean="0">
                <a:solidFill>
                  <a:srgbClr val="0070C0"/>
                </a:solidFill>
                <a:cs typeface="Consolas" pitchFamily="49" charset="0"/>
              </a:rPr>
              <a:t>typeof</a:t>
            </a:r>
            <a:r>
              <a:rPr lang="en-US" sz="2400" dirty="0">
                <a:cs typeface="Arial" pitchFamily="34" charset="0"/>
              </a:rPr>
              <a:t> </a:t>
            </a:r>
            <a:r>
              <a:rPr lang="en-US" sz="2400" b="1" dirty="0">
                <a:cs typeface="Arial" pitchFamily="34" charset="0"/>
              </a:rPr>
              <a:t>should be avoided </a:t>
            </a:r>
            <a:r>
              <a:rPr lang="en-US" sz="2400" b="1" dirty="0" smtClean="0">
                <a:cs typeface="Arial" pitchFamily="34" charset="0"/>
              </a:rPr>
              <a:t>at all </a:t>
            </a:r>
            <a:r>
              <a:rPr lang="en-US" sz="2400" b="1" dirty="0">
                <a:cs typeface="Arial" pitchFamily="34" charset="0"/>
              </a:rPr>
              <a:t>costs. </a:t>
            </a:r>
          </a:p>
        </p:txBody>
      </p:sp>
    </p:spTree>
    <p:extLst>
      <p:ext uri="{BB962C8B-B14F-4D97-AF65-F5344CB8AC3E}">
        <p14:creationId xmlns:p14="http://schemas.microsoft.com/office/powerpoint/2010/main" val="1302362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Autofit/>
          </a:bodyPr>
          <a:lstStyle/>
          <a:p>
            <a:r>
              <a:rPr lang="en-US" sz="3200" b="1" dirty="0"/>
              <a:t>Strategy of passing arguments to function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71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3528" y="1412776"/>
            <a:ext cx="7572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Primitive types are manipulated </a:t>
            </a:r>
            <a:r>
              <a:rPr lang="en-US" sz="2400" u="sng" dirty="0" smtClean="0"/>
              <a:t>by value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Object types are manipulated </a:t>
            </a:r>
            <a:r>
              <a:rPr lang="en-US" sz="2400" u="sng" dirty="0" smtClean="0"/>
              <a:t>by sharing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763750"/>
            <a:ext cx="7272808" cy="2308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x(t){</a:t>
            </a:r>
          </a:p>
          <a:p>
            <a:pPr lvl="1"/>
            <a:r>
              <a:rPr lang="en-US" dirty="0" err="1"/>
              <a:t>t.a</a:t>
            </a:r>
            <a:r>
              <a:rPr lang="en-US" dirty="0"/>
              <a:t> = 5;</a:t>
            </a:r>
          </a:p>
          <a:p>
            <a:pPr lvl="1"/>
            <a:r>
              <a:rPr lang="en-US" dirty="0"/>
              <a:t>t = {};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{};</a:t>
            </a:r>
          </a:p>
          <a:p>
            <a:r>
              <a:rPr lang="en-US" dirty="0"/>
              <a:t>x(</a:t>
            </a:r>
            <a:r>
              <a:rPr lang="en-US" dirty="0" err="1"/>
              <a:t>obj</a:t>
            </a:r>
            <a:r>
              <a:rPr lang="en-US" dirty="0"/>
              <a:t>)</a:t>
            </a:r>
          </a:p>
          <a:p>
            <a:r>
              <a:rPr lang="en-US" dirty="0"/>
              <a:t>c</a:t>
            </a:r>
            <a:r>
              <a:rPr lang="en-US" dirty="0" smtClean="0"/>
              <a:t>onsole.log(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Arrays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00034" y="1214422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23872" y="14382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10" y="2751608"/>
            <a:ext cx="7929618" cy="267765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 smtClean="0"/>
              <a:t> = </a:t>
            </a:r>
            <a:r>
              <a:rPr lang="en-US" sz="2400" b="1" dirty="0" smtClean="0">
                <a:solidFill>
                  <a:srgbClr val="0070C0"/>
                </a:solidFill>
              </a:rPr>
              <a:t>new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Array</a:t>
            </a:r>
            <a:r>
              <a:rPr lang="en-US" sz="2400" b="1" dirty="0" smtClean="0">
                <a:solidFill>
                  <a:schemeClr val="tx1"/>
                </a:solidFill>
              </a:rPr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1</a:t>
            </a:r>
            <a:r>
              <a:rPr lang="en-US" sz="2400" b="1" dirty="0" smtClean="0"/>
              <a:t>,</a:t>
            </a:r>
            <a:r>
              <a:rPr lang="en-US" sz="2400" b="1" dirty="0" smtClean="0">
                <a:solidFill>
                  <a:srgbClr val="00B050"/>
                </a:solidFill>
              </a:rPr>
              <a:t> 2</a:t>
            </a:r>
            <a:r>
              <a:rPr lang="en-US" sz="2400" b="1" dirty="0" smtClean="0"/>
              <a:t>,</a:t>
            </a:r>
            <a:r>
              <a:rPr lang="en-US" sz="2400" b="1" dirty="0" smtClean="0">
                <a:solidFill>
                  <a:srgbClr val="00B050"/>
                </a:solidFill>
              </a:rPr>
              <a:t> 3</a:t>
            </a:r>
            <a:r>
              <a:rPr lang="en-US" sz="2400" b="1" dirty="0" smtClean="0"/>
              <a:t>); </a:t>
            </a:r>
          </a:p>
          <a:p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 smtClean="0"/>
              <a:t> = [</a:t>
            </a:r>
            <a:r>
              <a:rPr lang="en-US" sz="2400" b="1" dirty="0" smtClean="0">
                <a:solidFill>
                  <a:srgbClr val="00B050"/>
                </a:solidFill>
              </a:rPr>
              <a:t>1</a:t>
            </a:r>
            <a:r>
              <a:rPr lang="en-US" sz="2400" b="1" dirty="0" smtClean="0"/>
              <a:t>,</a:t>
            </a:r>
            <a:r>
              <a:rPr lang="en-US" sz="2400" b="1" dirty="0" smtClean="0">
                <a:solidFill>
                  <a:srgbClr val="00B050"/>
                </a:solidFill>
              </a:rPr>
              <a:t>2</a:t>
            </a:r>
            <a:r>
              <a:rPr lang="en-US" sz="2400" b="1" dirty="0" smtClean="0"/>
              <a:t>,</a:t>
            </a:r>
            <a:r>
              <a:rPr lang="en-US" sz="2400" b="1" dirty="0" smtClean="0">
                <a:solidFill>
                  <a:srgbClr val="00B050"/>
                </a:solidFill>
              </a:rPr>
              <a:t>3</a:t>
            </a:r>
            <a:r>
              <a:rPr lang="en-US" sz="2400" b="1" dirty="0" smtClean="0"/>
              <a:t>];</a:t>
            </a:r>
          </a:p>
          <a:p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 smtClean="0"/>
              <a:t> = [</a:t>
            </a:r>
            <a:r>
              <a:rPr lang="en-US" sz="2400" b="1" dirty="0" smtClean="0">
                <a:solidFill>
                  <a:srgbClr val="00B050"/>
                </a:solidFill>
              </a:rPr>
              <a:t>1</a:t>
            </a:r>
            <a:r>
              <a:rPr lang="en-US" sz="2400" b="1" dirty="0" smtClean="0"/>
              <a:t>, </a:t>
            </a:r>
            <a:r>
              <a:rPr lang="en-US" sz="2400" b="1" dirty="0" smtClean="0">
                <a:solidFill>
                  <a:srgbClr val="00B050"/>
                </a:solidFill>
              </a:rPr>
              <a:t>"234234"</a:t>
            </a:r>
            <a:r>
              <a:rPr lang="en-US" sz="2400" b="1" dirty="0" smtClean="0"/>
              <a:t>, </a:t>
            </a:r>
            <a:r>
              <a:rPr lang="en-US" sz="2400" b="1" dirty="0" smtClean="0">
                <a:solidFill>
                  <a:srgbClr val="00B050"/>
                </a:solidFill>
              </a:rPr>
              <a:t>true</a:t>
            </a:r>
            <a:r>
              <a:rPr lang="en-US" sz="2400" b="1" dirty="0" smtClean="0"/>
              <a:t>, </a:t>
            </a:r>
            <a:r>
              <a:rPr lang="en-US" sz="2400" b="1" dirty="0" smtClean="0">
                <a:solidFill>
                  <a:srgbClr val="0070C0"/>
                </a:solidFill>
              </a:rPr>
              <a:t>function</a:t>
            </a:r>
            <a:r>
              <a:rPr lang="en-US" sz="2400" b="1" dirty="0" smtClean="0"/>
              <a:t>() { </a:t>
            </a:r>
            <a:r>
              <a:rPr lang="en-US" sz="2400" b="1" dirty="0" smtClean="0">
                <a:solidFill>
                  <a:srgbClr val="0070C0"/>
                </a:solidFill>
              </a:rPr>
              <a:t>alert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"hello!"</a:t>
            </a:r>
            <a:r>
              <a:rPr lang="en-US" sz="2400" b="1" dirty="0" smtClean="0"/>
              <a:t>); } ];</a:t>
            </a:r>
          </a:p>
          <a:p>
            <a:endParaRPr lang="en-US" sz="2400" b="1" dirty="0" smtClean="0"/>
          </a:p>
          <a:p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 err="1" smtClean="0"/>
              <a:t>.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length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 smtClean="0"/>
          </a:p>
          <a:p>
            <a:endParaRPr lang="en-US" sz="24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571472" y="785794"/>
            <a:ext cx="7929618" cy="1926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40000"/>
              </a:spcAft>
              <a:buFont typeface="Arial" pitchFamily="34" charset="0"/>
              <a:buChar char="•"/>
            </a:pPr>
            <a:r>
              <a:rPr lang="en-US" sz="2400" b="1" dirty="0" smtClean="0"/>
              <a:t>  Array inherits from Object.</a:t>
            </a:r>
          </a:p>
          <a:p>
            <a:pPr>
              <a:spcAft>
                <a:spcPct val="40000"/>
              </a:spcAft>
              <a:buFont typeface="Arial" pitchFamily="34" charset="0"/>
              <a:buChar char="•"/>
            </a:pPr>
            <a:r>
              <a:rPr lang="en-US" sz="2400" b="1" dirty="0" smtClean="0"/>
              <a:t>  Indexes are converted to strings and used as names for retrieving values.</a:t>
            </a:r>
          </a:p>
          <a:p>
            <a:pPr>
              <a:spcAft>
                <a:spcPct val="40000"/>
              </a:spcAft>
              <a:buFont typeface="Arial" pitchFamily="34" charset="0"/>
              <a:buChar char="•"/>
            </a:pPr>
            <a:r>
              <a:rPr lang="en-US" sz="2400" dirty="0" smtClean="0"/>
              <a:t>  </a:t>
            </a:r>
            <a:r>
              <a:rPr lang="en-US" sz="2400" b="1" dirty="0" smtClean="0"/>
              <a:t>Arrays</a:t>
            </a:r>
            <a:r>
              <a:rPr lang="en-US" sz="2400" dirty="0" smtClean="0"/>
              <a:t> </a:t>
            </a:r>
            <a:r>
              <a:rPr lang="en-US" sz="2400" b="1" dirty="0" smtClean="0"/>
              <a:t>have a special </a:t>
            </a:r>
            <a:r>
              <a:rPr lang="en-US" sz="2400" b="1" dirty="0" smtClean="0">
                <a:solidFill>
                  <a:schemeClr val="accent2"/>
                </a:solidFill>
              </a:rPr>
              <a:t>length</a:t>
            </a:r>
            <a:r>
              <a:rPr lang="en-US" sz="2400" b="1" dirty="0" smtClean="0"/>
              <a:t> member.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Arrays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00034" y="1214422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23872" y="14382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2150" y="764704"/>
            <a:ext cx="7929618" cy="267765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 smtClean="0"/>
              <a:t> = </a:t>
            </a:r>
            <a:r>
              <a:rPr lang="en-US" sz="2400" b="1" dirty="0" smtClean="0">
                <a:solidFill>
                  <a:srgbClr val="0070C0"/>
                </a:solidFill>
              </a:rPr>
              <a:t>new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Array</a:t>
            </a:r>
            <a:r>
              <a:rPr lang="en-US" sz="2400" b="1" dirty="0" smtClean="0">
                <a:solidFill>
                  <a:schemeClr val="tx1"/>
                </a:solidFill>
              </a:rPr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3</a:t>
            </a:r>
            <a:r>
              <a:rPr lang="en-US" sz="2400" b="1" dirty="0" smtClean="0"/>
              <a:t>); </a:t>
            </a:r>
          </a:p>
          <a:p>
            <a:r>
              <a:rPr lang="en-US" sz="2400" b="1" dirty="0" smtClean="0"/>
              <a:t>// </a:t>
            </a:r>
            <a:r>
              <a:rPr lang="en-US" sz="2400" dirty="0"/>
              <a:t>[undefined, undefined, undefined</a:t>
            </a:r>
            <a:r>
              <a:rPr lang="en-US" sz="2400" dirty="0" smtClean="0"/>
              <a:t>]</a:t>
            </a:r>
          </a:p>
          <a:p>
            <a:endParaRPr lang="en-US" sz="2400" dirty="0" smtClean="0"/>
          </a:p>
          <a:p>
            <a:r>
              <a:rPr lang="en-US" sz="2400" b="1" dirty="0" err="1">
                <a:solidFill>
                  <a:srgbClr val="0070C0"/>
                </a:solidFill>
              </a:rPr>
              <a:t>var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/>
              <a:t> = </a:t>
            </a:r>
            <a:r>
              <a:rPr lang="en-US" sz="2400" b="1" dirty="0">
                <a:solidFill>
                  <a:srgbClr val="0070C0"/>
                </a:solidFill>
              </a:rPr>
              <a:t>new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Array</a:t>
            </a:r>
            <a:r>
              <a:rPr lang="en-US" sz="2400" b="1" dirty="0" smtClean="0">
                <a:solidFill>
                  <a:schemeClr val="tx1"/>
                </a:solidFill>
              </a:rPr>
              <a:t>(‘</a:t>
            </a:r>
            <a:r>
              <a:rPr lang="en-US" sz="2400" b="1" dirty="0" smtClean="0">
                <a:solidFill>
                  <a:srgbClr val="00B050"/>
                </a:solidFill>
              </a:rPr>
              <a:t>3</a:t>
            </a:r>
            <a:r>
              <a:rPr lang="en-US" sz="2400" b="1" dirty="0" smtClean="0">
                <a:solidFill>
                  <a:schemeClr val="tx1"/>
                </a:solidFill>
              </a:rPr>
              <a:t>’</a:t>
            </a:r>
            <a:r>
              <a:rPr lang="en-US" sz="2400" b="1" dirty="0" smtClean="0"/>
              <a:t>); </a:t>
            </a:r>
          </a:p>
          <a:p>
            <a:r>
              <a:rPr lang="en-US" sz="2400" b="1" dirty="0" smtClean="0"/>
              <a:t>// </a:t>
            </a:r>
            <a:r>
              <a:rPr lang="en-US" sz="2400" dirty="0" smtClean="0"/>
              <a:t>["</a:t>
            </a:r>
            <a:r>
              <a:rPr lang="en-US" sz="2400" dirty="0"/>
              <a:t>3"]</a:t>
            </a:r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err="1">
                <a:solidFill>
                  <a:srgbClr val="0070C0"/>
                </a:solidFill>
              </a:rPr>
              <a:t>var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/>
              <a:t> = </a:t>
            </a:r>
            <a:r>
              <a:rPr lang="en-US" sz="2400" b="1" dirty="0" smtClean="0">
                <a:solidFill>
                  <a:schemeClr val="tx1"/>
                </a:solidFill>
              </a:rPr>
              <a:t>[</a:t>
            </a:r>
            <a:r>
              <a:rPr lang="en-US" sz="2400" b="1" dirty="0" smtClean="0">
                <a:solidFill>
                  <a:srgbClr val="00B050"/>
                </a:solidFill>
              </a:rPr>
              <a:t>3</a:t>
            </a:r>
            <a:r>
              <a:rPr lang="en-US" sz="2400" b="1" dirty="0" smtClean="0"/>
              <a:t>];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22047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sort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00034" y="1214422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23872" y="14382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785794"/>
            <a:ext cx="79296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var n = [4, 8, 15, 16, 23, 42];</a:t>
            </a:r>
          </a:p>
          <a:p>
            <a:pPr>
              <a:buFontTx/>
              <a:buNone/>
            </a:pPr>
            <a:endParaRPr lang="pt-BR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n.sort();</a:t>
            </a:r>
          </a:p>
          <a:p>
            <a:pPr>
              <a:buFontTx/>
              <a:buNone/>
            </a:pPr>
            <a:endParaRPr lang="pt-BR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// n is [15, 16, 23, 4, 42, 8]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Deleting Elements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00034" y="1214422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23872" y="14382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785794"/>
            <a:ext cx="7929618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endParaRPr lang="en-US" sz="2400" b="1" dirty="0" smtClean="0"/>
          </a:p>
          <a:p>
            <a:pPr>
              <a:lnSpc>
                <a:spcPct val="90000"/>
              </a:lnSpc>
            </a:pPr>
            <a:r>
              <a:rPr lang="en-US" sz="2400" b="1" dirty="0" smtClean="0"/>
              <a:t>delete array[number]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Removes the element, but leaves a hole in the numbering.</a:t>
            </a:r>
          </a:p>
          <a:p>
            <a:pPr>
              <a:lnSpc>
                <a:spcPct val="90000"/>
              </a:lnSpc>
            </a:pPr>
            <a:endParaRPr lang="en-US" sz="2400" b="1" dirty="0" smtClean="0"/>
          </a:p>
          <a:p>
            <a:pPr>
              <a:lnSpc>
                <a:spcPct val="90000"/>
              </a:lnSpc>
            </a:pPr>
            <a:r>
              <a:rPr lang="en-US" sz="2400" b="1" dirty="0" err="1" smtClean="0"/>
              <a:t>array.splice</a:t>
            </a:r>
            <a:r>
              <a:rPr lang="en-US" sz="2400" b="1" dirty="0" smtClean="0"/>
              <a:t>(number, 1)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Removes the element and renumbers all the following elements.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Deleting Elements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00034" y="1214422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23872" y="14382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785794"/>
            <a:ext cx="7929618" cy="3054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dirty="0" err="1" smtClean="0"/>
              <a:t>myArray</a:t>
            </a:r>
            <a:r>
              <a:rPr lang="en-US" sz="2400" b="1" dirty="0" smtClean="0"/>
              <a:t> = ['a', </a:t>
            </a:r>
            <a:r>
              <a:rPr lang="en-US" sz="2400" b="1" dirty="0" smtClean="0">
                <a:solidFill>
                  <a:srgbClr val="00B050"/>
                </a:solidFill>
              </a:rPr>
              <a:t>'b'</a:t>
            </a:r>
            <a:r>
              <a:rPr lang="en-US" sz="2400" b="1" dirty="0" smtClean="0"/>
              <a:t>, 'c', 'd'];</a:t>
            </a:r>
          </a:p>
          <a:p>
            <a:pPr>
              <a:lnSpc>
                <a:spcPct val="80000"/>
              </a:lnSpc>
            </a:pPr>
            <a:endParaRPr lang="en-US" sz="2400" b="1" dirty="0" smtClean="0"/>
          </a:p>
          <a:p>
            <a:pPr>
              <a:lnSpc>
                <a:spcPct val="80000"/>
              </a:lnSpc>
            </a:pPr>
            <a:r>
              <a:rPr lang="en-US" sz="2400" b="1" dirty="0" smtClean="0"/>
              <a:t>delete </a:t>
            </a:r>
            <a:r>
              <a:rPr lang="en-US" sz="2400" b="1" dirty="0" err="1" smtClean="0"/>
              <a:t>myArray</a:t>
            </a:r>
            <a:r>
              <a:rPr lang="en-US" sz="2400" b="1" dirty="0" smtClean="0"/>
              <a:t>[1];</a:t>
            </a:r>
          </a:p>
          <a:p>
            <a:pPr>
              <a:lnSpc>
                <a:spcPct val="80000"/>
              </a:lnSpc>
            </a:pPr>
            <a:endParaRPr lang="en-US" sz="2400" b="1" dirty="0" smtClean="0"/>
          </a:p>
          <a:p>
            <a:pPr>
              <a:lnSpc>
                <a:spcPct val="80000"/>
              </a:lnSpc>
            </a:pPr>
            <a:r>
              <a:rPr lang="en-US" sz="2400" b="1" dirty="0" smtClean="0"/>
              <a:t>// ['a', </a:t>
            </a:r>
            <a:r>
              <a:rPr lang="en-US" sz="2400" b="1" dirty="0" smtClean="0">
                <a:solidFill>
                  <a:srgbClr val="00B050"/>
                </a:solidFill>
              </a:rPr>
              <a:t>undefined</a:t>
            </a:r>
            <a:r>
              <a:rPr lang="en-US" sz="2400" b="1" dirty="0" smtClean="0"/>
              <a:t>, 'c', 'd']</a:t>
            </a:r>
          </a:p>
          <a:p>
            <a:pPr>
              <a:lnSpc>
                <a:spcPct val="80000"/>
              </a:lnSpc>
            </a:pPr>
            <a:endParaRPr lang="en-US" sz="2400" b="1" dirty="0" smtClean="0"/>
          </a:p>
          <a:p>
            <a:pPr>
              <a:lnSpc>
                <a:spcPct val="80000"/>
              </a:lnSpc>
            </a:pPr>
            <a:endParaRPr lang="en-US" sz="2400" b="1" dirty="0" smtClean="0"/>
          </a:p>
          <a:p>
            <a:pPr>
              <a:lnSpc>
                <a:spcPct val="80000"/>
              </a:lnSpc>
            </a:pPr>
            <a:r>
              <a:rPr lang="en-US" sz="2400" b="1" dirty="0" err="1" smtClean="0"/>
              <a:t>myArray.splice</a:t>
            </a:r>
            <a:r>
              <a:rPr lang="en-US" sz="2400" b="1" dirty="0" smtClean="0"/>
              <a:t>(1, 1);</a:t>
            </a:r>
          </a:p>
          <a:p>
            <a:pPr>
              <a:lnSpc>
                <a:spcPct val="80000"/>
              </a:lnSpc>
            </a:pPr>
            <a:endParaRPr lang="en-US" sz="2400" b="1" dirty="0" smtClean="0"/>
          </a:p>
          <a:p>
            <a:pPr>
              <a:lnSpc>
                <a:spcPct val="80000"/>
              </a:lnSpc>
            </a:pPr>
            <a:r>
              <a:rPr lang="en-US" sz="2400" b="1" dirty="0" smtClean="0"/>
              <a:t>// ['a', 'c', 'd']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Number function</a:t>
            </a:r>
            <a:endParaRPr lang="en-US" b="1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00034" y="1214422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4348" y="2000240"/>
            <a:ext cx="7715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Converts the value into a number.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It produces </a:t>
            </a:r>
            <a:r>
              <a:rPr lang="en-US" sz="2400" b="1" dirty="0" err="1" smtClean="0"/>
              <a:t>NaN</a:t>
            </a:r>
            <a:r>
              <a:rPr lang="en-US" sz="2400" b="1" dirty="0" smtClean="0"/>
              <a:t> if it has a problem.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224" y="1071546"/>
            <a:ext cx="5286412" cy="46166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en-US" sz="2400" b="1" dirty="0" smtClean="0"/>
              <a:t> = </a:t>
            </a:r>
            <a:r>
              <a:rPr lang="en-US" sz="2400" b="1" dirty="0" smtClean="0">
                <a:solidFill>
                  <a:srgbClr val="0070C0"/>
                </a:solidFill>
              </a:rPr>
              <a:t>Number</a:t>
            </a:r>
            <a:r>
              <a:rPr lang="en-US" sz="2400" b="1" dirty="0" smtClean="0">
                <a:solidFill>
                  <a:schemeClr val="tx1"/>
                </a:solidFill>
              </a:rPr>
              <a:t>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someValue</a:t>
            </a:r>
            <a:r>
              <a:rPr lang="en-US" sz="2400" b="1" dirty="0" smtClean="0">
                <a:solidFill>
                  <a:schemeClr val="tx1"/>
                </a:solidFill>
              </a:rPr>
              <a:t>)</a:t>
            </a:r>
            <a:r>
              <a:rPr lang="en-US" sz="2400" b="1" dirty="0" smtClean="0"/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Array methods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00034" y="1214422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23872" y="14382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4348" y="714356"/>
            <a:ext cx="8215370" cy="5632311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arrayAsString</a:t>
            </a:r>
            <a:r>
              <a:rPr lang="en-US" sz="2400" b="1" dirty="0" smtClean="0"/>
              <a:t> =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join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"separator"</a:t>
            </a:r>
            <a:r>
              <a:rPr lang="en-US" sz="2400" b="1" dirty="0" smtClean="0"/>
              <a:t>);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reverse</a:t>
            </a:r>
            <a:r>
              <a:rPr lang="en-US" sz="2400" b="1" dirty="0" smtClean="0"/>
              <a:t>();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sort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/* options: comparison function */</a:t>
            </a:r>
            <a:r>
              <a:rPr lang="en-US" sz="2400" b="1" dirty="0" smtClean="0"/>
              <a:t>);//</a:t>
            </a:r>
            <a:r>
              <a:rPr lang="en-US" sz="2400" b="1" dirty="0" smtClean="0">
                <a:solidFill>
                  <a:srgbClr val="FF0000"/>
                </a:solidFill>
              </a:rPr>
              <a:t>important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newArray</a:t>
            </a:r>
            <a:r>
              <a:rPr lang="en-US" sz="2400" b="1" dirty="0" smtClean="0"/>
              <a:t> =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concat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"array"</a:t>
            </a:r>
            <a:r>
              <a:rPr lang="en-US" sz="2400" b="1" dirty="0" smtClean="0"/>
              <a:t>);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subarray</a:t>
            </a:r>
            <a:r>
              <a:rPr lang="en-US" sz="2400" b="1" dirty="0" smtClean="0"/>
              <a:t> =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slice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“</a:t>
            </a:r>
            <a:r>
              <a:rPr lang="en-US" sz="2400" b="1" dirty="0" err="1" smtClean="0">
                <a:solidFill>
                  <a:srgbClr val="00B050"/>
                </a:solidFill>
              </a:rPr>
              <a:t>startIndex”</a:t>
            </a:r>
            <a:r>
              <a:rPr lang="en-US" sz="2400" b="1" dirty="0" err="1" smtClean="0"/>
              <a:t>,</a:t>
            </a:r>
            <a:r>
              <a:rPr lang="en-US" sz="2400" b="1" dirty="0" err="1" smtClean="0">
                <a:solidFill>
                  <a:srgbClr val="00B050"/>
                </a:solidFill>
              </a:rPr>
              <a:t>”lastIndex</a:t>
            </a:r>
            <a:r>
              <a:rPr lang="en-US" sz="2400" b="1" dirty="0" smtClean="0">
                <a:solidFill>
                  <a:srgbClr val="00B050"/>
                </a:solidFill>
              </a:rPr>
              <a:t>”</a:t>
            </a:r>
            <a:r>
              <a:rPr lang="en-US" sz="2400" b="1" dirty="0" smtClean="0"/>
              <a:t>);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splice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“</a:t>
            </a:r>
            <a:r>
              <a:rPr lang="en-US" sz="2400" b="1" dirty="0" err="1" smtClean="0">
                <a:solidFill>
                  <a:srgbClr val="00B050"/>
                </a:solidFill>
              </a:rPr>
              <a:t>startIndex”</a:t>
            </a:r>
            <a:r>
              <a:rPr lang="en-US" sz="2400" b="1" dirty="0" err="1" smtClean="0"/>
              <a:t>,</a:t>
            </a:r>
            <a:r>
              <a:rPr lang="en-US" sz="2400" b="1" dirty="0" err="1" smtClean="0">
                <a:solidFill>
                  <a:srgbClr val="00B050"/>
                </a:solidFill>
              </a:rPr>
              <a:t>”itemsToRemove</a:t>
            </a:r>
            <a:r>
              <a:rPr lang="en-US" sz="2400" b="1" dirty="0" smtClean="0">
                <a:solidFill>
                  <a:srgbClr val="00B050"/>
                </a:solidFill>
              </a:rPr>
              <a:t>”</a:t>
            </a:r>
            <a:r>
              <a:rPr lang="en-US" sz="2400" b="1" dirty="0" smtClean="0"/>
              <a:t>,</a:t>
            </a:r>
            <a:r>
              <a:rPr lang="en-US" sz="2400" b="1" dirty="0" smtClean="0">
                <a:solidFill>
                  <a:srgbClr val="00B050"/>
                </a:solidFill>
              </a:rPr>
              <a:t>/*new items*/</a:t>
            </a:r>
            <a:r>
              <a:rPr lang="en-US" sz="2400" b="1" dirty="0" smtClean="0"/>
              <a:t>);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newArrayLength</a:t>
            </a:r>
            <a:r>
              <a:rPr lang="en-US" sz="2400" b="1" dirty="0" smtClean="0"/>
              <a:t> =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push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“value”</a:t>
            </a:r>
            <a:r>
              <a:rPr lang="en-US" sz="2400" b="1" dirty="0" smtClean="0"/>
              <a:t>);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removedValue</a:t>
            </a:r>
            <a:r>
              <a:rPr lang="en-US" sz="2400" b="1" dirty="0" smtClean="0"/>
              <a:t>=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 smtClean="0"/>
              <a:t>.</a:t>
            </a:r>
            <a:r>
              <a:rPr lang="en-US" sz="2400" b="1" dirty="0" smtClean="0">
                <a:solidFill>
                  <a:srgbClr val="0070C0"/>
                </a:solidFill>
              </a:rPr>
              <a:t>pop</a:t>
            </a:r>
            <a:r>
              <a:rPr lang="en-US" sz="2400" b="1" dirty="0" smtClean="0"/>
              <a:t>();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newArrayLength</a:t>
            </a:r>
            <a:r>
              <a:rPr lang="en-US" sz="2400" b="1" dirty="0" smtClean="0"/>
              <a:t> =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unshift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“value”</a:t>
            </a:r>
            <a:r>
              <a:rPr lang="en-US" sz="2400" b="1" dirty="0" smtClean="0"/>
              <a:t>) ;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removedValue</a:t>
            </a:r>
            <a:r>
              <a:rPr lang="en-US" sz="2400" b="1" dirty="0" smtClean="0"/>
              <a:t>=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shift</a:t>
            </a:r>
            <a:r>
              <a:rPr lang="en-US" sz="2400" b="1" dirty="0" smtClean="0"/>
              <a:t>();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WAT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0439" y="1484784"/>
            <a:ext cx="8208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800" b="1" dirty="0"/>
              <a:t>2 == [[[[2]]]]</a:t>
            </a:r>
            <a:endParaRPr lang="en-US" sz="28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822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Unusual operators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71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8662" y="1714488"/>
            <a:ext cx="75724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Addition (</a:t>
            </a:r>
            <a:r>
              <a:rPr lang="en-US" sz="2400" b="1" dirty="0" smtClean="0"/>
              <a:t>+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Equality (</a:t>
            </a:r>
            <a:r>
              <a:rPr lang="en-US" sz="2400" b="1" dirty="0" smtClean="0"/>
              <a:t>==</a:t>
            </a:r>
            <a:r>
              <a:rPr lang="en-US" sz="2400" dirty="0" smtClean="0"/>
              <a:t>) and Identity (</a:t>
            </a:r>
            <a:r>
              <a:rPr lang="en-US" sz="2400" b="1" dirty="0" smtClean="0"/>
              <a:t>===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Comparison Operators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70C0"/>
                </a:solidFill>
              </a:rPr>
              <a:t>in</a:t>
            </a:r>
            <a:r>
              <a:rPr lang="en-US" sz="2400" dirty="0" smtClean="0"/>
              <a:t> Operator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The </a:t>
            </a:r>
            <a:r>
              <a:rPr lang="en-US" sz="2400" b="1" dirty="0" err="1" smtClean="0">
                <a:solidFill>
                  <a:srgbClr val="0070C0"/>
                </a:solidFill>
              </a:rPr>
              <a:t>instanceof</a:t>
            </a:r>
            <a:r>
              <a:rPr lang="en-US" sz="2400" dirty="0" smtClean="0"/>
              <a:t> Operator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Logical </a:t>
            </a:r>
            <a:r>
              <a:rPr lang="en-US" sz="2400" b="1" dirty="0" smtClean="0">
                <a:solidFill>
                  <a:srgbClr val="0070C0"/>
                </a:solidFill>
              </a:rPr>
              <a:t>OR </a:t>
            </a:r>
            <a:r>
              <a:rPr lang="en-US" sz="2400" dirty="0" smtClean="0"/>
              <a:t>(</a:t>
            </a:r>
            <a:r>
              <a:rPr lang="en-US" sz="2400" b="1" dirty="0" smtClean="0"/>
              <a:t>||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70C0"/>
                </a:solidFill>
              </a:rPr>
              <a:t>delete</a:t>
            </a:r>
            <a:r>
              <a:rPr lang="en-US" sz="2400" dirty="0" smtClean="0"/>
              <a:t> Operator</a:t>
            </a:r>
          </a:p>
        </p:txBody>
      </p:sp>
    </p:spTree>
    <p:extLst>
      <p:ext uri="{BB962C8B-B14F-4D97-AF65-F5344CB8AC3E}">
        <p14:creationId xmlns:p14="http://schemas.microsoft.com/office/powerpoint/2010/main" val="421312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Equal and not equal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These operators can do type coercion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It is always better to use </a:t>
            </a:r>
            <a:r>
              <a:rPr lang="en-US" sz="2400" b="1" dirty="0" smtClean="0"/>
              <a:t>===</a:t>
            </a:r>
            <a:r>
              <a:rPr lang="en-US" sz="2400" dirty="0" smtClean="0"/>
              <a:t> and </a:t>
            </a:r>
            <a:r>
              <a:rPr lang="en-US" sz="2400" b="1" dirty="0" smtClean="0"/>
              <a:t>!==</a:t>
            </a:r>
            <a:r>
              <a:rPr lang="en-US" sz="2400" dirty="0" smtClean="0"/>
              <a:t>, which do not do type coercion.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42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==  !=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41987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857232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'' == '0'       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0 == ''            // true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0 == '0'           // true</a:t>
            </a:r>
          </a:p>
          <a:p>
            <a:pPr eaLnBrk="1" hangingPunct="1">
              <a:lnSpc>
                <a:spcPct val="80000"/>
              </a:lnSpc>
            </a:pPr>
            <a:endParaRPr lang="da-DK" sz="2400" b="1" dirty="0" smtClean="0"/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false == 'false'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false == '0'       // true</a:t>
            </a:r>
          </a:p>
          <a:p>
            <a:pPr eaLnBrk="1" hangingPunct="1">
              <a:lnSpc>
                <a:spcPct val="80000"/>
              </a:lnSpc>
            </a:pPr>
            <a:endParaRPr lang="da-DK" sz="2400" b="1" dirty="0" smtClean="0"/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false == undefined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false == null   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null == undefined  // true</a:t>
            </a:r>
          </a:p>
          <a:p>
            <a:pPr eaLnBrk="1" hangingPunct="1">
              <a:lnSpc>
                <a:spcPct val="80000"/>
              </a:lnSpc>
            </a:pPr>
            <a:endParaRPr lang="da-DK" sz="2400" b="1" dirty="0" smtClean="0"/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‘ \t\r\n ' == 0    // true</a:t>
            </a:r>
            <a:endParaRPr lang="en-US" sz="24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42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Evils of type coercion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63450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42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Implicit Typecasting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3528" y="1196752"/>
            <a:ext cx="8280920" cy="31393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zero = 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6400"/>
                </a:solidFill>
                <a:latin typeface="Consolas"/>
              </a:rPr>
              <a:t>/* </a:t>
            </a:r>
            <a:r>
              <a:rPr lang="en-US" dirty="0" err="1" smtClean="0">
                <a:solidFill>
                  <a:srgbClr val="006400"/>
                </a:solidFill>
                <a:latin typeface="Consolas"/>
              </a:rPr>
              <a:t>antipattern</a:t>
            </a:r>
            <a:r>
              <a:rPr lang="en-US" dirty="0" smtClean="0">
                <a:solidFill>
                  <a:srgbClr val="006400"/>
                </a:solidFill>
                <a:latin typeface="Consolas"/>
              </a:rPr>
              <a:t> */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(zero ==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srgbClr val="006400"/>
                </a:solidFill>
                <a:latin typeface="Consolas"/>
              </a:rPr>
              <a:t>	//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this block is executed...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6400"/>
                </a:solidFill>
                <a:latin typeface="Consolas"/>
              </a:rPr>
              <a:t>// preferred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(zero ===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srgbClr val="006400"/>
                </a:solidFill>
                <a:latin typeface="Consolas"/>
              </a:rPr>
              <a:t>	//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not executing because zero is 0, not false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19728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42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semicolon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28596" y="928670"/>
            <a:ext cx="8286808" cy="83099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b="1" dirty="0" err="1" smtClean="0"/>
              <a:t>var</a:t>
            </a:r>
            <a:r>
              <a:rPr lang="en-US" sz="2000" b="1" dirty="0" smtClean="0"/>
              <a:t> a = b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//blah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2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/>
              <a:t>(function() {alert(1)})()</a:t>
            </a:r>
          </a:p>
        </p:txBody>
      </p:sp>
    </p:spTree>
    <p:extLst>
      <p:ext uri="{BB962C8B-B14F-4D97-AF65-F5344CB8AC3E}">
        <p14:creationId xmlns:p14="http://schemas.microsoft.com/office/powerpoint/2010/main" val="2084511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With statement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71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596" y="1214422"/>
            <a:ext cx="8286808" cy="101566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with</a:t>
            </a:r>
            <a:r>
              <a:rPr lang="en-US" sz="2000" b="1" dirty="0" smtClean="0"/>
              <a:t> (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 smtClean="0"/>
              <a:t>) {</a:t>
            </a:r>
          </a:p>
          <a:p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2000" b="1" dirty="0" smtClean="0"/>
              <a:t> =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28596" y="2643182"/>
            <a:ext cx="8286808" cy="132343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pt-BR" sz="2000" b="1" dirty="0" smtClean="0"/>
              <a:t> = 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pt-BR" sz="2000" b="1" dirty="0" smtClean="0"/>
              <a:t>; </a:t>
            </a:r>
          </a:p>
          <a:p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pt-BR" sz="2000" b="1" dirty="0" smtClean="0"/>
              <a:t> = 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pt-BR" sz="2000" b="1" dirty="0" smtClean="0"/>
              <a:t>.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pt-BR" sz="2000" b="1" dirty="0" smtClean="0"/>
              <a:t>; </a:t>
            </a:r>
          </a:p>
          <a:p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pt-BR" sz="2000" b="1" dirty="0" smtClean="0"/>
              <a:t>.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pt-BR" sz="2000" b="1" dirty="0" smtClean="0"/>
              <a:t> = 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pt-BR" sz="2000" b="1" dirty="0" smtClean="0"/>
              <a:t>; </a:t>
            </a:r>
          </a:p>
          <a:p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pt-BR" sz="2000" b="1" dirty="0" smtClean="0"/>
              <a:t>.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pt-BR" sz="2000" b="1" dirty="0" smtClean="0"/>
              <a:t> = 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pt-BR" sz="2000" b="1" dirty="0" smtClean="0"/>
              <a:t>.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pt-BR" sz="2000" b="1" dirty="0" smtClean="0"/>
              <a:t>;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799072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71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10" y="928670"/>
            <a:ext cx="78581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Starts with a letter or _ or $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Followed by zero or more letters, digits, _ or $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By convention, all variables, parameters, members, and function names start with lower case</a:t>
            </a:r>
          </a:p>
          <a:p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Except for constructors which start with upper case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Constants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71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4683" y="1048668"/>
            <a:ext cx="7643866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COLOR_BLUE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"#00F"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COLOR_RED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"#0F0"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COLOR_GREEN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"#F00"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COLOR_ORANGE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"#FF7F00"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02375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parseInt</a:t>
            </a:r>
            <a:r>
              <a:rPr lang="en-US" b="1" dirty="0" smtClean="0"/>
              <a:t> function</a:t>
            </a:r>
            <a:endParaRPr lang="en-US" b="1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00034" y="1214422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4348" y="2000240"/>
            <a:ext cx="77153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Converts the value into a number.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It stops at the first non-digit character.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The radix (10) should be required.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224" y="1071546"/>
            <a:ext cx="6929486" cy="46166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/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en-US" sz="2400" b="1" dirty="0" smtClean="0"/>
              <a:t> = </a:t>
            </a:r>
            <a:r>
              <a:rPr lang="en-US" sz="2400" b="1" dirty="0" err="1" smtClean="0">
                <a:solidFill>
                  <a:srgbClr val="0070C0"/>
                </a:solidFill>
              </a:rPr>
              <a:t>parseInt</a:t>
            </a:r>
            <a:r>
              <a:rPr lang="en-US" sz="2400" b="1" dirty="0" smtClean="0"/>
              <a:t>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someValue</a:t>
            </a:r>
            <a:r>
              <a:rPr lang="en-US" sz="2400" b="1" dirty="0" smtClean="0"/>
              <a:t>, 10);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Comments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836712"/>
            <a:ext cx="54726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/*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When I wrote this, only God and I understood what I was doing</a:t>
            </a:r>
          </a:p>
          <a:p>
            <a:pPr lvl="1"/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Now, God only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knows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b="1" dirty="0" smtClean="0"/>
              <a:t>*/</a:t>
            </a:r>
          </a:p>
        </p:txBody>
      </p:sp>
      <p:sp>
        <p:nvSpPr>
          <p:cNvPr id="8" name="Rectangle 7"/>
          <p:cNvSpPr/>
          <p:nvPr/>
        </p:nvSpPr>
        <p:spPr>
          <a:xfrm>
            <a:off x="774701" y="3818657"/>
            <a:ext cx="54726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//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Magic. Do not touch.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432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Example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4280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Variables</a:t>
            </a:r>
            <a:endParaRPr lang="en-US" b="1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71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7224" y="1142984"/>
            <a:ext cx="75724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JavaScript variables are loosely typed</a:t>
            </a:r>
          </a:p>
          <a:p>
            <a:pPr>
              <a:buFont typeface="Arial" pitchFamily="34" charset="0"/>
              <a:buChar char="•"/>
            </a:pP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714348" y="2071678"/>
            <a:ext cx="7643866" cy="2308324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myVariable</a:t>
            </a:r>
            <a:r>
              <a:rPr lang="en-US" sz="2400" b="1" dirty="0" smtClean="0"/>
              <a:t>; // undefined</a:t>
            </a:r>
          </a:p>
          <a:p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myVariable</a:t>
            </a:r>
            <a:r>
              <a:rPr lang="en-US" sz="2400" b="1" dirty="0" smtClean="0"/>
              <a:t> = </a:t>
            </a:r>
            <a:r>
              <a:rPr lang="en-US" sz="2400" b="1" dirty="0" smtClean="0">
                <a:solidFill>
                  <a:srgbClr val="00B050"/>
                </a:solidFill>
              </a:rPr>
              <a:t>5</a:t>
            </a:r>
            <a:r>
              <a:rPr lang="en-US" sz="2400" b="1" dirty="0" smtClean="0"/>
              <a:t>; // number</a:t>
            </a:r>
          </a:p>
          <a:p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myVariable</a:t>
            </a:r>
            <a:r>
              <a:rPr lang="en-US" sz="2400" b="1" dirty="0" smtClean="0"/>
              <a:t> += </a:t>
            </a:r>
            <a:r>
              <a:rPr lang="en-US" sz="2400" b="1" dirty="0" smtClean="0">
                <a:solidFill>
                  <a:srgbClr val="00B050"/>
                </a:solidFill>
              </a:rPr>
              <a:t>" dollars"</a:t>
            </a:r>
            <a:r>
              <a:rPr lang="en-US" sz="2400" b="1" dirty="0" smtClean="0"/>
              <a:t>; //string</a:t>
            </a:r>
          </a:p>
          <a:p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myVariable</a:t>
            </a:r>
            <a:r>
              <a:rPr lang="en-US" sz="2400" b="1" dirty="0" smtClean="0"/>
              <a:t> = </a:t>
            </a:r>
            <a:r>
              <a:rPr lang="en-US" sz="2400" b="1" dirty="0" smtClean="0">
                <a:solidFill>
                  <a:srgbClr val="0070C0"/>
                </a:solidFill>
              </a:rPr>
              <a:t>function</a:t>
            </a:r>
            <a:r>
              <a:rPr lang="en-US" sz="2400" b="1" dirty="0" smtClean="0"/>
              <a:t>() {  //function</a:t>
            </a:r>
          </a:p>
          <a:p>
            <a:r>
              <a:rPr lang="en-US" sz="2400" b="1" dirty="0" smtClean="0"/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return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3.14159265</a:t>
            </a:r>
            <a:r>
              <a:rPr lang="en-US" sz="2400" b="1" dirty="0" smtClean="0"/>
              <a:t>;</a:t>
            </a:r>
          </a:p>
          <a:p>
            <a:r>
              <a:rPr lang="en-US" sz="24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477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Scope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28596" y="1857364"/>
            <a:ext cx="8429684" cy="369331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function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test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b="1" dirty="0" smtClean="0"/>
              <a:t>) {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>
                <a:solidFill>
                  <a:srgbClr val="0070C0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 smtClean="0"/>
              <a:t> = </a:t>
            </a:r>
            <a:r>
              <a:rPr lang="en-US" b="1" dirty="0" smtClean="0">
                <a:solidFill>
                  <a:srgbClr val="00B050"/>
                </a:solidFill>
              </a:rPr>
              <a:t>0</a:t>
            </a:r>
            <a:r>
              <a:rPr lang="en-US" b="1" dirty="0" smtClean="0"/>
              <a:t>;       // </a:t>
            </a:r>
            <a:r>
              <a:rPr lang="en-US" b="1" dirty="0" err="1" smtClean="0"/>
              <a:t>i</a:t>
            </a:r>
            <a:r>
              <a:rPr lang="en-US" b="1" dirty="0" smtClean="0"/>
              <a:t> is defined throughout function </a:t>
            </a:r>
          </a:p>
          <a:p>
            <a:r>
              <a:rPr lang="en-US" b="1" dirty="0" smtClean="0"/>
              <a:t>        </a:t>
            </a:r>
            <a:r>
              <a:rPr lang="en-US" b="1" dirty="0" smtClean="0">
                <a:solidFill>
                  <a:srgbClr val="0070C0"/>
                </a:solidFill>
              </a:rPr>
              <a:t>if</a:t>
            </a:r>
            <a:r>
              <a:rPr lang="en-US" b="1" dirty="0" smtClean="0"/>
              <a:t> (</a:t>
            </a:r>
            <a:r>
              <a:rPr lang="en-US" b="1" dirty="0" err="1" smtClean="0">
                <a:solidFill>
                  <a:srgbClr val="0070C0"/>
                </a:solidFill>
              </a:rPr>
              <a:t>typeof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b="1" dirty="0" smtClean="0"/>
              <a:t> == "</a:t>
            </a:r>
            <a:r>
              <a:rPr lang="en-US" b="1" dirty="0" smtClean="0">
                <a:solidFill>
                  <a:srgbClr val="00B050"/>
                </a:solidFill>
              </a:rPr>
              <a:t>object</a:t>
            </a:r>
            <a:r>
              <a:rPr lang="en-US" b="1" dirty="0" smtClean="0"/>
              <a:t>") { </a:t>
            </a:r>
          </a:p>
          <a:p>
            <a:r>
              <a:rPr lang="en-US" b="1" dirty="0" smtClean="0"/>
              <a:t>                </a:t>
            </a:r>
            <a:r>
              <a:rPr lang="en-US" b="1" dirty="0" err="1" smtClean="0">
                <a:solidFill>
                  <a:srgbClr val="0070C0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b="1" dirty="0" smtClean="0"/>
              <a:t> = </a:t>
            </a:r>
            <a:r>
              <a:rPr lang="en-US" b="1" dirty="0" smtClean="0">
                <a:solidFill>
                  <a:srgbClr val="00B050"/>
                </a:solidFill>
              </a:rPr>
              <a:t>0</a:t>
            </a:r>
            <a:r>
              <a:rPr lang="en-US" b="1" dirty="0" smtClean="0"/>
              <a:t>;     // j is defined everywhere, not just block </a:t>
            </a:r>
          </a:p>
          <a:p>
            <a:endParaRPr lang="en-US" b="1" dirty="0" smtClean="0"/>
          </a:p>
          <a:p>
            <a:r>
              <a:rPr lang="en-US" b="1" dirty="0" smtClean="0"/>
              <a:t>                </a:t>
            </a:r>
            <a:r>
              <a:rPr lang="en-US" b="1" dirty="0" smtClean="0">
                <a:solidFill>
                  <a:srgbClr val="0070C0"/>
                </a:solidFill>
              </a:rPr>
              <a:t>for(</a:t>
            </a:r>
            <a:r>
              <a:rPr lang="en-US" b="1" dirty="0" err="1" smtClean="0">
                <a:solidFill>
                  <a:srgbClr val="0070C0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b="1" dirty="0" smtClean="0"/>
              <a:t>=</a:t>
            </a:r>
            <a:r>
              <a:rPr lang="en-US" b="1" dirty="0" smtClean="0">
                <a:solidFill>
                  <a:srgbClr val="00B050"/>
                </a:solidFill>
              </a:rPr>
              <a:t>0</a:t>
            </a:r>
            <a:r>
              <a:rPr lang="en-US" b="1" dirty="0" smtClean="0"/>
              <a:t>;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b="1" dirty="0" smtClean="0"/>
              <a:t> &lt; </a:t>
            </a:r>
            <a:r>
              <a:rPr lang="en-US" b="1" dirty="0" smtClean="0">
                <a:solidFill>
                  <a:srgbClr val="00B050"/>
                </a:solidFill>
              </a:rPr>
              <a:t>10</a:t>
            </a:r>
            <a:r>
              <a:rPr lang="en-US" b="1" dirty="0" smtClean="0"/>
              <a:t>;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b="1" dirty="0" smtClean="0"/>
              <a:t>++) {    // k is defined everywhere, not just loop </a:t>
            </a:r>
          </a:p>
          <a:p>
            <a:r>
              <a:rPr lang="en-US" b="1" dirty="0" smtClean="0"/>
              <a:t>                     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write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b="1" dirty="0" smtClean="0"/>
              <a:t>); </a:t>
            </a:r>
          </a:p>
          <a:p>
            <a:r>
              <a:rPr lang="en-US" b="1" dirty="0" smtClean="0"/>
              <a:t>                } </a:t>
            </a:r>
          </a:p>
          <a:p>
            <a:endParaRPr lang="en-US" b="1" dirty="0" smtClean="0"/>
          </a:p>
          <a:p>
            <a:r>
              <a:rPr lang="en-US" b="1" dirty="0" smtClean="0"/>
              <a:t>               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write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b="1" dirty="0" smtClean="0"/>
              <a:t>);   // k is still defined: prints 10 </a:t>
            </a:r>
          </a:p>
          <a:p>
            <a:r>
              <a:rPr lang="en-US" b="1" dirty="0" smtClean="0"/>
              <a:t>       } </a:t>
            </a:r>
          </a:p>
          <a:p>
            <a:r>
              <a:rPr lang="en-US" b="1" dirty="0" smtClean="0"/>
              <a:t>      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write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b="1" dirty="0" smtClean="0"/>
              <a:t>);    // j is defined, but may not be initialized </a:t>
            </a:r>
          </a:p>
          <a:p>
            <a:r>
              <a:rPr lang="en-US" b="1" dirty="0" smtClean="0"/>
              <a:t>} </a:t>
            </a:r>
          </a:p>
        </p:txBody>
      </p:sp>
      <p:sp>
        <p:nvSpPr>
          <p:cNvPr id="7" name="Rectangle 6"/>
          <p:cNvSpPr/>
          <p:nvPr/>
        </p:nvSpPr>
        <p:spPr>
          <a:xfrm>
            <a:off x="857224" y="785794"/>
            <a:ext cx="41788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No Block Scope</a:t>
            </a:r>
          </a:p>
          <a:p>
            <a:r>
              <a:rPr lang="en-US" sz="2800" b="1" dirty="0" smtClean="0"/>
              <a:t>Only functions have scope.</a:t>
            </a:r>
          </a:p>
        </p:txBody>
      </p:sp>
    </p:spTree>
    <p:extLst>
      <p:ext uri="{BB962C8B-B14F-4D97-AF65-F5344CB8AC3E}">
        <p14:creationId xmlns:p14="http://schemas.microsoft.com/office/powerpoint/2010/main" val="661489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Static (lexical) scope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552" y="836712"/>
            <a:ext cx="8208912" cy="26776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z = 10;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	alert(z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foo(); 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()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z = 20;</a:t>
            </a: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/>
              </a:rPr>
              <a:t>foo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})();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3789040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The word “static” relates to ability to determine the scope of an identifier during the parsing stage of a program</a:t>
            </a:r>
            <a:r>
              <a:rPr lang="en-US" sz="24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4656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Scope chain</a:t>
            </a:r>
            <a:endParaRPr lang="en-US" b="1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71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908720"/>
            <a:ext cx="8429684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 = </a:t>
            </a:r>
            <a:r>
              <a:rPr lang="en-US" b="1" dirty="0" smtClean="0">
                <a:solidFill>
                  <a:srgbClr val="00B050"/>
                </a:solidFill>
              </a:rPr>
              <a:t>"global "</a:t>
            </a:r>
            <a:r>
              <a:rPr lang="en-US" b="1" dirty="0" smtClean="0"/>
              <a:t>;          // A global variable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function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outer</a:t>
            </a:r>
            <a:r>
              <a:rPr lang="en-US" b="1" dirty="0" smtClean="0"/>
              <a:t>() {</a:t>
            </a:r>
          </a:p>
          <a:p>
            <a:r>
              <a:rPr lang="en-US" b="1" dirty="0" smtClean="0"/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 = </a:t>
            </a:r>
            <a:r>
              <a:rPr lang="en-US" b="1" dirty="0" smtClean="0">
                <a:solidFill>
                  <a:srgbClr val="00B050"/>
                </a:solidFill>
              </a:rPr>
              <a:t>"local"</a:t>
            </a:r>
            <a:r>
              <a:rPr lang="en-US" b="1" dirty="0" smtClean="0"/>
              <a:t>;       // A local variable</a:t>
            </a:r>
          </a:p>
          <a:p>
            <a:r>
              <a:rPr lang="en-US" b="1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function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inner</a:t>
            </a:r>
            <a:r>
              <a:rPr lang="en-US" b="1" dirty="0" smtClean="0"/>
              <a:t>() {</a:t>
            </a:r>
          </a:p>
          <a:p>
            <a:r>
              <a:rPr lang="en-US" b="1" dirty="0" smtClean="0"/>
              <a:t>		</a:t>
            </a:r>
            <a:r>
              <a:rPr lang="en-US" b="1" dirty="0" err="1" smtClean="0">
                <a:solidFill>
                  <a:srgbClr val="0070C0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 = </a:t>
            </a:r>
            <a:r>
              <a:rPr lang="en-US" b="1" dirty="0" smtClean="0">
                <a:solidFill>
                  <a:srgbClr val="00B050"/>
                </a:solidFill>
              </a:rPr>
              <a:t>"nested"</a:t>
            </a:r>
            <a:r>
              <a:rPr lang="en-US" b="1" dirty="0" smtClean="0"/>
              <a:t>;  // A nested scope of local variables</a:t>
            </a:r>
          </a:p>
          <a:p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write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);       // Prints "nested"</a:t>
            </a:r>
          </a:p>
          <a:p>
            <a:r>
              <a:rPr lang="en-US" b="1" dirty="0" smtClean="0"/>
              <a:t>	}</a:t>
            </a:r>
          </a:p>
          <a:p>
            <a:r>
              <a:rPr lang="en-US" b="1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inner</a:t>
            </a:r>
            <a:r>
              <a:rPr lang="en-US" b="1" dirty="0" smtClean="0"/>
              <a:t>();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outer</a:t>
            </a:r>
            <a:r>
              <a:rPr lang="en-US" b="1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00273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4348" y="548680"/>
            <a:ext cx="8001056" cy="378565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function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400" b="1" dirty="0" smtClean="0"/>
              <a:t>() {</a:t>
            </a:r>
          </a:p>
          <a:p>
            <a:r>
              <a:rPr lang="en-US" sz="2400" b="1" dirty="0" smtClean="0"/>
              <a:t>	</a:t>
            </a:r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2400" b="1" dirty="0" smtClean="0"/>
              <a:t> = </a:t>
            </a:r>
            <a:r>
              <a:rPr lang="en-US" sz="2400" b="1" dirty="0" smtClean="0">
                <a:solidFill>
                  <a:srgbClr val="00B050"/>
                </a:solidFill>
              </a:rPr>
              <a:t>3</a:t>
            </a:r>
            <a:r>
              <a:rPr lang="en-US" sz="2400" b="1" dirty="0" smtClean="0"/>
              <a:t>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400" b="1" dirty="0" smtClean="0"/>
              <a:t> = </a:t>
            </a:r>
            <a:r>
              <a:rPr lang="en-US" sz="2400" b="1" dirty="0" smtClean="0">
                <a:solidFill>
                  <a:srgbClr val="00B050"/>
                </a:solidFill>
              </a:rPr>
              <a:t>5</a:t>
            </a:r>
            <a:r>
              <a:rPr lang="en-US" sz="2400" b="1" dirty="0" smtClean="0"/>
              <a:t>;</a:t>
            </a:r>
          </a:p>
          <a:p>
            <a:r>
              <a:rPr lang="en-US" sz="2400" b="1" dirty="0" smtClean="0"/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function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foo</a:t>
            </a:r>
            <a:r>
              <a:rPr lang="en-US" sz="2400" b="1" dirty="0" smtClean="0"/>
              <a:t> () {</a:t>
            </a:r>
          </a:p>
          <a:p>
            <a:r>
              <a:rPr lang="en-US" sz="2400" b="1" dirty="0" smtClean="0"/>
              <a:t>		</a:t>
            </a:r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400" b="1" dirty="0" smtClean="0"/>
              <a:t> = </a:t>
            </a:r>
            <a:r>
              <a:rPr lang="en-US" sz="2400" b="1" dirty="0" smtClean="0">
                <a:solidFill>
                  <a:srgbClr val="00B050"/>
                </a:solidFill>
              </a:rPr>
              <a:t>7</a:t>
            </a:r>
            <a:r>
              <a:rPr lang="en-US" sz="2400" b="1" dirty="0" smtClean="0"/>
              <a:t>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b="1" dirty="0" smtClean="0"/>
              <a:t> = </a:t>
            </a:r>
            <a:r>
              <a:rPr lang="en-US" sz="2400" b="1" dirty="0" smtClean="0">
                <a:solidFill>
                  <a:srgbClr val="00B050"/>
                </a:solidFill>
              </a:rPr>
              <a:t>11</a:t>
            </a:r>
            <a:r>
              <a:rPr lang="en-US" sz="2400" b="1" dirty="0" smtClean="0"/>
              <a:t>;</a:t>
            </a:r>
          </a:p>
          <a:p>
            <a:r>
              <a:rPr lang="en-US" sz="2400" b="1" dirty="0" smtClean="0"/>
              <a:t>	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2400" b="1" dirty="0" smtClean="0"/>
              <a:t> +=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400" b="1" dirty="0" smtClean="0"/>
              <a:t> +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b="1" dirty="0" smtClean="0"/>
              <a:t>;</a:t>
            </a:r>
          </a:p>
          <a:p>
            <a:r>
              <a:rPr lang="en-US" sz="2400" b="1" dirty="0" smtClean="0"/>
              <a:t>	};</a:t>
            </a:r>
          </a:p>
          <a:p>
            <a:r>
              <a:rPr lang="en-US" sz="2400" b="1" dirty="0" smtClean="0"/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foo</a:t>
            </a:r>
            <a:r>
              <a:rPr lang="en-US" sz="2400" b="1" dirty="0" smtClean="0"/>
              <a:t>();</a:t>
            </a:r>
          </a:p>
          <a:p>
            <a:r>
              <a:rPr lang="en-US" sz="2400" b="1" dirty="0" smtClean="0"/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alert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"a = "</a:t>
            </a:r>
            <a:r>
              <a:rPr lang="en-US" sz="2400" b="1" dirty="0" smtClean="0"/>
              <a:t> +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2400" b="1" dirty="0" smtClean="0"/>
              <a:t> + </a:t>
            </a:r>
            <a:r>
              <a:rPr lang="en-US" sz="2400" b="1" dirty="0" smtClean="0">
                <a:solidFill>
                  <a:srgbClr val="00B050"/>
                </a:solidFill>
              </a:rPr>
              <a:t>"; b = "</a:t>
            </a:r>
            <a:r>
              <a:rPr lang="en-US" sz="2400" b="1" dirty="0" smtClean="0"/>
              <a:t> +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400" b="1" dirty="0" smtClean="0"/>
              <a:t>);</a:t>
            </a:r>
          </a:p>
          <a:p>
            <a:r>
              <a:rPr lang="en-US" sz="2400" b="1" dirty="0" smtClean="0"/>
              <a:t>}</a:t>
            </a: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400" b="1" dirty="0" smtClean="0"/>
              <a:t>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14348" y="4716860"/>
            <a:ext cx="4572000" cy="156966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400" b="1" dirty="0" smtClean="0"/>
              <a:t> = </a:t>
            </a:r>
            <a:r>
              <a:rPr lang="en-US" sz="2400" b="1" dirty="0" smtClean="0">
                <a:solidFill>
                  <a:srgbClr val="0070C0"/>
                </a:solidFill>
              </a:rPr>
              <a:t>function</a:t>
            </a:r>
            <a:r>
              <a:rPr lang="en-US" sz="2400" b="1" dirty="0" smtClean="0"/>
              <a:t>(){</a:t>
            </a:r>
            <a:endParaRPr lang="en-US" sz="2400" b="1" dirty="0" smtClean="0"/>
          </a:p>
          <a:p>
            <a:r>
              <a:rPr lang="en-US" sz="2400" b="1" dirty="0" smtClean="0"/>
              <a:t>    </a:t>
            </a:r>
            <a:r>
              <a:rPr lang="en-US" sz="2400" b="1" dirty="0" smtClean="0">
                <a:solidFill>
                  <a:srgbClr val="0070C0"/>
                </a:solidFill>
              </a:rPr>
              <a:t>alert</a:t>
            </a:r>
            <a:r>
              <a:rPr lang="en-US" sz="2400" b="1" dirty="0" smtClean="0"/>
              <a:t>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400" b="1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toString</a:t>
            </a:r>
            <a:r>
              <a:rPr lang="en-US" sz="2400" b="1" dirty="0" smtClean="0"/>
              <a:t>());</a:t>
            </a:r>
          </a:p>
          <a:p>
            <a:r>
              <a:rPr lang="en-US" sz="2400" b="1" dirty="0" smtClean="0"/>
              <a:t>}</a:t>
            </a: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400" b="1" dirty="0" smtClean="0"/>
              <a:t>();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553486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Code in global scope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44" y="1052736"/>
            <a:ext cx="5760640" cy="48320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&lt;!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DOCTYPE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html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html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head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title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Untitled Page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title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text/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javascript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 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</a:rPr>
              <a:t>src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="script.js"&gt;&lt;/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head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body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="text/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javascript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"&gt;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400" u="sng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u="sng" dirty="0">
                <a:solidFill>
                  <a:prstClr val="black"/>
                </a:solidFill>
                <a:latin typeface="Consolas"/>
              </a:rPr>
              <a:t> a = 5;</a:t>
            </a:r>
          </a:p>
          <a:p>
            <a:pPr lvl="1"/>
            <a:r>
              <a:rPr lang="en-US" sz="1400" u="sng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u="sng" dirty="0">
                <a:solidFill>
                  <a:prstClr val="black"/>
                </a:solidFill>
                <a:latin typeface="Consolas"/>
              </a:rPr>
              <a:t> b = 2;</a:t>
            </a:r>
          </a:p>
          <a:p>
            <a:pPr lvl="1"/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400" u="sng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u="sng" dirty="0">
                <a:solidFill>
                  <a:prstClr val="black"/>
                </a:solidFill>
                <a:latin typeface="Consolas"/>
              </a:rPr>
              <a:t> sum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(x, y) {</a:t>
            </a:r>
          </a:p>
          <a:p>
            <a:pPr lvl="1"/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x + y;</a:t>
            </a: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lvl="1"/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400" u="sng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u="sng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u="sng" dirty="0" err="1">
                <a:solidFill>
                  <a:prstClr val="black"/>
                </a:solidFill>
                <a:latin typeface="Consolas"/>
              </a:rPr>
              <a:t>mul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(x, y) {</a:t>
            </a:r>
          </a:p>
          <a:p>
            <a:pPr lvl="1"/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x * y;</a:t>
            </a: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/>
              </a:rPr>
              <a:t>}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body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html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88024" y="868070"/>
            <a:ext cx="133214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Index.html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79912" y="2204864"/>
            <a:ext cx="4752528" cy="3072537"/>
            <a:chOff x="3779912" y="2204864"/>
            <a:chExt cx="4752528" cy="3072537"/>
          </a:xfrm>
        </p:grpSpPr>
        <p:grpSp>
          <p:nvGrpSpPr>
            <p:cNvPr id="12" name="Group 11"/>
            <p:cNvGrpSpPr/>
            <p:nvPr/>
          </p:nvGrpSpPr>
          <p:grpSpPr>
            <a:xfrm>
              <a:off x="3779912" y="2204864"/>
              <a:ext cx="4752528" cy="3072537"/>
              <a:chOff x="3779912" y="2204864"/>
              <a:chExt cx="4752528" cy="307253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860032" y="4077072"/>
                <a:ext cx="3672408" cy="120032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u="sng" dirty="0" err="1">
                    <a:solidFill>
                      <a:srgbClr val="0000FF"/>
                    </a:solidFill>
                    <a:latin typeface="Consolas"/>
                  </a:rPr>
                  <a:t>var</a:t>
                </a:r>
                <a:r>
                  <a:rPr lang="en-US" u="sng" dirty="0">
                    <a:solidFill>
                      <a:prstClr val="black"/>
                    </a:solidFill>
                    <a:latin typeface="Consolas"/>
                  </a:rPr>
                  <a:t> </a:t>
                </a:r>
                <a:r>
                  <a:rPr lang="en-US" u="sng" dirty="0" err="1">
                    <a:solidFill>
                      <a:prstClr val="black"/>
                    </a:solidFill>
                    <a:latin typeface="Consolas"/>
                  </a:rPr>
                  <a:t>gloabalVar</a:t>
                </a:r>
                <a:r>
                  <a:rPr lang="en-US" u="sng" dirty="0">
                    <a:solidFill>
                      <a:prstClr val="black"/>
                    </a:solidFill>
                    <a:latin typeface="Consolas"/>
                  </a:rPr>
                  <a:t> = 5;</a:t>
                </a:r>
              </a:p>
              <a:p>
                <a:r>
                  <a:rPr lang="en-US" u="sng" dirty="0">
                    <a:solidFill>
                      <a:srgbClr val="0000FF"/>
                    </a:solidFill>
                    <a:latin typeface="Consolas"/>
                  </a:rPr>
                  <a:t>function</a:t>
                </a:r>
                <a:r>
                  <a:rPr lang="en-US" u="sng" dirty="0">
                    <a:solidFill>
                      <a:prstClr val="black"/>
                    </a:solidFill>
                    <a:latin typeface="Consolas"/>
                  </a:rPr>
                  <a:t> square</a:t>
                </a:r>
                <a:r>
                  <a:rPr lang="en-US" dirty="0">
                    <a:solidFill>
                      <a:prstClr val="black"/>
                    </a:solidFill>
                    <a:latin typeface="Consolas"/>
                  </a:rPr>
                  <a:t>(x) {</a:t>
                </a:r>
              </a:p>
              <a:p>
                <a:r>
                  <a:rPr lang="en-US" dirty="0" smtClean="0">
                    <a:solidFill>
                      <a:srgbClr val="0000FF"/>
                    </a:solidFill>
                    <a:latin typeface="Consolas"/>
                  </a:rPr>
                  <a:t>	return</a:t>
                </a:r>
                <a:r>
                  <a:rPr lang="en-US" dirty="0" smtClean="0">
                    <a:solidFill>
                      <a:prstClr val="black"/>
                    </a:solidFill>
                    <a:latin typeface="Consolas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latin typeface="Consolas"/>
                  </a:rPr>
                  <a:t>x * x;</a:t>
                </a:r>
              </a:p>
              <a:p>
                <a:r>
                  <a:rPr lang="en-US" dirty="0">
                    <a:solidFill>
                      <a:prstClr val="black"/>
                    </a:solidFill>
                    <a:latin typeface="Consolas"/>
                  </a:rPr>
                  <a:t>}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3779912" y="2204864"/>
                <a:ext cx="1656184" cy="194421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7380312" y="3779748"/>
              <a:ext cx="1008112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script.js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36678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a typeface="ＭＳ Ｐゴシック" pitchFamily="34" charset="-128"/>
              </a:rPr>
              <a:t>Global namespace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71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472" y="4286256"/>
            <a:ext cx="52712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Global variables are evil</a:t>
            </a:r>
            <a:endParaRPr lang="en-US" sz="4000" b="1" dirty="0"/>
          </a:p>
        </p:txBody>
      </p:sp>
      <p:sp>
        <p:nvSpPr>
          <p:cNvPr id="10" name="Rectangle 9"/>
          <p:cNvSpPr/>
          <p:nvPr/>
        </p:nvSpPr>
        <p:spPr>
          <a:xfrm>
            <a:off x="467544" y="1052736"/>
            <a:ext cx="75608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ea typeface="ＭＳ Ｐゴシック" pitchFamily="34" charset="-128"/>
              </a:rPr>
              <a:t>Every variable is global unless it's in a function and is declared with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  <a:ea typeface="ＭＳ Ｐゴシック" pitchFamily="34" charset="-128"/>
              </a:rPr>
              <a:t>var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9552" y="2132856"/>
            <a:ext cx="4572000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b="1" dirty="0" err="1" smtClean="0"/>
              <a:t>window.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globalVariable</a:t>
            </a:r>
            <a:r>
              <a:rPr lang="en-US" sz="2400" b="1" dirty="0" smtClean="0"/>
              <a:t> = “global”;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function </a:t>
            </a:r>
            <a:r>
              <a:rPr lang="en-US" sz="2400" b="1" dirty="0" smtClean="0">
                <a:solidFill>
                  <a:schemeClr val="tx1"/>
                </a:solidFill>
              </a:rPr>
              <a:t>x</a:t>
            </a:r>
            <a:r>
              <a:rPr lang="en-US" sz="2400" b="1" dirty="0" smtClean="0"/>
              <a:t>(){</a:t>
            </a:r>
          </a:p>
          <a:p>
            <a:r>
              <a:rPr lang="en-US" sz="2400" b="1" dirty="0" smtClean="0"/>
              <a:t>  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globalVariable2</a:t>
            </a:r>
            <a:r>
              <a:rPr lang="en-US" sz="2400" b="1" dirty="0" smtClean="0"/>
              <a:t> = “global2”;</a:t>
            </a:r>
          </a:p>
          <a:p>
            <a:r>
              <a:rPr lang="en-US" sz="2400" b="1" dirty="0" smtClean="0"/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x</a:t>
            </a:r>
            <a:r>
              <a:rPr lang="en-US" sz="2400" b="1" dirty="0" smtClean="0"/>
              <a:t>();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38725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ea typeface="ＭＳ Ｐゴシック" pitchFamily="34" charset="-128"/>
              </a:rPr>
              <a:t>Globals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908720"/>
            <a:ext cx="7992888" cy="56323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dirty="0" err="1" smtClean="0">
                <a:solidFill>
                  <a:srgbClr val="006400"/>
                </a:solidFill>
                <a:latin typeface="Consolas"/>
              </a:rPr>
              <a:t>antipattern</a:t>
            </a:r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sum(x, y) {</a:t>
            </a:r>
          </a:p>
          <a:p>
            <a:pPr lvl="1"/>
            <a:r>
              <a:rPr lang="en-US" dirty="0">
                <a:solidFill>
                  <a:srgbClr val="006400"/>
                </a:solidFill>
                <a:latin typeface="Consolas"/>
              </a:rPr>
              <a:t>// implied global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prstClr val="black"/>
                </a:solidFill>
                <a:latin typeface="Consolas"/>
              </a:rPr>
              <a:t>result = x + y;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result;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 smtClean="0">
              <a:solidFill>
                <a:srgbClr val="006400"/>
              </a:solidFill>
              <a:latin typeface="Consolas"/>
            </a:endParaRPr>
          </a:p>
          <a:p>
            <a:endParaRPr lang="en-US" dirty="0">
              <a:solidFill>
                <a:srgbClr val="0064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dirty="0" err="1">
                <a:solidFill>
                  <a:srgbClr val="006400"/>
                </a:solidFill>
                <a:latin typeface="Consolas"/>
              </a:rPr>
              <a:t>antipattern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 = b = 0;</a:t>
            </a:r>
          </a:p>
          <a:p>
            <a:pPr lvl="1"/>
            <a:r>
              <a:rPr lang="en-US" dirty="0">
                <a:solidFill>
                  <a:srgbClr val="006400"/>
                </a:solidFill>
                <a:latin typeface="Consolas"/>
              </a:rPr>
              <a:t>// ...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6400"/>
                </a:solidFill>
                <a:latin typeface="Consolas"/>
              </a:rPr>
              <a:t>// preferred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a, b;</a:t>
            </a:r>
          </a:p>
          <a:p>
            <a:pPr lvl="1"/>
            <a:r>
              <a:rPr lang="en-US" dirty="0">
                <a:solidFill>
                  <a:srgbClr val="006400"/>
                </a:solidFill>
                <a:latin typeface="Consolas"/>
              </a:rPr>
              <a:t>// ...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prstClr val="black"/>
                </a:solidFill>
                <a:latin typeface="Consolas"/>
              </a:rPr>
              <a:t>a = b = 0;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both local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1847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parseInt</a:t>
            </a:r>
            <a:r>
              <a:rPr lang="en-US" b="1" dirty="0" smtClean="0"/>
              <a:t> function</a:t>
            </a:r>
            <a:endParaRPr lang="en-US" b="1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00034" y="1214422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313" y="2348880"/>
            <a:ext cx="83561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 smtClean="0"/>
              <a:t>If </a:t>
            </a:r>
            <a:r>
              <a:rPr lang="en-US" sz="2400" b="1" dirty="0"/>
              <a:t>you omit radix, following the rules </a:t>
            </a:r>
            <a:r>
              <a:rPr lang="en-US" sz="2400" b="1" dirty="0" smtClean="0"/>
              <a:t>:</a:t>
            </a:r>
          </a:p>
          <a:p>
            <a:pPr fontAlgn="base"/>
            <a:endParaRPr lang="en-US" sz="2400" b="1" dirty="0"/>
          </a:p>
          <a:p>
            <a:pPr marL="800100" lvl="1" indent="-342900" fontAlgn="base">
              <a:buFont typeface="Arial" pitchFamily="34" charset="0"/>
              <a:buChar char="•"/>
            </a:pPr>
            <a:r>
              <a:rPr lang="en-US" sz="2400" b="1" dirty="0"/>
              <a:t>If the string begins with "0x", the radix is 16 </a:t>
            </a:r>
            <a:endParaRPr lang="en-US" sz="2400" b="1" dirty="0" smtClean="0"/>
          </a:p>
          <a:p>
            <a:pPr marL="800100" lvl="1" indent="-342900" fontAlgn="base">
              <a:buFont typeface="Arial" pitchFamily="34" charset="0"/>
              <a:buChar char="•"/>
            </a:pPr>
            <a:r>
              <a:rPr lang="en-US" sz="2400" b="1" dirty="0" smtClean="0"/>
              <a:t>If </a:t>
            </a:r>
            <a:r>
              <a:rPr lang="en-US" sz="2400" b="1" dirty="0"/>
              <a:t>the string begins with "0", the radix is </a:t>
            </a:r>
            <a:r>
              <a:rPr lang="en-US" sz="2400" b="1" dirty="0" smtClean="0"/>
              <a:t>8</a:t>
            </a:r>
          </a:p>
          <a:p>
            <a:pPr marL="800100" lvl="1" indent="-342900" fontAlgn="base">
              <a:buFont typeface="Arial" pitchFamily="34" charset="0"/>
              <a:buChar char="•"/>
            </a:pPr>
            <a:r>
              <a:rPr lang="en-US" sz="2400" b="1" dirty="0" smtClean="0"/>
              <a:t>If </a:t>
            </a:r>
            <a:r>
              <a:rPr lang="en-US" sz="2400" b="1" dirty="0"/>
              <a:t>the string begins with any other value, the radix is </a:t>
            </a:r>
            <a:r>
              <a:rPr lang="en-US" sz="2400" b="1" dirty="0" smtClean="0"/>
              <a:t>10</a:t>
            </a:r>
          </a:p>
        </p:txBody>
      </p:sp>
      <p:sp>
        <p:nvSpPr>
          <p:cNvPr id="9" name="Rectangle 8"/>
          <p:cNvSpPr/>
          <p:nvPr/>
        </p:nvSpPr>
        <p:spPr>
          <a:xfrm>
            <a:off x="501200" y="1124744"/>
            <a:ext cx="6929486" cy="83099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</a:rPr>
              <a:t>parseInt</a:t>
            </a:r>
            <a:r>
              <a:rPr lang="en-US" sz="2400" b="1" dirty="0" smtClean="0"/>
              <a:t>("</a:t>
            </a:r>
            <a:r>
              <a:rPr lang="en-US" sz="2400" b="1" dirty="0" smtClean="0">
                <a:solidFill>
                  <a:srgbClr val="00B050"/>
                </a:solidFill>
              </a:rPr>
              <a:t>08</a:t>
            </a:r>
            <a:r>
              <a:rPr lang="en-US" sz="2400" b="1" dirty="0" smtClean="0"/>
              <a:t>") == </a:t>
            </a:r>
            <a:r>
              <a:rPr lang="en-US" sz="2400" b="1" dirty="0" smtClean="0">
                <a:solidFill>
                  <a:srgbClr val="00B050"/>
                </a:solidFill>
              </a:rPr>
              <a:t>0</a:t>
            </a:r>
          </a:p>
          <a:p>
            <a:r>
              <a:rPr lang="en-US" sz="2400" b="1" dirty="0" err="1" smtClean="0">
                <a:solidFill>
                  <a:srgbClr val="0070C0"/>
                </a:solidFill>
              </a:rPr>
              <a:t>parseInt</a:t>
            </a:r>
            <a:r>
              <a:rPr lang="en-US" sz="2400" b="1" dirty="0" smtClean="0"/>
              <a:t>("</a:t>
            </a:r>
            <a:r>
              <a:rPr lang="en-US" sz="2400" b="1" dirty="0" smtClean="0">
                <a:solidFill>
                  <a:srgbClr val="00B050"/>
                </a:solidFill>
              </a:rPr>
              <a:t>08</a:t>
            </a:r>
            <a:r>
              <a:rPr lang="en-US" sz="2400" b="1" dirty="0" smtClean="0"/>
              <a:t>", </a:t>
            </a:r>
            <a:r>
              <a:rPr lang="en-US" sz="2400" b="1" dirty="0" smtClean="0">
                <a:solidFill>
                  <a:srgbClr val="00B050"/>
                </a:solidFill>
              </a:rPr>
              <a:t>10</a:t>
            </a:r>
            <a:r>
              <a:rPr lang="en-US" sz="2400" b="1" dirty="0" smtClean="0"/>
              <a:t>) == </a:t>
            </a:r>
            <a:r>
              <a:rPr lang="en-US" sz="2400" b="1" dirty="0" smtClean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3" name="Rectangle 2"/>
          <p:cNvSpPr/>
          <p:nvPr/>
        </p:nvSpPr>
        <p:spPr>
          <a:xfrm>
            <a:off x="464312" y="5157192"/>
            <a:ext cx="8212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Octal support </a:t>
            </a:r>
            <a:r>
              <a:rPr lang="en-US" sz="2400" b="1" dirty="0" smtClean="0">
                <a:solidFill>
                  <a:srgbClr val="FF0000"/>
                </a:solidFill>
              </a:rPr>
              <a:t>has been removed</a:t>
            </a:r>
            <a:r>
              <a:rPr lang="en-US" sz="2400" b="1" dirty="0">
                <a:solidFill>
                  <a:srgbClr val="FF0000"/>
                </a:solidFill>
              </a:rPr>
              <a:t> in </a:t>
            </a:r>
            <a:r>
              <a:rPr lang="en-US" sz="2400" b="1" dirty="0" err="1">
                <a:solidFill>
                  <a:srgbClr val="FF0000"/>
                </a:solidFill>
              </a:rPr>
              <a:t>ECMAScript</a:t>
            </a:r>
            <a:r>
              <a:rPr lang="en-US" sz="2400" b="1" dirty="0">
                <a:solidFill>
                  <a:srgbClr val="FF0000"/>
                </a:solidFill>
              </a:rPr>
              <a:t> 5 strict mode.</a:t>
            </a:r>
          </a:p>
        </p:txBody>
      </p:sp>
    </p:spTree>
    <p:extLst>
      <p:ext uri="{BB962C8B-B14F-4D97-AF65-F5344CB8AC3E}">
        <p14:creationId xmlns:p14="http://schemas.microsoft.com/office/powerpoint/2010/main" val="2430165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71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8596" y="1000108"/>
            <a:ext cx="8501122" cy="224676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if (</a:t>
            </a:r>
            <a:r>
              <a:rPr lang="en-US" sz="2000" b="1" dirty="0" err="1" smtClean="0">
                <a:solidFill>
                  <a:srgbClr val="0070C0"/>
                </a:solidFill>
              </a:rPr>
              <a:t>window</a:t>
            </a:r>
            <a:r>
              <a:rPr lang="en-US" sz="2000" b="1" dirty="0" err="1" smtClean="0"/>
              <a:t>.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2000" b="1" dirty="0" smtClean="0"/>
              <a:t> == </a:t>
            </a:r>
            <a:r>
              <a:rPr lang="en-US" sz="2000" b="1" dirty="0" smtClean="0">
                <a:solidFill>
                  <a:srgbClr val="00B050"/>
                </a:solidFill>
              </a:rPr>
              <a:t>null</a:t>
            </a:r>
            <a:r>
              <a:rPr lang="en-US" sz="2000" b="1" dirty="0" smtClean="0"/>
              <a:t>){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rgbClr val="0070C0"/>
                </a:solidFill>
              </a:rPr>
              <a:t>window</a:t>
            </a:r>
            <a:r>
              <a:rPr lang="en-US" sz="2000" b="1" dirty="0" err="1" smtClean="0"/>
              <a:t>.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2000" b="1" dirty="0" smtClean="0"/>
              <a:t> = {}; 	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  <a:p>
            <a:r>
              <a:rPr lang="en-US" sz="2000" b="1" dirty="0" err="1" smtClean="0">
                <a:solidFill>
                  <a:srgbClr val="0070C0"/>
                </a:solidFill>
              </a:rPr>
              <a:t>window</a:t>
            </a:r>
            <a:r>
              <a:rPr lang="en-US" sz="2000" b="1" dirty="0" err="1" smtClean="0"/>
              <a:t>.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2000" b="1" dirty="0" err="1" smtClean="0"/>
              <a:t>.</a:t>
            </a:r>
            <a:r>
              <a:rPr lang="en-US" sz="2000" b="1" dirty="0" err="1" smtClean="0">
                <a:solidFill>
                  <a:srgbClr val="0070C0"/>
                </a:solidFill>
              </a:rPr>
              <a:t>myFunction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smtClean="0"/>
              <a:t>= function(</a:t>
            </a:r>
            <a:r>
              <a:rPr lang="en-US" sz="2000" dirty="0" smtClean="0"/>
              <a:t>/* </a:t>
            </a:r>
            <a:r>
              <a:rPr lang="en-US" sz="2000" dirty="0" err="1" smtClean="0"/>
              <a:t>params</a:t>
            </a:r>
            <a:r>
              <a:rPr lang="en-US" sz="2000" dirty="0" smtClean="0"/>
              <a:t>*/ </a:t>
            </a:r>
            <a:r>
              <a:rPr lang="en-US" sz="2000" b="1" dirty="0" smtClean="0"/>
              <a:t>) {</a:t>
            </a:r>
          </a:p>
          <a:p>
            <a:r>
              <a:rPr lang="en-US" sz="2000" b="1" dirty="0" smtClean="0"/>
              <a:t>	</a:t>
            </a:r>
            <a:r>
              <a:rPr lang="en-US" sz="2000" dirty="0" smtClean="0"/>
              <a:t>/* code here */ </a:t>
            </a:r>
          </a:p>
          <a:p>
            <a:r>
              <a:rPr lang="en-US" sz="2000" b="1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1978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Hoisting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8340" y="836712"/>
            <a:ext cx="8429684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undefined ("foo" and "bar" exist)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alert(bar);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bar;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0084" y="3573016"/>
            <a:ext cx="8429684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alert(bar);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bar;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undefined (now we see that they exist)</a:t>
            </a:r>
            <a:endParaRPr lang="en-US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06928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Hoisting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8340" y="836712"/>
            <a:ext cx="8429684" cy="203132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 = </a:t>
            </a:r>
            <a:r>
              <a:rPr lang="en-US" b="1" dirty="0" smtClean="0">
                <a:solidFill>
                  <a:srgbClr val="00B050"/>
                </a:solidFill>
              </a:rPr>
              <a:t>"global "</a:t>
            </a:r>
            <a:r>
              <a:rPr lang="en-US" b="1" dirty="0" smtClean="0"/>
              <a:t>;</a:t>
            </a:r>
            <a:endParaRPr lang="ru-RU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function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b="1" dirty="0" smtClean="0"/>
              <a:t>( ) { </a:t>
            </a:r>
          </a:p>
          <a:p>
            <a:r>
              <a:rPr lang="en-US" b="1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alert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);  </a:t>
            </a:r>
          </a:p>
          <a:p>
            <a:r>
              <a:rPr lang="en-US" b="1" dirty="0" smtClean="0"/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 = "</a:t>
            </a:r>
            <a:r>
              <a:rPr lang="en-US" b="1" dirty="0" smtClean="0">
                <a:solidFill>
                  <a:srgbClr val="00B050"/>
                </a:solidFill>
              </a:rPr>
              <a:t>local</a:t>
            </a:r>
            <a:r>
              <a:rPr lang="en-US" b="1" dirty="0" smtClean="0"/>
              <a:t>";</a:t>
            </a:r>
            <a:endParaRPr lang="ru-RU" b="1" dirty="0" smtClean="0"/>
          </a:p>
          <a:p>
            <a:r>
              <a:rPr lang="en-US" b="1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alert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f</a:t>
            </a:r>
            <a:r>
              <a:rPr lang="en-US" b="1" dirty="0" smtClean="0"/>
              <a:t>( ); </a:t>
            </a:r>
          </a:p>
        </p:txBody>
      </p:sp>
      <p:sp>
        <p:nvSpPr>
          <p:cNvPr id="5" name="Rectangle 4"/>
          <p:cNvSpPr/>
          <p:nvPr/>
        </p:nvSpPr>
        <p:spPr>
          <a:xfrm>
            <a:off x="500084" y="3573016"/>
            <a:ext cx="8429684" cy="2308324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 = </a:t>
            </a:r>
            <a:r>
              <a:rPr lang="en-US" b="1" dirty="0" smtClean="0">
                <a:solidFill>
                  <a:srgbClr val="00B050"/>
                </a:solidFill>
              </a:rPr>
              <a:t>"global "</a:t>
            </a:r>
            <a:r>
              <a:rPr lang="en-US" b="1" dirty="0" smtClean="0"/>
              <a:t>;</a:t>
            </a:r>
            <a:endParaRPr lang="ru-RU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function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b="1" dirty="0" smtClean="0"/>
              <a:t>( ) {</a:t>
            </a:r>
          </a:p>
          <a:p>
            <a:r>
              <a:rPr lang="en-US" b="1" dirty="0" smtClean="0"/>
              <a:t>	</a:t>
            </a:r>
            <a:r>
              <a:rPr lang="en-US" b="1" u="sng" dirty="0" err="1" smtClean="0">
                <a:solidFill>
                  <a:srgbClr val="0070C0"/>
                </a:solidFill>
              </a:rPr>
              <a:t>var</a:t>
            </a:r>
            <a:r>
              <a:rPr lang="en-US" b="1" u="sng" dirty="0" smtClean="0">
                <a:solidFill>
                  <a:srgbClr val="0070C0"/>
                </a:solidFill>
              </a:rPr>
              <a:t> </a:t>
            </a:r>
            <a:r>
              <a:rPr lang="en-US" b="1" u="sng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u="sng" dirty="0" smtClean="0"/>
              <a:t>; </a:t>
            </a:r>
          </a:p>
          <a:p>
            <a:r>
              <a:rPr lang="en-US" b="1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alert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);  </a:t>
            </a:r>
          </a:p>
          <a:p>
            <a:r>
              <a:rPr lang="en-US" b="1" dirty="0" smtClean="0"/>
              <a:t>	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 = "</a:t>
            </a:r>
            <a:r>
              <a:rPr lang="en-US" b="1" dirty="0" smtClean="0">
                <a:solidFill>
                  <a:srgbClr val="00B050"/>
                </a:solidFill>
              </a:rPr>
              <a:t>local</a:t>
            </a:r>
            <a:r>
              <a:rPr lang="en-US" b="1" dirty="0" smtClean="0"/>
              <a:t>";</a:t>
            </a:r>
            <a:endParaRPr lang="ru-RU" b="1" dirty="0" smtClean="0"/>
          </a:p>
          <a:p>
            <a:r>
              <a:rPr lang="en-US" b="1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alert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f</a:t>
            </a:r>
            <a:r>
              <a:rPr lang="en-US" b="1" dirty="0" smtClean="0"/>
              <a:t>( ); </a:t>
            </a:r>
          </a:p>
        </p:txBody>
      </p:sp>
    </p:spTree>
    <p:extLst>
      <p:ext uri="{BB962C8B-B14F-4D97-AF65-F5344CB8AC3E}">
        <p14:creationId xmlns:p14="http://schemas.microsoft.com/office/powerpoint/2010/main" val="12776956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Single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/>
              <a:t>Pattern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512" y="836712"/>
            <a:ext cx="8784976" cy="50475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6400"/>
                </a:solidFill>
                <a:latin typeface="Consolas"/>
              </a:rPr>
              <a:t>/* Benefits:</a:t>
            </a:r>
          </a:p>
          <a:p>
            <a:r>
              <a:rPr lang="en-US" sz="1400" b="1" dirty="0">
                <a:solidFill>
                  <a:srgbClr val="006400"/>
                </a:solidFill>
                <a:latin typeface="Consolas"/>
              </a:rPr>
              <a:t>* 1. Provides a single place to look for all the local variables needed by the function</a:t>
            </a:r>
          </a:p>
          <a:p>
            <a:r>
              <a:rPr lang="en-US" sz="1400" b="1" dirty="0">
                <a:solidFill>
                  <a:srgbClr val="006400"/>
                </a:solidFill>
                <a:latin typeface="Consolas"/>
              </a:rPr>
              <a:t>* 2. Prevents logical errors when a variable is used before it's defined</a:t>
            </a:r>
          </a:p>
          <a:p>
            <a:r>
              <a:rPr lang="en-US" sz="1400" b="1" dirty="0">
                <a:solidFill>
                  <a:srgbClr val="006400"/>
                </a:solidFill>
                <a:latin typeface="Consolas"/>
              </a:rPr>
              <a:t>* 3. Helps you remember to declare variables and therefore minimize </a:t>
            </a:r>
            <a:r>
              <a:rPr lang="en-US" sz="1400" b="1" dirty="0" err="1">
                <a:solidFill>
                  <a:srgbClr val="006400"/>
                </a:solidFill>
                <a:latin typeface="Consolas"/>
              </a:rPr>
              <a:t>globals</a:t>
            </a:r>
            <a:endParaRPr lang="en-US" sz="1400" b="1" dirty="0">
              <a:solidFill>
                <a:srgbClr val="006400"/>
              </a:solidFill>
              <a:latin typeface="Consolas"/>
            </a:endParaRPr>
          </a:p>
          <a:p>
            <a:r>
              <a:rPr lang="en-US" sz="1400" b="1" dirty="0">
                <a:solidFill>
                  <a:srgbClr val="006400"/>
                </a:solidFill>
                <a:latin typeface="Consolas"/>
              </a:rPr>
              <a:t>* 4. Is less code (to type and to transfer over the wire)</a:t>
            </a:r>
          </a:p>
          <a:p>
            <a:r>
              <a:rPr lang="en-US" sz="1400" b="1" dirty="0">
                <a:solidFill>
                  <a:srgbClr val="006400"/>
                </a:solidFill>
                <a:latin typeface="Consolas"/>
              </a:rPr>
              <a:t>*/</a:t>
            </a:r>
            <a:endParaRPr lang="en-US" sz="1400" b="1" dirty="0">
              <a:solidFill>
                <a:prstClr val="black"/>
              </a:solidFill>
              <a:latin typeface="Consolas"/>
            </a:endParaRPr>
          </a:p>
          <a:p>
            <a:endParaRPr lang="en-US" sz="14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onsolas"/>
              </a:rPr>
              <a:t>func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() {</a:t>
            </a:r>
          </a:p>
          <a:p>
            <a:pPr lvl="1"/>
            <a:r>
              <a:rPr lang="en-US" sz="1400" b="1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a = 1,</a:t>
            </a:r>
          </a:p>
          <a:p>
            <a:pPr lvl="1"/>
            <a:r>
              <a:rPr lang="en-US" sz="1400" b="1" dirty="0">
                <a:solidFill>
                  <a:prstClr val="black"/>
                </a:solidFill>
                <a:latin typeface="Consolas"/>
              </a:rPr>
              <a:t>        b = 2,</a:t>
            </a:r>
          </a:p>
          <a:p>
            <a:pPr lvl="1"/>
            <a:r>
              <a:rPr lang="en-US" sz="1400" b="1" dirty="0">
                <a:solidFill>
                  <a:prstClr val="black"/>
                </a:solidFill>
                <a:latin typeface="Consolas"/>
              </a:rPr>
              <a:t>        sum = a + b,</a:t>
            </a:r>
          </a:p>
          <a:p>
            <a:pPr lvl="1"/>
            <a:r>
              <a:rPr lang="en-US" sz="1400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b="1" dirty="0" err="1">
                <a:solidFill>
                  <a:prstClr val="black"/>
                </a:solidFill>
                <a:latin typeface="Consolas"/>
              </a:rPr>
              <a:t>myobject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= {},</a:t>
            </a:r>
          </a:p>
          <a:p>
            <a:pPr lvl="1"/>
            <a:r>
              <a:rPr lang="en-US" sz="1400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b="1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pPr lvl="1"/>
            <a:r>
              <a:rPr lang="en-US" sz="1400" b="1" dirty="0">
                <a:solidFill>
                  <a:prstClr val="black"/>
                </a:solidFill>
                <a:latin typeface="Consolas"/>
              </a:rPr>
              <a:t>        j;</a:t>
            </a:r>
          </a:p>
          <a:p>
            <a:endParaRPr lang="en-US" sz="14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400" b="1" dirty="0">
                <a:solidFill>
                  <a:srgbClr val="0064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6400"/>
                </a:solidFill>
                <a:latin typeface="Consolas"/>
              </a:rPr>
              <a:t>    // </a:t>
            </a:r>
            <a:r>
              <a:rPr lang="en-US" sz="1400" b="1" dirty="0">
                <a:solidFill>
                  <a:srgbClr val="006400"/>
                </a:solidFill>
                <a:latin typeface="Consolas"/>
              </a:rPr>
              <a:t>function body...</a:t>
            </a:r>
            <a:endParaRPr lang="en-US" sz="14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400" b="1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4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onsolas"/>
              </a:rPr>
              <a:t>updateElement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() {</a:t>
            </a:r>
          </a:p>
          <a:p>
            <a:pPr lvl="1"/>
            <a:r>
              <a:rPr lang="en-US" sz="1400" b="1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el = </a:t>
            </a:r>
            <a:r>
              <a:rPr lang="en-US" sz="1400" b="1" dirty="0" err="1">
                <a:solidFill>
                  <a:prstClr val="black"/>
                </a:solidFill>
                <a:latin typeface="Consolas"/>
              </a:rPr>
              <a:t>document.getElementById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800000"/>
                </a:solidFill>
                <a:latin typeface="Consolas"/>
              </a:rPr>
              <a:t>"result"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),</a:t>
            </a:r>
          </a:p>
          <a:p>
            <a:pPr lvl="1"/>
            <a:r>
              <a:rPr lang="en-US" sz="1400" b="1" dirty="0">
                <a:solidFill>
                  <a:prstClr val="black"/>
                </a:solidFill>
                <a:latin typeface="Consolas"/>
              </a:rPr>
              <a:t>        style = </a:t>
            </a:r>
            <a:r>
              <a:rPr lang="en-US" sz="1400" b="1" dirty="0" err="1">
                <a:solidFill>
                  <a:prstClr val="black"/>
                </a:solidFill>
                <a:latin typeface="Consolas"/>
              </a:rPr>
              <a:t>el.style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400" b="1" dirty="0">
                <a:solidFill>
                  <a:srgbClr val="006400"/>
                </a:solidFill>
                <a:latin typeface="Consolas"/>
              </a:rPr>
              <a:t>// do something with el and style...</a:t>
            </a:r>
            <a:endParaRPr lang="en-US" sz="14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400" b="1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2813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19672" y="1142984"/>
            <a:ext cx="54406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&lt;script&gt;</a:t>
            </a:r>
            <a:endParaRPr lang="en-US" sz="2800" b="1" dirty="0" smtClean="0"/>
          </a:p>
          <a:p>
            <a:pPr lvl="1"/>
            <a:r>
              <a:rPr lang="en-US" sz="2800" b="1" dirty="0" smtClean="0"/>
              <a:t>if (("</a:t>
            </a:r>
            <a:r>
              <a:rPr lang="en-US" sz="2800" b="1" dirty="0"/>
              <a:t>a" in window</a:t>
            </a:r>
            <a:r>
              <a:rPr lang="en-US" sz="2800" b="1" dirty="0" smtClean="0"/>
              <a:t>) == false) </a:t>
            </a:r>
            <a:r>
              <a:rPr lang="en-US" sz="2800" b="1" dirty="0"/>
              <a:t>{</a:t>
            </a:r>
          </a:p>
          <a:p>
            <a:pPr lvl="1"/>
            <a:r>
              <a:rPr lang="en-US" sz="2800" b="1" dirty="0"/>
              <a:t>    </a:t>
            </a:r>
            <a:r>
              <a:rPr lang="en-US" sz="2800" b="1" dirty="0" err="1"/>
              <a:t>var</a:t>
            </a:r>
            <a:r>
              <a:rPr lang="en-US" sz="2800" b="1" dirty="0"/>
              <a:t> a = 1</a:t>
            </a:r>
            <a:r>
              <a:rPr lang="en-US" sz="2800" b="1" dirty="0" smtClean="0"/>
              <a:t>; </a:t>
            </a:r>
            <a:endParaRPr lang="en-US" sz="2800" b="1" dirty="0"/>
          </a:p>
          <a:p>
            <a:pPr lvl="1"/>
            <a:r>
              <a:rPr lang="en-US" sz="2800" b="1" dirty="0"/>
              <a:t>}</a:t>
            </a:r>
          </a:p>
          <a:p>
            <a:pPr lvl="1"/>
            <a:r>
              <a:rPr lang="en-US" sz="2800" b="1" dirty="0"/>
              <a:t>alert(a</a:t>
            </a:r>
            <a:r>
              <a:rPr lang="en-US" sz="2800" b="1" dirty="0" smtClean="0"/>
              <a:t>);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810398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Scope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0137" y="1196752"/>
            <a:ext cx="8429684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foo = 1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b="1" dirty="0">
              <a:solidFill>
                <a:prstClr val="black"/>
              </a:solidFill>
              <a:latin typeface="Consolas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bar() {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Consolas"/>
              </a:rPr>
              <a:t>	if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(!foo) {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foo = 10;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nsolas"/>
              </a:rPr>
              <a:t>	}</a:t>
            </a:r>
            <a:endParaRPr lang="en-US" b="1" dirty="0">
              <a:solidFill>
                <a:prstClr val="black"/>
              </a:solidFill>
              <a:latin typeface="Consolas"/>
            </a:endParaRPr>
          </a:p>
          <a:p>
            <a:r>
              <a:rPr lang="en-US" b="1" dirty="0" smtClean="0">
                <a:solidFill>
                  <a:prstClr val="black"/>
                </a:solidFill>
                <a:latin typeface="Consolas"/>
              </a:rPr>
              <a:t>	alert(foo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b="1" dirty="0">
              <a:solidFill>
                <a:prstClr val="black"/>
              </a:solidFill>
              <a:latin typeface="Consolas"/>
            </a:endParaRP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bar();</a:t>
            </a:r>
          </a:p>
        </p:txBody>
      </p:sp>
    </p:spTree>
    <p:extLst>
      <p:ext uri="{BB962C8B-B14F-4D97-AF65-F5344CB8AC3E}">
        <p14:creationId xmlns:p14="http://schemas.microsoft.com/office/powerpoint/2010/main" val="9945722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Code generation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536" y="1124744"/>
            <a:ext cx="84249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Javascript</a:t>
            </a:r>
            <a:r>
              <a:rPr lang="en-US" sz="2400" dirty="0" smtClean="0"/>
              <a:t> can compile text to an executable code:</a:t>
            </a:r>
          </a:p>
          <a:p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eval</a:t>
            </a:r>
            <a:r>
              <a:rPr lang="en-US" sz="2400" dirty="0" smtClean="0"/>
              <a:t>() - compile a string as JavaScript.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new Function() - compile a function.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setTimeout</a:t>
            </a:r>
            <a:r>
              <a:rPr lang="en-US" sz="2400" dirty="0" smtClean="0"/>
              <a:t>, </a:t>
            </a:r>
            <a:r>
              <a:rPr lang="en-US" sz="2400" dirty="0" err="1" smtClean="0"/>
              <a:t>setInterval</a:t>
            </a:r>
            <a:r>
              <a:rPr lang="en-US" sz="2400" dirty="0" smtClean="0"/>
              <a:t> - </a:t>
            </a:r>
            <a:r>
              <a:rPr lang="en-US" sz="2400" dirty="0"/>
              <a:t>can both take a string as their first argument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15232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</a:t>
            </a:r>
            <a:r>
              <a:rPr lang="en-US" b="1" dirty="0" err="1" smtClean="0"/>
              <a:t>val</a:t>
            </a:r>
            <a:r>
              <a:rPr lang="en-US" b="1" dirty="0" smtClean="0"/>
              <a:t> is evil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52" y="908720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 </a:t>
            </a:r>
            <a:r>
              <a:rPr lang="en-US" sz="2400" dirty="0" err="1"/>
              <a:t>eval</a:t>
            </a:r>
            <a:r>
              <a:rPr lang="en-US" sz="2400" dirty="0"/>
              <a:t> function will execute a string of JavaScript code in the </a:t>
            </a:r>
            <a:r>
              <a:rPr lang="en-US" sz="2400" dirty="0" smtClean="0"/>
              <a:t>current scope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39552" y="1855545"/>
            <a:ext cx="4572000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dk1"/>
                </a:solidFill>
              </a:rPr>
              <a:t>var</a:t>
            </a:r>
            <a:r>
              <a:rPr lang="en-US" sz="2000" b="1" dirty="0">
                <a:solidFill>
                  <a:schemeClr val="dk1"/>
                </a:solidFill>
              </a:rPr>
              <a:t> foo = 1;</a:t>
            </a:r>
          </a:p>
          <a:p>
            <a:endParaRPr lang="en-US" sz="2000" b="1" dirty="0">
              <a:solidFill>
                <a:schemeClr val="dk1"/>
              </a:solidFill>
            </a:endParaRPr>
          </a:p>
          <a:p>
            <a:r>
              <a:rPr lang="en-US" sz="2000" b="1" dirty="0">
                <a:solidFill>
                  <a:schemeClr val="dk1"/>
                </a:solidFill>
              </a:rPr>
              <a:t>function test1() {</a:t>
            </a:r>
          </a:p>
          <a:p>
            <a:r>
              <a:rPr lang="en-US" sz="2000" b="1" dirty="0">
                <a:solidFill>
                  <a:schemeClr val="dk1"/>
                </a:solidFill>
              </a:rPr>
              <a:t>	</a:t>
            </a:r>
            <a:r>
              <a:rPr lang="en-US" sz="2000" b="1" dirty="0" err="1">
                <a:solidFill>
                  <a:schemeClr val="dk1"/>
                </a:solidFill>
              </a:rPr>
              <a:t>var</a:t>
            </a:r>
            <a:r>
              <a:rPr lang="en-US" sz="2000" b="1" dirty="0">
                <a:solidFill>
                  <a:schemeClr val="dk1"/>
                </a:solidFill>
              </a:rPr>
              <a:t> foo = 2;</a:t>
            </a:r>
          </a:p>
          <a:p>
            <a:r>
              <a:rPr lang="en-US" sz="2000" b="1" dirty="0">
                <a:solidFill>
                  <a:schemeClr val="dk1"/>
                </a:solidFill>
              </a:rPr>
              <a:t>	</a:t>
            </a:r>
            <a:r>
              <a:rPr lang="en-US" sz="2000" b="1" dirty="0" err="1">
                <a:solidFill>
                  <a:schemeClr val="dk1"/>
                </a:solidFill>
              </a:rPr>
              <a:t>eval</a:t>
            </a:r>
            <a:r>
              <a:rPr lang="en-US" sz="2000" b="1" dirty="0">
                <a:solidFill>
                  <a:schemeClr val="dk1"/>
                </a:solidFill>
              </a:rPr>
              <a:t>("foo = 3"); </a:t>
            </a:r>
          </a:p>
          <a:p>
            <a:r>
              <a:rPr lang="en-US" sz="2000" b="1" dirty="0">
                <a:solidFill>
                  <a:schemeClr val="dk1"/>
                </a:solidFill>
              </a:rPr>
              <a:t>}</a:t>
            </a:r>
          </a:p>
          <a:p>
            <a:endParaRPr lang="en-US" sz="2000" b="1" dirty="0">
              <a:solidFill>
                <a:schemeClr val="dk1"/>
              </a:solidFill>
            </a:endParaRPr>
          </a:p>
          <a:p>
            <a:r>
              <a:rPr lang="en-US" sz="2000" b="1" dirty="0">
                <a:solidFill>
                  <a:schemeClr val="dk1"/>
                </a:solidFill>
              </a:rPr>
              <a:t>test1();</a:t>
            </a:r>
          </a:p>
          <a:p>
            <a:r>
              <a:rPr lang="en-US" sz="2000" b="1" dirty="0">
                <a:solidFill>
                  <a:schemeClr val="dk1"/>
                </a:solidFill>
              </a:rPr>
              <a:t>console.log(foo</a:t>
            </a:r>
            <a:r>
              <a:rPr lang="en-US" sz="2000" b="1" dirty="0" smtClean="0">
                <a:solidFill>
                  <a:schemeClr val="dk1"/>
                </a:solidFill>
              </a:rPr>
              <a:t>);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 1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097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</a:t>
            </a:r>
            <a:r>
              <a:rPr lang="en-US" b="1" dirty="0" err="1" smtClean="0"/>
              <a:t>val</a:t>
            </a:r>
            <a:r>
              <a:rPr lang="en-US" b="1" dirty="0" smtClean="0"/>
              <a:t> is evil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536" y="836712"/>
            <a:ext cx="8136904" cy="353943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err="1"/>
              <a:t>var</a:t>
            </a:r>
            <a:r>
              <a:rPr lang="en-US" sz="1600" b="1" dirty="0"/>
              <a:t> foo = 1</a:t>
            </a:r>
            <a:r>
              <a:rPr lang="en-US" sz="1600" b="1" dirty="0" smtClean="0"/>
              <a:t>;</a:t>
            </a:r>
          </a:p>
          <a:p>
            <a:endParaRPr lang="en-US" sz="1600" b="1" dirty="0"/>
          </a:p>
          <a:p>
            <a:r>
              <a:rPr lang="en-US" sz="1600" b="1" dirty="0"/>
              <a:t>function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myEval</a:t>
            </a:r>
            <a:r>
              <a:rPr lang="en-US" sz="1600" b="1" dirty="0"/>
              <a:t>(code) {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eval</a:t>
            </a:r>
            <a:r>
              <a:rPr lang="en-US" sz="1600" b="1" dirty="0"/>
              <a:t>(code);</a:t>
            </a:r>
          </a:p>
          <a:p>
            <a:r>
              <a:rPr lang="en-US" sz="1600" b="1" dirty="0" smtClean="0"/>
              <a:t>}</a:t>
            </a:r>
            <a:endParaRPr lang="en-US" sz="1600" b="1" dirty="0"/>
          </a:p>
          <a:p>
            <a:endParaRPr lang="en-US" sz="1600" b="1" dirty="0" smtClean="0">
              <a:solidFill>
                <a:schemeClr val="dk1"/>
              </a:solidFill>
            </a:endParaRPr>
          </a:p>
          <a:p>
            <a:r>
              <a:rPr lang="en-US" sz="1600" b="1" dirty="0" smtClean="0">
                <a:solidFill>
                  <a:schemeClr val="dk1"/>
                </a:solidFill>
              </a:rPr>
              <a:t>function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test2</a:t>
            </a:r>
            <a:r>
              <a:rPr lang="en-US" sz="1600" b="1" dirty="0">
                <a:solidFill>
                  <a:schemeClr val="dk1"/>
                </a:solidFill>
              </a:rPr>
              <a:t>() {</a:t>
            </a:r>
          </a:p>
          <a:p>
            <a:r>
              <a:rPr lang="en-US" sz="1600" b="1" dirty="0">
                <a:solidFill>
                  <a:schemeClr val="dk1"/>
                </a:solidFill>
              </a:rPr>
              <a:t>	</a:t>
            </a:r>
            <a:r>
              <a:rPr lang="en-US" sz="1600" b="1" dirty="0" err="1">
                <a:solidFill>
                  <a:schemeClr val="dk1"/>
                </a:solidFill>
              </a:rPr>
              <a:t>var</a:t>
            </a:r>
            <a:r>
              <a:rPr lang="en-US" sz="1600" b="1" dirty="0">
                <a:solidFill>
                  <a:schemeClr val="dk1"/>
                </a:solidFill>
              </a:rPr>
              <a:t> foo = 2;</a:t>
            </a:r>
          </a:p>
          <a:p>
            <a:r>
              <a:rPr lang="en-US" sz="1600" b="1" dirty="0">
                <a:solidFill>
                  <a:schemeClr val="dk1"/>
                </a:solidFill>
              </a:rPr>
              <a:t>	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myEval</a:t>
            </a:r>
            <a:r>
              <a:rPr lang="en-US" sz="1600" b="1" dirty="0">
                <a:solidFill>
                  <a:schemeClr val="dk1"/>
                </a:solidFill>
              </a:rPr>
              <a:t>("foo = 3");</a:t>
            </a:r>
          </a:p>
          <a:p>
            <a:r>
              <a:rPr lang="en-US" sz="1600" b="1" dirty="0">
                <a:solidFill>
                  <a:schemeClr val="dk1"/>
                </a:solidFill>
              </a:rPr>
              <a:t>}</a:t>
            </a:r>
          </a:p>
          <a:p>
            <a:endParaRPr lang="en-US" sz="1600" b="1" dirty="0" smtClean="0"/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test2</a:t>
            </a:r>
            <a:r>
              <a:rPr lang="en-US" sz="1600" b="1" dirty="0">
                <a:solidFill>
                  <a:schemeClr val="dk1"/>
                </a:solidFill>
              </a:rPr>
              <a:t>();</a:t>
            </a:r>
          </a:p>
          <a:p>
            <a:r>
              <a:rPr lang="en-US" sz="1600" b="1" dirty="0" smtClean="0">
                <a:solidFill>
                  <a:schemeClr val="dk1"/>
                </a:solidFill>
              </a:rPr>
              <a:t>console.log(foo);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//3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6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582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</a:t>
            </a:r>
            <a:r>
              <a:rPr lang="en-US" b="1" dirty="0" err="1" smtClean="0"/>
              <a:t>val</a:t>
            </a:r>
            <a:r>
              <a:rPr lang="en-US" b="1" dirty="0" smtClean="0"/>
              <a:t> is evil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8" y="908720"/>
            <a:ext cx="82809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dirty="0" smtClean="0"/>
              <a:t>+ Security </a:t>
            </a:r>
            <a:r>
              <a:rPr lang="en-US" sz="2800" dirty="0"/>
              <a:t>Issues</a:t>
            </a:r>
          </a:p>
          <a:p>
            <a:endParaRPr lang="en-US" sz="2800" dirty="0"/>
          </a:p>
          <a:p>
            <a:r>
              <a:rPr lang="en-US" sz="2800" dirty="0" smtClean="0"/>
              <a:t>+ </a:t>
            </a:r>
            <a:r>
              <a:rPr lang="en-US" sz="2800" dirty="0" err="1" smtClean="0"/>
              <a:t>eval</a:t>
            </a:r>
            <a:r>
              <a:rPr lang="en-US" sz="2800" dirty="0" smtClean="0"/>
              <a:t> </a:t>
            </a:r>
            <a:r>
              <a:rPr lang="en-US" sz="2800" dirty="0"/>
              <a:t>requires a compile and is therefore slow</a:t>
            </a:r>
          </a:p>
        </p:txBody>
      </p:sp>
    </p:spTree>
    <p:extLst>
      <p:ext uri="{BB962C8B-B14F-4D97-AF65-F5344CB8AC3E}">
        <p14:creationId xmlns:p14="http://schemas.microsoft.com/office/powerpoint/2010/main" val="2032748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Bizarre </a:t>
            </a:r>
            <a:r>
              <a:rPr lang="en-US" b="1" dirty="0" err="1"/>
              <a:t>Javascript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07890" y="1196752"/>
            <a:ext cx="60604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/>
              <a:t>parseInt</a:t>
            </a:r>
            <a:r>
              <a:rPr lang="en-US" sz="2800" b="1" dirty="0"/>
              <a:t>(045 + </a:t>
            </a:r>
            <a:r>
              <a:rPr lang="en-US" sz="2800" b="1" dirty="0" smtClean="0"/>
              <a:t>“</a:t>
            </a:r>
            <a:r>
              <a:rPr lang="en-US" sz="2800" b="1" dirty="0" err="1" smtClean="0"/>
              <a:t>str</a:t>
            </a:r>
            <a:r>
              <a:rPr lang="en-US" sz="2800" b="1" dirty="0" smtClean="0"/>
              <a:t>", </a:t>
            </a:r>
            <a:r>
              <a:rPr lang="en-US" sz="2800" b="1" dirty="0"/>
              <a:t>10</a:t>
            </a:r>
            <a:r>
              <a:rPr lang="en-US" sz="2800" b="1" dirty="0" smtClean="0"/>
              <a:t>);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//37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err="1"/>
              <a:t>parseInt</a:t>
            </a:r>
            <a:r>
              <a:rPr lang="en-US" sz="2800" b="1" dirty="0"/>
              <a:t>("</a:t>
            </a:r>
            <a:r>
              <a:rPr lang="en-US" sz="2800" b="1" dirty="0" smtClean="0"/>
              <a:t>045str", </a:t>
            </a:r>
            <a:r>
              <a:rPr lang="en-US" sz="2800" b="1" dirty="0"/>
              <a:t>10</a:t>
            </a:r>
            <a:r>
              <a:rPr lang="en-US" sz="2800" b="1" dirty="0" smtClean="0"/>
              <a:t>);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//45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8221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Embedding scripts in HTML</a:t>
            </a:r>
            <a:endParaRPr lang="be-BY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71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7158" y="714356"/>
            <a:ext cx="7781924" cy="1280520"/>
            <a:chOff x="357158" y="714356"/>
            <a:chExt cx="7781924" cy="1280520"/>
          </a:xfrm>
        </p:grpSpPr>
        <p:sp>
          <p:nvSpPr>
            <p:cNvPr id="4" name="Заголовок 1"/>
            <p:cNvSpPr txBox="1">
              <a:spLocks/>
            </p:cNvSpPr>
            <p:nvPr/>
          </p:nvSpPr>
          <p:spPr>
            <a:xfrm>
              <a:off x="357158" y="714356"/>
              <a:ext cx="7781924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457200" indent="-457200"/>
              <a:r>
                <a:rPr lang="en-US" sz="2200" dirty="0" smtClean="0"/>
                <a:t>a) Between a pair of </a:t>
              </a:r>
              <a:r>
                <a:rPr lang="en-US" sz="2200" b="1" dirty="0" smtClean="0">
                  <a:solidFill>
                    <a:srgbClr val="0070C0"/>
                  </a:solidFill>
                </a:rPr>
                <a:t>&lt;script&gt; </a:t>
              </a:r>
              <a:r>
                <a:rPr lang="en-US" sz="2200" dirty="0" smtClean="0"/>
                <a:t>and </a:t>
              </a:r>
              <a:r>
                <a:rPr lang="en-US" sz="2200" b="1" dirty="0" smtClean="0">
                  <a:solidFill>
                    <a:srgbClr val="0070C0"/>
                  </a:solidFill>
                </a:rPr>
                <a:t>&lt;/script&gt; </a:t>
              </a:r>
              <a:r>
                <a:rPr lang="en-US" sz="2200" dirty="0" smtClean="0"/>
                <a:t>tags</a:t>
              </a:r>
              <a:endParaRPr kumimoji="0" lang="be-BY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6" name="Rectangle 8"/>
            <p:cNvSpPr/>
            <p:nvPr/>
          </p:nvSpPr>
          <p:spPr>
            <a:xfrm>
              <a:off x="428596" y="1071546"/>
              <a:ext cx="7643866" cy="923330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 smtClean="0"/>
                <a:t>&lt;script </a:t>
              </a:r>
              <a:r>
                <a:rPr lang="en-US" b="1" dirty="0" smtClean="0">
                  <a:solidFill>
                    <a:srgbClr val="C00000"/>
                  </a:solidFill>
                </a:rPr>
                <a:t>type</a:t>
              </a:r>
              <a:r>
                <a:rPr lang="en-US" b="1" dirty="0" smtClean="0"/>
                <a:t>="</a:t>
              </a:r>
              <a:r>
                <a:rPr lang="en-US" b="1" dirty="0" smtClean="0">
                  <a:solidFill>
                    <a:srgbClr val="00B050"/>
                  </a:solidFill>
                </a:rPr>
                <a:t>text/</a:t>
              </a:r>
              <a:r>
                <a:rPr lang="en-US" b="1" dirty="0" err="1" smtClean="0">
                  <a:solidFill>
                    <a:srgbClr val="00B050"/>
                  </a:solidFill>
                </a:rPr>
                <a:t>javascript</a:t>
              </a:r>
              <a:r>
                <a:rPr lang="en-US" b="1" dirty="0" smtClean="0"/>
                <a:t>"&gt;</a:t>
              </a:r>
            </a:p>
            <a:p>
              <a:r>
                <a:rPr lang="en-US" b="1" dirty="0" smtClean="0"/>
                <a:t>	</a:t>
              </a:r>
              <a:r>
                <a:rPr lang="en-US" b="1" dirty="0" smtClean="0">
                  <a:solidFill>
                    <a:srgbClr val="0070C0"/>
                  </a:solidFill>
                </a:rPr>
                <a:t>alert</a:t>
              </a:r>
              <a:r>
                <a:rPr lang="en-US" b="1" dirty="0" smtClean="0"/>
                <a:t>(</a:t>
              </a:r>
              <a:r>
                <a:rPr lang="en-US" b="1" dirty="0" smtClean="0">
                  <a:solidFill>
                    <a:srgbClr val="00B050"/>
                  </a:solidFill>
                </a:rPr>
                <a:t>“hello world!”</a:t>
              </a:r>
              <a:r>
                <a:rPr lang="en-US" b="1" dirty="0" smtClean="0"/>
                <a:t>);</a:t>
              </a:r>
            </a:p>
            <a:p>
              <a:r>
                <a:rPr lang="en-US" b="1" dirty="0" smtClean="0"/>
                <a:t>&lt;/script&gt;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28596" y="2500306"/>
            <a:ext cx="7781924" cy="797960"/>
            <a:chOff x="428596" y="2500306"/>
            <a:chExt cx="7781924" cy="797960"/>
          </a:xfrm>
        </p:grpSpPr>
        <p:sp>
          <p:nvSpPr>
            <p:cNvPr id="7" name="Rectangle 8"/>
            <p:cNvSpPr/>
            <p:nvPr/>
          </p:nvSpPr>
          <p:spPr>
            <a:xfrm>
              <a:off x="428596" y="2928934"/>
              <a:ext cx="77153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 smtClean="0"/>
                <a:t> &lt;script </a:t>
              </a:r>
              <a:r>
                <a:rPr lang="en-US" b="1" dirty="0" smtClean="0">
                  <a:solidFill>
                    <a:srgbClr val="C00000"/>
                  </a:solidFill>
                </a:rPr>
                <a:t>type</a:t>
              </a:r>
              <a:r>
                <a:rPr lang="en-US" b="1" dirty="0" smtClean="0"/>
                <a:t>="</a:t>
              </a:r>
              <a:r>
                <a:rPr lang="en-US" b="1" dirty="0" smtClean="0">
                  <a:solidFill>
                    <a:srgbClr val="00B050"/>
                  </a:solidFill>
                </a:rPr>
                <a:t>text/</a:t>
              </a:r>
              <a:r>
                <a:rPr lang="en-US" b="1" dirty="0" err="1" smtClean="0">
                  <a:solidFill>
                    <a:srgbClr val="00B050"/>
                  </a:solidFill>
                </a:rPr>
                <a:t>javascript</a:t>
              </a:r>
              <a:r>
                <a:rPr lang="en-US" b="1" dirty="0" smtClean="0"/>
                <a:t>" </a:t>
              </a:r>
              <a:r>
                <a:rPr lang="en-US" b="1" dirty="0" err="1" smtClean="0">
                  <a:solidFill>
                    <a:srgbClr val="C00000"/>
                  </a:solidFill>
                </a:rPr>
                <a:t>src</a:t>
              </a:r>
              <a:r>
                <a:rPr lang="en-US" b="1" dirty="0" smtClean="0"/>
                <a:t>=</a:t>
              </a:r>
              <a:r>
                <a:rPr lang="en-US" b="1" dirty="0" smtClean="0">
                  <a:solidFill>
                    <a:srgbClr val="00B050"/>
                  </a:solidFill>
                </a:rPr>
                <a:t>"script.js”</a:t>
              </a:r>
              <a:r>
                <a:rPr lang="en-US" b="1" dirty="0" smtClean="0"/>
                <a:t>&gt;&lt;/script&gt;</a:t>
              </a:r>
            </a:p>
          </p:txBody>
        </p:sp>
        <p:sp>
          <p:nvSpPr>
            <p:cNvPr id="12" name="Заголовок 1"/>
            <p:cNvSpPr txBox="1">
              <a:spLocks/>
            </p:cNvSpPr>
            <p:nvPr/>
          </p:nvSpPr>
          <p:spPr>
            <a:xfrm>
              <a:off x="428596" y="2500306"/>
              <a:ext cx="7781924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/>
            <a:p>
              <a:pPr marL="457200" indent="-457200"/>
              <a:r>
                <a:rPr lang="en-US" sz="2200" dirty="0" smtClean="0"/>
                <a:t>b) From an external file specified by the </a:t>
              </a:r>
              <a:r>
                <a:rPr lang="en-US" sz="2200" b="1" dirty="0" err="1" smtClean="0">
                  <a:solidFill>
                    <a:srgbClr val="0070C0"/>
                  </a:solidFill>
                </a:rPr>
                <a:t>src</a:t>
              </a:r>
              <a:r>
                <a:rPr lang="en-US" sz="2200" dirty="0" smtClean="0"/>
                <a:t> attribute of a </a:t>
              </a:r>
              <a:r>
                <a:rPr lang="en-US" sz="2200" b="1" dirty="0" smtClean="0">
                  <a:solidFill>
                    <a:srgbClr val="0070C0"/>
                  </a:solidFill>
                </a:rPr>
                <a:t>&lt;script&gt; </a:t>
              </a:r>
              <a:r>
                <a:rPr lang="en-US" sz="2200" dirty="0" smtClean="0"/>
                <a:t>tag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8596" y="3714752"/>
            <a:ext cx="8215370" cy="1083712"/>
            <a:chOff x="428596" y="3714752"/>
            <a:chExt cx="8215370" cy="1083712"/>
          </a:xfrm>
        </p:grpSpPr>
        <p:sp>
          <p:nvSpPr>
            <p:cNvPr id="8" name="Rectangle 8"/>
            <p:cNvSpPr/>
            <p:nvPr/>
          </p:nvSpPr>
          <p:spPr>
            <a:xfrm>
              <a:off x="428596" y="4429132"/>
              <a:ext cx="77153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 smtClean="0"/>
                <a:t> &lt;button </a:t>
              </a:r>
              <a:r>
                <a:rPr lang="en-US" b="1" dirty="0" err="1" smtClean="0">
                  <a:solidFill>
                    <a:srgbClr val="C00000"/>
                  </a:solidFill>
                </a:rPr>
                <a:t>onclick</a:t>
              </a:r>
              <a:r>
                <a:rPr lang="en-US" b="1" dirty="0" smtClean="0"/>
                <a:t>="</a:t>
              </a:r>
              <a:r>
                <a:rPr lang="en-US" b="1" dirty="0" err="1" smtClean="0">
                  <a:solidFill>
                    <a:srgbClr val="0070C0"/>
                  </a:solidFill>
                </a:rPr>
                <a:t>sayHello</a:t>
              </a:r>
              <a:r>
                <a:rPr lang="en-US" b="1" dirty="0" smtClean="0"/>
                <a:t>();"&gt;execute function "</a:t>
              </a:r>
              <a:r>
                <a:rPr lang="en-US" b="1" dirty="0" err="1" smtClean="0"/>
                <a:t>sayHello</a:t>
              </a:r>
              <a:r>
                <a:rPr lang="en-US" b="1" dirty="0" smtClean="0"/>
                <a:t>"&lt;/button&gt;</a:t>
              </a:r>
            </a:p>
          </p:txBody>
        </p:sp>
        <p:sp>
          <p:nvSpPr>
            <p:cNvPr id="13" name="Заголовок 1"/>
            <p:cNvSpPr txBox="1">
              <a:spLocks/>
            </p:cNvSpPr>
            <p:nvPr/>
          </p:nvSpPr>
          <p:spPr>
            <a:xfrm>
              <a:off x="428596" y="3714752"/>
              <a:ext cx="8215370" cy="71438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457200" indent="-457200"/>
              <a:r>
                <a:rPr lang="en-US" sz="2200" dirty="0" smtClean="0"/>
                <a:t>c) In an event handler, specified as the value of an HTML attribute </a:t>
              </a:r>
            </a:p>
            <a:p>
              <a:pPr marL="457200" indent="-457200"/>
              <a:r>
                <a:rPr lang="en-US" sz="2200" dirty="0" smtClean="0"/>
                <a:t>such as </a:t>
              </a:r>
              <a:r>
                <a:rPr lang="en-US" sz="2200" b="1" dirty="0" err="1" smtClean="0">
                  <a:solidFill>
                    <a:srgbClr val="0070C0"/>
                  </a:solidFill>
                </a:rPr>
                <a:t>onclick</a:t>
              </a:r>
              <a:r>
                <a:rPr lang="en-US" sz="2200" dirty="0" smtClean="0"/>
                <a:t> or </a:t>
              </a:r>
              <a:r>
                <a:rPr lang="en-US" sz="2200" b="1" dirty="0" err="1" smtClean="0">
                  <a:solidFill>
                    <a:srgbClr val="0070C0"/>
                  </a:solidFill>
                </a:rPr>
                <a:t>onmouseover</a:t>
              </a:r>
              <a:endParaRPr lang="en-US" sz="2200" b="1" dirty="0" smtClean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28596" y="5286388"/>
            <a:ext cx="7786742" cy="797960"/>
            <a:chOff x="428596" y="5286388"/>
            <a:chExt cx="7786742" cy="797960"/>
          </a:xfrm>
        </p:grpSpPr>
        <p:sp>
          <p:nvSpPr>
            <p:cNvPr id="9" name="Rectangle 8"/>
            <p:cNvSpPr/>
            <p:nvPr/>
          </p:nvSpPr>
          <p:spPr>
            <a:xfrm>
              <a:off x="500034" y="5715016"/>
              <a:ext cx="77153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 smtClean="0"/>
                <a:t> </a:t>
              </a:r>
              <a:r>
                <a:rPr lang="en-US" b="1" dirty="0" err="1" smtClean="0">
                  <a:solidFill>
                    <a:srgbClr val="C00000"/>
                  </a:solidFill>
                </a:rPr>
                <a:t>javascript</a:t>
              </a:r>
              <a:r>
                <a:rPr lang="en-US" b="1" dirty="0" err="1" smtClean="0"/>
                <a:t>:</a:t>
              </a:r>
              <a:r>
                <a:rPr lang="en-US" b="1" dirty="0" err="1" smtClean="0">
                  <a:solidFill>
                    <a:srgbClr val="0070C0"/>
                  </a:solidFill>
                </a:rPr>
                <a:t>alert</a:t>
              </a:r>
              <a:r>
                <a:rPr lang="en-US" b="1" dirty="0" smtClean="0"/>
                <a:t>(</a:t>
              </a:r>
              <a:r>
                <a:rPr lang="en-US" b="1" dirty="0" smtClean="0">
                  <a:solidFill>
                    <a:srgbClr val="00B050"/>
                  </a:solidFill>
                </a:rPr>
                <a:t>“Hello world”</a:t>
              </a:r>
              <a:r>
                <a:rPr lang="en-US" b="1" dirty="0" smtClean="0"/>
                <a:t>);</a:t>
              </a:r>
            </a:p>
          </p:txBody>
        </p:sp>
        <p:sp>
          <p:nvSpPr>
            <p:cNvPr id="14" name="Заголовок 1"/>
            <p:cNvSpPr txBox="1">
              <a:spLocks/>
            </p:cNvSpPr>
            <p:nvPr/>
          </p:nvSpPr>
          <p:spPr>
            <a:xfrm>
              <a:off x="428596" y="5286388"/>
              <a:ext cx="7781924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457200" indent="-457200"/>
              <a:r>
                <a:rPr lang="en-US" sz="2200" dirty="0" smtClean="0"/>
                <a:t>d) In a URL, uses the special </a:t>
              </a:r>
              <a:r>
                <a:rPr lang="en-US" sz="2200" b="1" dirty="0" err="1" smtClean="0">
                  <a:solidFill>
                    <a:srgbClr val="0070C0"/>
                  </a:solidFill>
                </a:rPr>
                <a:t>javascript</a:t>
              </a:r>
              <a:r>
                <a:rPr lang="en-US" sz="2200" b="1" dirty="0" smtClean="0">
                  <a:solidFill>
                    <a:srgbClr val="0070C0"/>
                  </a:solidFill>
                </a:rPr>
                <a:t>: </a:t>
              </a:r>
              <a:r>
                <a:rPr lang="en-US" sz="2200" dirty="0" smtClean="0"/>
                <a:t>protocol</a:t>
              </a:r>
              <a:endParaRPr lang="en-US" sz="2200" b="1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3864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322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1331640" y="2348880"/>
            <a:ext cx="6912768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There are only two kinds of languages: the ones people complain about and the ones nobody uses</a:t>
            </a:r>
            <a:r>
              <a:rPr lang="ru-RU" sz="2800" b="1" dirty="0"/>
              <a:t/>
            </a:r>
            <a:br>
              <a:rPr lang="ru-RU" sz="2800" b="1" dirty="0"/>
            </a:br>
            <a:r>
              <a:rPr lang="en-US" sz="2800" b="1" dirty="0"/>
              <a:t>			 </a:t>
            </a:r>
            <a:r>
              <a:rPr lang="ru-RU" sz="2800" b="1" dirty="0" smtClean="0"/>
              <a:t>	</a:t>
            </a:r>
            <a:r>
              <a:rPr lang="ru-RU" sz="2800" dirty="0" err="1" smtClean="0"/>
              <a:t>Bjarne</a:t>
            </a:r>
            <a:r>
              <a:rPr lang="ru-RU" sz="2800" dirty="0" smtClean="0"/>
              <a:t> </a:t>
            </a:r>
            <a:r>
              <a:rPr lang="ru-RU" sz="2800" dirty="0" err="1"/>
              <a:t>Stroustrup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395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Ivan_Kirkorau\Local Settings\Temporary Internet Files\Content.IE5\LJAS7Y4L\MPj04395360000[1].jp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 l="7256" r="13584"/>
          <a:stretch>
            <a:fillRect/>
          </a:stretch>
        </p:blipFill>
        <p:spPr bwMode="auto">
          <a:xfrm>
            <a:off x="0" y="0"/>
            <a:ext cx="9144000" cy="6215742"/>
          </a:xfrm>
          <a:prstGeom prst="rect">
            <a:avLst/>
          </a:prstGeom>
          <a:noFill/>
        </p:spPr>
      </p:pic>
      <p:sp>
        <p:nvSpPr>
          <p:cNvPr id="8" name="Rectangle 9"/>
          <p:cNvSpPr/>
          <p:nvPr/>
        </p:nvSpPr>
        <p:spPr>
          <a:xfrm>
            <a:off x="2438400" y="838200"/>
            <a:ext cx="6705600" cy="1143000"/>
          </a:xfrm>
          <a:prstGeom prst="rect">
            <a:avLst/>
          </a:prstGeom>
          <a:solidFill>
            <a:schemeClr val="lt1">
              <a:alpha val="8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Questions?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 (</a:t>
            </a:r>
            <a:r>
              <a:rPr lang="en-US" b="1" dirty="0" smtClean="0">
                <a:solidFill>
                  <a:srgbClr val="FF0000"/>
                </a:solidFill>
              </a:rPr>
              <a:t>TODO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be-BY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54901" y="714356"/>
            <a:ext cx="8286808" cy="5286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endParaRPr lang="en-US" sz="2400" b="1" dirty="0" smtClean="0"/>
          </a:p>
          <a:p>
            <a:pPr lvl="0">
              <a:spcBef>
                <a:spcPct val="0"/>
              </a:spcBef>
              <a:defRPr/>
            </a:pPr>
            <a:endParaRPr lang="be-B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1196752"/>
            <a:ext cx="2686867" cy="352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99686" y="1510902"/>
            <a:ext cx="82750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b="1" dirty="0"/>
              <a:t>JavaScript: The Definitive Guide, </a:t>
            </a:r>
            <a:r>
              <a:rPr lang="en-US" b="1" dirty="0" smtClean="0"/>
              <a:t>Six </a:t>
            </a:r>
            <a:r>
              <a:rPr lang="en-US" b="1" dirty="0"/>
              <a:t>Edition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/>
              <a:t>by David Flanagan </a:t>
            </a:r>
          </a:p>
          <a:p>
            <a:pPr>
              <a:spcBef>
                <a:spcPct val="0"/>
              </a:spcBef>
              <a:defRPr/>
            </a:pPr>
            <a:endParaRPr lang="en-US" b="1" dirty="0" smtClean="0"/>
          </a:p>
          <a:p>
            <a:pPr>
              <a:spcBef>
                <a:spcPct val="0"/>
              </a:spcBef>
              <a:defRPr/>
            </a:pPr>
            <a:endParaRPr lang="en-US" b="1" dirty="0"/>
          </a:p>
          <a:p>
            <a:pPr>
              <a:spcBef>
                <a:spcPct val="0"/>
              </a:spcBef>
              <a:defRPr/>
            </a:pPr>
            <a:r>
              <a:rPr lang="en-US" b="1" dirty="0">
                <a:hlinkClick r:id="rId4"/>
              </a:rPr>
              <a:t>http://javascript.crockford.com</a:t>
            </a:r>
            <a:r>
              <a:rPr lang="en-US" b="1" dirty="0" smtClean="0">
                <a:hlinkClick r:id="rId4"/>
              </a:rPr>
              <a:t>/</a:t>
            </a:r>
            <a:endParaRPr lang="en-US" b="1" dirty="0" smtClean="0"/>
          </a:p>
          <a:p>
            <a:pPr>
              <a:spcBef>
                <a:spcPct val="0"/>
              </a:spcBef>
              <a:defRPr/>
            </a:pPr>
            <a:endParaRPr lang="en-US" b="1" dirty="0"/>
          </a:p>
          <a:p>
            <a:pPr>
              <a:spcBef>
                <a:spcPct val="0"/>
              </a:spcBef>
              <a:defRPr/>
            </a:pPr>
            <a:r>
              <a:rPr lang="en-US" b="1" dirty="0">
                <a:hlinkClick r:id="rId5"/>
              </a:rPr>
              <a:t>http://developer.yahoo.com/yui/theater</a:t>
            </a:r>
            <a:r>
              <a:rPr lang="en-US" b="1" dirty="0" smtClean="0">
                <a:hlinkClick r:id="rId5"/>
              </a:rPr>
              <a:t>/</a:t>
            </a:r>
            <a:endParaRPr lang="en-US" b="1" dirty="0" smtClean="0"/>
          </a:p>
          <a:p>
            <a:pPr>
              <a:spcBef>
                <a:spcPct val="0"/>
              </a:spcBef>
              <a:defRPr/>
            </a:pPr>
            <a:endParaRPr lang="en-US" dirty="0" smtClean="0">
              <a:hlinkClick r:id="rId6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 smtClean="0">
                <a:hlinkClick r:id="rId6"/>
              </a:rPr>
              <a:t>http</a:t>
            </a:r>
            <a:r>
              <a:rPr lang="en-US" b="1" dirty="0">
                <a:hlinkClick r:id="rId6"/>
              </a:rPr>
              <a:t>://dmitrysoshnikov.com</a:t>
            </a:r>
            <a:endParaRPr lang="en-US" b="1" dirty="0"/>
          </a:p>
          <a:p>
            <a:pPr>
              <a:spcBef>
                <a:spcPct val="0"/>
              </a:spcBef>
              <a:defRPr/>
            </a:pPr>
            <a:endParaRPr lang="fr-FR" b="1" dirty="0"/>
          </a:p>
          <a:p>
            <a:pPr lvl="0">
              <a:spcBef>
                <a:spcPct val="0"/>
              </a:spcBef>
              <a:defRPr/>
            </a:pPr>
            <a:r>
              <a:rPr lang="en-US" b="1" dirty="0">
                <a:hlinkClick r:id="rId7"/>
              </a:rPr>
              <a:t>http://j</a:t>
            </a:r>
            <a:r>
              <a:rPr lang="fr-FR" b="1" dirty="0" smtClean="0">
                <a:hlinkClick r:id="rId7"/>
              </a:rPr>
              <a:t>avascript.ru</a:t>
            </a:r>
            <a:endParaRPr lang="fr-FR" b="1" dirty="0" smtClean="0"/>
          </a:p>
          <a:p>
            <a:pPr lvl="0">
              <a:spcBef>
                <a:spcPct val="0"/>
              </a:spcBef>
              <a:defRPr/>
            </a:pPr>
            <a:endParaRPr lang="fr-FR" b="1" dirty="0"/>
          </a:p>
          <a:p>
            <a:pPr lvl="0">
              <a:spcBef>
                <a:spcPct val="0"/>
              </a:spcBef>
              <a:defRPr/>
            </a:pPr>
            <a:r>
              <a:rPr lang="en-US" b="1" dirty="0">
                <a:hlinkClick r:id="rId8"/>
              </a:rPr>
              <a:t>http://</a:t>
            </a:r>
            <a:r>
              <a:rPr lang="en-US" b="1" dirty="0" smtClean="0">
                <a:hlinkClick r:id="rId8"/>
              </a:rPr>
              <a:t>www.w3schools.com</a:t>
            </a:r>
            <a:endParaRPr lang="fr-FR" b="1" dirty="0"/>
          </a:p>
          <a:p>
            <a:pPr lvl="0">
              <a:spcBef>
                <a:spcPct val="0"/>
              </a:spcBef>
              <a:defRPr/>
            </a:pPr>
            <a:endParaRPr lang="fr-FR" b="1" dirty="0"/>
          </a:p>
          <a:p>
            <a:pPr lvl="0">
              <a:spcBef>
                <a:spcPct val="0"/>
              </a:spcBef>
              <a:defRPr/>
            </a:pPr>
            <a:r>
              <a:rPr lang="en-US" b="1" dirty="0">
                <a:hlinkClick r:id="rId9"/>
              </a:rPr>
              <a:t>http://google-styleguide.googlecode.com/svn/trunk/javascriptguide.xml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Bizarre </a:t>
            </a:r>
            <a:r>
              <a:rPr lang="en-US" b="1" dirty="0" err="1"/>
              <a:t>Javascript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44" y="881374"/>
            <a:ext cx="82089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2.toString();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raises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SyntaxError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(identifier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starts immediately after numeric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      // literal)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Fix: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dirty="0"/>
              <a:t>2..toString();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the second point is correctly recognized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2 .</a:t>
            </a:r>
            <a:r>
              <a:rPr lang="en-US" sz="2000" dirty="0" err="1"/>
              <a:t>toString</a:t>
            </a:r>
            <a:r>
              <a:rPr lang="en-US" sz="2000" dirty="0"/>
              <a:t>();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note the space left to the dot</a:t>
            </a:r>
            <a:br>
              <a:rPr lang="en-US" sz="2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/>
              <a:t>(2).</a:t>
            </a:r>
            <a:r>
              <a:rPr lang="en-US" sz="2000" dirty="0" err="1"/>
              <a:t>toString</a:t>
            </a:r>
            <a:r>
              <a:rPr lang="en-US" sz="2000" dirty="0"/>
              <a:t>();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2 is evaluated first</a:t>
            </a:r>
            <a:endParaRPr lang="en-US" sz="2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0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682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Strings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23872" y="14382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7224" y="3429000"/>
            <a:ext cx="7215238" cy="267765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simpleString</a:t>
            </a:r>
            <a:r>
              <a:rPr lang="en-US" sz="2400" b="1" dirty="0" smtClean="0"/>
              <a:t> = </a:t>
            </a:r>
            <a:r>
              <a:rPr lang="en-US" sz="2400" b="1" dirty="0" smtClean="0">
                <a:solidFill>
                  <a:srgbClr val="00B050"/>
                </a:solidFill>
              </a:rPr>
              <a:t>"test"</a:t>
            </a:r>
            <a:r>
              <a:rPr lang="en-US" sz="2400" b="1" dirty="0" smtClean="0"/>
              <a:t>;</a:t>
            </a:r>
          </a:p>
          <a:p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stringAsObject</a:t>
            </a:r>
            <a:r>
              <a:rPr lang="en-US" sz="2400" b="1" dirty="0" smtClean="0"/>
              <a:t> = </a:t>
            </a:r>
            <a:r>
              <a:rPr lang="en-US" sz="2400" b="1" dirty="0" smtClean="0">
                <a:solidFill>
                  <a:srgbClr val="0070C0"/>
                </a:solidFill>
              </a:rPr>
              <a:t>new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String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"test"</a:t>
            </a:r>
            <a:r>
              <a:rPr lang="en-US" sz="2400" b="1" dirty="0" smtClean="0"/>
              <a:t>);</a:t>
            </a:r>
          </a:p>
          <a:p>
            <a:endParaRPr lang="en-US" sz="2400" b="1" dirty="0" smtClean="0"/>
          </a:p>
          <a:p>
            <a:r>
              <a:rPr lang="en-US" sz="2400" b="1" dirty="0" err="1" smtClean="0">
                <a:solidFill>
                  <a:srgbClr val="0070C0"/>
                </a:solidFill>
              </a:rPr>
              <a:t>typeof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simpleString</a:t>
            </a:r>
            <a:r>
              <a:rPr lang="en-US" sz="2400" b="1" dirty="0" smtClean="0"/>
              <a:t> == </a:t>
            </a:r>
            <a:r>
              <a:rPr lang="en-US" sz="2400" b="1" dirty="0" smtClean="0">
                <a:solidFill>
                  <a:srgbClr val="00B050"/>
                </a:solidFill>
              </a:rPr>
              <a:t>"string"</a:t>
            </a:r>
          </a:p>
          <a:p>
            <a:r>
              <a:rPr lang="en-US" sz="2400" b="1" dirty="0" err="1" smtClean="0">
                <a:solidFill>
                  <a:srgbClr val="0070C0"/>
                </a:solidFill>
              </a:rPr>
              <a:t>typeof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stringAsObject</a:t>
            </a:r>
            <a:r>
              <a:rPr lang="en-US" sz="2400" b="1" dirty="0" smtClean="0"/>
              <a:t> == </a:t>
            </a:r>
            <a:r>
              <a:rPr lang="en-US" sz="2400" b="1" dirty="0" smtClean="0">
                <a:solidFill>
                  <a:srgbClr val="00B050"/>
                </a:solidFill>
              </a:rPr>
              <a:t>"object“</a:t>
            </a:r>
          </a:p>
          <a:p>
            <a:endParaRPr lang="en-US" sz="2400" b="1" dirty="0" smtClean="0"/>
          </a:p>
          <a:p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nodeTemplate</a:t>
            </a:r>
            <a:r>
              <a:rPr lang="en-US" sz="2400" b="1" dirty="0" smtClean="0"/>
              <a:t> = </a:t>
            </a:r>
            <a:r>
              <a:rPr lang="en-US" sz="2400" b="1" dirty="0" smtClean="0">
                <a:solidFill>
                  <a:srgbClr val="00B050"/>
                </a:solidFill>
              </a:rPr>
              <a:t>'&lt;div id="test"&gt;Content&lt;/div&gt;’</a:t>
            </a:r>
            <a:r>
              <a:rPr lang="en-US" sz="2400" b="1" dirty="0" smtClean="0"/>
              <a:t>;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714348" y="785794"/>
            <a:ext cx="80010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 Sequence of 0 or more 16-bit characters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 No separate character type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 Strings are immutable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 Similar strings are equal ( == 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 String literals can use single or double quotes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String function</a:t>
            </a:r>
            <a:endParaRPr lang="en-US" b="1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00034" y="1214422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4348" y="2467269"/>
            <a:ext cx="7715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Converts value to a string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224" y="1109947"/>
            <a:ext cx="5286412" cy="46166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string </a:t>
            </a:r>
            <a:r>
              <a:rPr lang="en-US" sz="2400" b="1" dirty="0" smtClean="0"/>
              <a:t>= </a:t>
            </a:r>
            <a:r>
              <a:rPr lang="en-US" sz="2400" b="1" dirty="0" smtClean="0">
                <a:solidFill>
                  <a:srgbClr val="0070C0"/>
                </a:solidFill>
              </a:rPr>
              <a:t>String</a:t>
            </a:r>
            <a:r>
              <a:rPr lang="en-US" sz="2400" b="1" dirty="0" smtClean="0">
                <a:solidFill>
                  <a:schemeClr val="tx1"/>
                </a:solidFill>
              </a:rPr>
              <a:t>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someValue</a:t>
            </a:r>
            <a:r>
              <a:rPr lang="en-US" sz="2400" b="1" dirty="0" smtClean="0">
                <a:solidFill>
                  <a:schemeClr val="tx1"/>
                </a:solidFill>
              </a:rPr>
              <a:t>)</a:t>
            </a:r>
            <a:r>
              <a:rPr lang="en-US" sz="2400" b="1" dirty="0" smtClean="0"/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Boolean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8662" y="785794"/>
            <a:ext cx="1410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Boolean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0100" y="1285860"/>
            <a:ext cx="7215238" cy="46166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flag</a:t>
            </a:r>
            <a:r>
              <a:rPr lang="en-US" sz="2400" b="1" dirty="0" smtClean="0"/>
              <a:t> = </a:t>
            </a:r>
            <a:r>
              <a:rPr lang="en-US" sz="2400" b="1" dirty="0" smtClean="0">
                <a:solidFill>
                  <a:srgbClr val="00B050"/>
                </a:solidFill>
              </a:rPr>
              <a:t>true</a:t>
            </a:r>
            <a:r>
              <a:rPr lang="en-US" sz="2400" b="1" dirty="0" smtClean="0"/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928662" y="2143116"/>
            <a:ext cx="4084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Boolean Type Conversions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1538" y="2643182"/>
            <a:ext cx="2000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0" y="2643182"/>
            <a:ext cx="2000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71604" y="3071810"/>
            <a:ext cx="200026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000" dirty="0" smtClean="0"/>
              <a:t>false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null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undefined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""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0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Number.NaN</a:t>
            </a:r>
            <a:endParaRPr lang="en-US" sz="20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5214942" y="3143248"/>
            <a:ext cx="20002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“false”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“0”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….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10383</TotalTime>
  <Words>2258</Words>
  <Application>Microsoft Office PowerPoint</Application>
  <PresentationFormat>On-screen Show (4:3)</PresentationFormat>
  <Paragraphs>614</Paragraphs>
  <Slides>53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ＭＳ Ｐゴシック</vt:lpstr>
      <vt:lpstr>Arial</vt:lpstr>
      <vt:lpstr>Calibri</vt:lpstr>
      <vt:lpstr>Consolas</vt:lpstr>
      <vt:lpstr>Courier New</vt:lpstr>
      <vt:lpstr>Тема Office</vt:lpstr>
      <vt:lpstr>NaN (Not a Number)</vt:lpstr>
      <vt:lpstr>Number function</vt:lpstr>
      <vt:lpstr>parseInt function</vt:lpstr>
      <vt:lpstr>parseInt function</vt:lpstr>
      <vt:lpstr>Bizarre Javascript</vt:lpstr>
      <vt:lpstr>Bizarre Javascript</vt:lpstr>
      <vt:lpstr>Strings</vt:lpstr>
      <vt:lpstr>String function</vt:lpstr>
      <vt:lpstr>Boolean</vt:lpstr>
      <vt:lpstr>Boolean function</vt:lpstr>
      <vt:lpstr>Null and Undefined</vt:lpstr>
      <vt:lpstr>typeof operator</vt:lpstr>
      <vt:lpstr>Testing for Undefined Variables</vt:lpstr>
      <vt:lpstr>Strategy of passing arguments to function</vt:lpstr>
      <vt:lpstr>Arrays</vt:lpstr>
      <vt:lpstr>Arrays</vt:lpstr>
      <vt:lpstr>sort</vt:lpstr>
      <vt:lpstr>Deleting Elements</vt:lpstr>
      <vt:lpstr>Deleting Elements</vt:lpstr>
      <vt:lpstr>Array methods</vt:lpstr>
      <vt:lpstr>WAT</vt:lpstr>
      <vt:lpstr>Unusual operators</vt:lpstr>
      <vt:lpstr>PowerPoint Presentation</vt:lpstr>
      <vt:lpstr>PowerPoint Presentation</vt:lpstr>
      <vt:lpstr>PowerPoint Presentation</vt:lpstr>
      <vt:lpstr>PowerPoint Presentation</vt:lpstr>
      <vt:lpstr>With statement</vt:lpstr>
      <vt:lpstr>Identifiers</vt:lpstr>
      <vt:lpstr>Constants</vt:lpstr>
      <vt:lpstr>Comments</vt:lpstr>
      <vt:lpstr>PowerPoint Presentation</vt:lpstr>
      <vt:lpstr>Variables</vt:lpstr>
      <vt:lpstr>Scope</vt:lpstr>
      <vt:lpstr>Static (lexical) scope</vt:lpstr>
      <vt:lpstr>Scope chain</vt:lpstr>
      <vt:lpstr>PowerPoint Presentation</vt:lpstr>
      <vt:lpstr>Code in global scope</vt:lpstr>
      <vt:lpstr>Global namespace</vt:lpstr>
      <vt:lpstr>Globals</vt:lpstr>
      <vt:lpstr>Namespaces</vt:lpstr>
      <vt:lpstr>Hoisting</vt:lpstr>
      <vt:lpstr>Hoisting</vt:lpstr>
      <vt:lpstr>Single var Pattern</vt:lpstr>
      <vt:lpstr>PowerPoint Presentation</vt:lpstr>
      <vt:lpstr>Scope</vt:lpstr>
      <vt:lpstr>Code generation</vt:lpstr>
      <vt:lpstr>eval is evil</vt:lpstr>
      <vt:lpstr>eval is evil</vt:lpstr>
      <vt:lpstr>eval is evil</vt:lpstr>
      <vt:lpstr>Embedding scripts in HTML</vt:lpstr>
      <vt:lpstr>PowerPoint Presentation</vt:lpstr>
      <vt:lpstr>PowerPoint Presentation</vt:lpstr>
      <vt:lpstr>REFERENCES (TODO)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lecture 1</dc:title>
  <dc:creator>Sonejka</dc:creator>
  <cp:lastModifiedBy>Dzmitry Varabei</cp:lastModifiedBy>
  <cp:revision>776</cp:revision>
  <dcterms:created xsi:type="dcterms:W3CDTF">2009-11-07T10:35:59Z</dcterms:created>
  <dcterms:modified xsi:type="dcterms:W3CDTF">2014-04-23T17:42:34Z</dcterms:modified>
</cp:coreProperties>
</file>